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4" r:id="rId2"/>
    <p:sldMasterId id="2147483731" r:id="rId3"/>
    <p:sldMasterId id="2147483743" r:id="rId4"/>
    <p:sldMasterId id="2147483755" r:id="rId5"/>
  </p:sldMasterIdLst>
  <p:notesMasterIdLst>
    <p:notesMasterId r:id="rId100"/>
  </p:notesMasterIdLst>
  <p:sldIdLst>
    <p:sldId id="1789" r:id="rId6"/>
    <p:sldId id="2865" r:id="rId7"/>
    <p:sldId id="263" r:id="rId8"/>
    <p:sldId id="2885" r:id="rId9"/>
    <p:sldId id="2862" r:id="rId10"/>
    <p:sldId id="2864" r:id="rId11"/>
    <p:sldId id="2868" r:id="rId12"/>
    <p:sldId id="2866" r:id="rId13"/>
    <p:sldId id="2870" r:id="rId14"/>
    <p:sldId id="1758" r:id="rId15"/>
    <p:sldId id="1784" r:id="rId16"/>
    <p:sldId id="1797" r:id="rId17"/>
    <p:sldId id="1800" r:id="rId18"/>
    <p:sldId id="2872" r:id="rId19"/>
    <p:sldId id="1881" r:id="rId20"/>
    <p:sldId id="2819" r:id="rId21"/>
    <p:sldId id="2820" r:id="rId22"/>
    <p:sldId id="2822" r:id="rId23"/>
    <p:sldId id="2887" r:id="rId24"/>
    <p:sldId id="3283" r:id="rId25"/>
    <p:sldId id="3282" r:id="rId26"/>
    <p:sldId id="1802" r:id="rId27"/>
    <p:sldId id="1803" r:id="rId28"/>
    <p:sldId id="1806" r:id="rId29"/>
    <p:sldId id="1807" r:id="rId30"/>
    <p:sldId id="1808" r:id="rId31"/>
    <p:sldId id="1811" r:id="rId32"/>
    <p:sldId id="1813" r:id="rId33"/>
    <p:sldId id="1814" r:id="rId34"/>
    <p:sldId id="1815" r:id="rId35"/>
    <p:sldId id="2874" r:id="rId36"/>
    <p:sldId id="3293" r:id="rId37"/>
    <p:sldId id="3284" r:id="rId38"/>
    <p:sldId id="3292" r:id="rId39"/>
    <p:sldId id="3155" r:id="rId40"/>
    <p:sldId id="3240" r:id="rId41"/>
    <p:sldId id="3269" r:id="rId42"/>
    <p:sldId id="3271" r:id="rId43"/>
    <p:sldId id="3171" r:id="rId44"/>
    <p:sldId id="3182" r:id="rId45"/>
    <p:sldId id="3184" r:id="rId46"/>
    <p:sldId id="3185" r:id="rId47"/>
    <p:sldId id="3280" r:id="rId48"/>
    <p:sldId id="3279" r:id="rId49"/>
    <p:sldId id="3275" r:id="rId50"/>
    <p:sldId id="3277" r:id="rId51"/>
    <p:sldId id="3276" r:id="rId52"/>
    <p:sldId id="3278" r:id="rId53"/>
    <p:sldId id="3281" r:id="rId54"/>
    <p:sldId id="3254" r:id="rId55"/>
    <p:sldId id="3234" r:id="rId56"/>
    <p:sldId id="3235" r:id="rId57"/>
    <p:sldId id="3236" r:id="rId58"/>
    <p:sldId id="3256" r:id="rId59"/>
    <p:sldId id="3156" r:id="rId60"/>
    <p:sldId id="1820" r:id="rId61"/>
    <p:sldId id="1824" r:id="rId62"/>
    <p:sldId id="1821" r:id="rId63"/>
    <p:sldId id="1822" r:id="rId64"/>
    <p:sldId id="1823" r:id="rId65"/>
    <p:sldId id="1825" r:id="rId66"/>
    <p:sldId id="1826" r:id="rId67"/>
    <p:sldId id="1816" r:id="rId68"/>
    <p:sldId id="1853" r:id="rId69"/>
    <p:sldId id="1830" r:id="rId70"/>
    <p:sldId id="2875" r:id="rId71"/>
    <p:sldId id="413" r:id="rId72"/>
    <p:sldId id="3287" r:id="rId73"/>
    <p:sldId id="3288" r:id="rId74"/>
    <p:sldId id="3289" r:id="rId75"/>
    <p:sldId id="2841" r:id="rId76"/>
    <p:sldId id="2876" r:id="rId77"/>
    <p:sldId id="2842" r:id="rId78"/>
    <p:sldId id="425" r:id="rId79"/>
    <p:sldId id="2877" r:id="rId80"/>
    <p:sldId id="2878" r:id="rId81"/>
    <p:sldId id="2879" r:id="rId82"/>
    <p:sldId id="2880" r:id="rId83"/>
    <p:sldId id="2881" r:id="rId84"/>
    <p:sldId id="2882" r:id="rId85"/>
    <p:sldId id="2843" r:id="rId86"/>
    <p:sldId id="2849" r:id="rId87"/>
    <p:sldId id="2850" r:id="rId88"/>
    <p:sldId id="2844" r:id="rId89"/>
    <p:sldId id="2846" r:id="rId90"/>
    <p:sldId id="424" r:id="rId91"/>
    <p:sldId id="3290" r:id="rId92"/>
    <p:sldId id="2883" r:id="rId93"/>
    <p:sldId id="1737" r:id="rId94"/>
    <p:sldId id="1907" r:id="rId95"/>
    <p:sldId id="1901" r:id="rId96"/>
    <p:sldId id="3291" r:id="rId97"/>
    <p:sldId id="2886" r:id="rId98"/>
    <p:sldId id="2884"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A437"/>
    <a:srgbClr val="092C63"/>
    <a:srgbClr val="BF2DC0"/>
    <a:srgbClr val="DE84A2"/>
    <a:srgbClr val="C384AA"/>
    <a:srgbClr val="A58F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4"/>
    <p:restoredTop sz="91361"/>
  </p:normalViewPr>
  <p:slideViewPr>
    <p:cSldViewPr snapToGrid="0" snapToObjects="1">
      <p:cViewPr varScale="1">
        <p:scale>
          <a:sx n="106" d="100"/>
          <a:sy n="106" d="100"/>
        </p:scale>
        <p:origin x="216" y="400"/>
      </p:cViewPr>
      <p:guideLst/>
    </p:cSldViewPr>
  </p:slideViewPr>
  <p:notesTextViewPr>
    <p:cViewPr>
      <p:scale>
        <a:sx n="185" d="100"/>
        <a:sy n="185" d="100"/>
      </p:scale>
      <p:origin x="0" y="0"/>
    </p:cViewPr>
  </p:notesTextViewPr>
  <p:sorterViewPr>
    <p:cViewPr>
      <p:scale>
        <a:sx n="80" d="100"/>
        <a:sy n="80" d="100"/>
      </p:scale>
      <p:origin x="0" y="0"/>
    </p:cViewPr>
  </p:sorterViewPr>
  <p:notesViewPr>
    <p:cSldViewPr snapToGrid="0" snapToObjects="1">
      <p:cViewPr varScale="1">
        <p:scale>
          <a:sx n="92" d="100"/>
          <a:sy n="92" d="100"/>
        </p:scale>
        <p:origin x="3600"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1" i="0" u="none" strike="noStrike" kern="1200" spc="0" baseline="0">
                <a:solidFill>
                  <a:schemeClr val="tx1">
                    <a:lumMod val="65000"/>
                    <a:lumOff val="35000"/>
                  </a:schemeClr>
                </a:solidFill>
                <a:latin typeface="+mn-lt"/>
                <a:ea typeface="+mn-ea"/>
                <a:cs typeface="+mn-cs"/>
              </a:defRPr>
            </a:pPr>
            <a:r>
              <a:rPr lang="en-US" dirty="0"/>
              <a:t>Latency (</a:t>
            </a:r>
            <a:r>
              <a:rPr lang="en-US" dirty="0" err="1"/>
              <a:t>ms</a:t>
            </a:r>
            <a:r>
              <a:rPr lang="en-US" dirty="0"/>
              <a:t>)</a:t>
            </a:r>
          </a:p>
        </c:rich>
      </c:tx>
      <c:overlay val="0"/>
      <c:spPr>
        <a:noFill/>
        <a:ln>
          <a:noFill/>
        </a:ln>
        <a:effectLst/>
      </c:spPr>
      <c:txPr>
        <a:bodyPr rot="0" spcFirstLastPara="1" vertOverflow="ellipsis" vert="horz" wrap="square" anchor="ctr" anchorCtr="1"/>
        <a:lstStyle/>
        <a:p>
          <a:pPr>
            <a:defRPr sz="288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Sheet1!$C$1</c:f>
              <c:strCache>
                <c:ptCount val="1"/>
                <c:pt idx="0">
                  <c:v>Latency</c:v>
                </c:pt>
              </c:strCache>
            </c:strRef>
          </c:tx>
          <c:spPr>
            <a:solidFill>
              <a:schemeClr val="accent2"/>
            </a:solidFill>
            <a:ln>
              <a:noFill/>
            </a:ln>
            <a:effectLst/>
          </c:spPr>
          <c:invertIfNegative val="0"/>
          <c:cat>
            <c:numRef>
              <c:f>Sheet1!$A$2:$A$8</c:f>
              <c:numCache>
                <c:formatCode>General</c:formatCode>
                <c:ptCount val="7"/>
                <c:pt idx="0">
                  <c:v>1</c:v>
                </c:pt>
                <c:pt idx="1">
                  <c:v>2</c:v>
                </c:pt>
                <c:pt idx="2">
                  <c:v>4</c:v>
                </c:pt>
                <c:pt idx="3">
                  <c:v>8</c:v>
                </c:pt>
                <c:pt idx="4">
                  <c:v>16</c:v>
                </c:pt>
                <c:pt idx="5">
                  <c:v>32</c:v>
                </c:pt>
                <c:pt idx="6">
                  <c:v>64</c:v>
                </c:pt>
              </c:numCache>
            </c:numRef>
          </c:cat>
          <c:val>
            <c:numRef>
              <c:f>Sheet1!$C$2:$C$8</c:f>
              <c:numCache>
                <c:formatCode>General</c:formatCode>
                <c:ptCount val="7"/>
                <c:pt idx="0">
                  <c:v>14.31</c:v>
                </c:pt>
                <c:pt idx="1">
                  <c:v>14.72</c:v>
                </c:pt>
                <c:pt idx="2">
                  <c:v>18.72</c:v>
                </c:pt>
                <c:pt idx="3">
                  <c:v>30.64</c:v>
                </c:pt>
                <c:pt idx="4">
                  <c:v>56</c:v>
                </c:pt>
                <c:pt idx="5">
                  <c:v>105.6</c:v>
                </c:pt>
                <c:pt idx="6">
                  <c:v>202.88</c:v>
                </c:pt>
              </c:numCache>
            </c:numRef>
          </c:val>
          <c:extLst>
            <c:ext xmlns:c16="http://schemas.microsoft.com/office/drawing/2014/chart" uri="{C3380CC4-5D6E-409C-BE32-E72D297353CC}">
              <c16:uniqueId val="{00000001-EFD0-0F4B-A707-E6F9160C333A}"/>
            </c:ext>
          </c:extLst>
        </c:ser>
        <c:dLbls>
          <c:showLegendKey val="0"/>
          <c:showVal val="0"/>
          <c:showCatName val="0"/>
          <c:showSerName val="0"/>
          <c:showPercent val="0"/>
          <c:showBubbleSize val="0"/>
        </c:dLbls>
        <c:gapWidth val="219"/>
        <c:overlap val="-27"/>
        <c:axId val="1226962111"/>
        <c:axId val="1227051343"/>
      </c:barChart>
      <c:catAx>
        <c:axId val="1226962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7051343"/>
        <c:crosses val="autoZero"/>
        <c:auto val="1"/>
        <c:lblAlgn val="ctr"/>
        <c:lblOffset val="100"/>
        <c:noMultiLvlLbl val="0"/>
      </c:catAx>
      <c:valAx>
        <c:axId val="12270513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69621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1" i="0" u="none" strike="noStrike" kern="1200" spc="0" baseline="0">
                <a:solidFill>
                  <a:schemeClr val="tx1">
                    <a:lumMod val="65000"/>
                    <a:lumOff val="35000"/>
                  </a:schemeClr>
                </a:solidFill>
                <a:latin typeface="+mn-lt"/>
                <a:ea typeface="+mn-ea"/>
                <a:cs typeface="+mn-cs"/>
              </a:defRPr>
            </a:pPr>
            <a:r>
              <a:rPr lang="en-US" dirty="0"/>
              <a:t>Throughput (Images/Sec.)</a:t>
            </a:r>
          </a:p>
        </c:rich>
      </c:tx>
      <c:overlay val="0"/>
      <c:spPr>
        <a:noFill/>
        <a:ln>
          <a:noFill/>
        </a:ln>
        <a:effectLst/>
      </c:spPr>
      <c:txPr>
        <a:bodyPr rot="0" spcFirstLastPara="1" vertOverflow="ellipsis" vert="horz" wrap="square" anchor="ctr" anchorCtr="1"/>
        <a:lstStyle/>
        <a:p>
          <a:pPr>
            <a:defRPr sz="288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Througput</c:v>
                </c:pt>
              </c:strCache>
            </c:strRef>
          </c:tx>
          <c:spPr>
            <a:solidFill>
              <a:schemeClr val="accent1"/>
            </a:solidFill>
            <a:ln>
              <a:noFill/>
            </a:ln>
            <a:effectLst/>
          </c:spPr>
          <c:invertIfNegative val="0"/>
          <c:cat>
            <c:numRef>
              <c:f>Sheet1!$A$2:$A$8</c:f>
              <c:numCache>
                <c:formatCode>General</c:formatCode>
                <c:ptCount val="7"/>
                <c:pt idx="0">
                  <c:v>1</c:v>
                </c:pt>
                <c:pt idx="1">
                  <c:v>2</c:v>
                </c:pt>
                <c:pt idx="2">
                  <c:v>4</c:v>
                </c:pt>
                <c:pt idx="3">
                  <c:v>8</c:v>
                </c:pt>
                <c:pt idx="4">
                  <c:v>16</c:v>
                </c:pt>
                <c:pt idx="5">
                  <c:v>32</c:v>
                </c:pt>
                <c:pt idx="6">
                  <c:v>64</c:v>
                </c:pt>
              </c:numCache>
            </c:numRef>
          </c:cat>
          <c:val>
            <c:numRef>
              <c:f>Sheet1!$B$2:$B$8</c:f>
              <c:numCache>
                <c:formatCode>General</c:formatCode>
                <c:ptCount val="7"/>
                <c:pt idx="0">
                  <c:v>69.88120195667365</c:v>
                </c:pt>
                <c:pt idx="1">
                  <c:v>135.86956521739131</c:v>
                </c:pt>
                <c:pt idx="2">
                  <c:v>213.67521367521368</c:v>
                </c:pt>
                <c:pt idx="3">
                  <c:v>261.09660574412533</c:v>
                </c:pt>
                <c:pt idx="4">
                  <c:v>285.71428571428572</c:v>
                </c:pt>
                <c:pt idx="5">
                  <c:v>303.03030303030306</c:v>
                </c:pt>
                <c:pt idx="6">
                  <c:v>315.45741324921136</c:v>
                </c:pt>
              </c:numCache>
            </c:numRef>
          </c:val>
          <c:extLst>
            <c:ext xmlns:c16="http://schemas.microsoft.com/office/drawing/2014/chart" uri="{C3380CC4-5D6E-409C-BE32-E72D297353CC}">
              <c16:uniqueId val="{00000000-9A4F-D047-BE5D-AA5EBE20DE0D}"/>
            </c:ext>
          </c:extLst>
        </c:ser>
        <c:dLbls>
          <c:showLegendKey val="0"/>
          <c:showVal val="0"/>
          <c:showCatName val="0"/>
          <c:showSerName val="0"/>
          <c:showPercent val="0"/>
          <c:showBubbleSize val="0"/>
        </c:dLbls>
        <c:gapWidth val="219"/>
        <c:overlap val="-27"/>
        <c:axId val="1226962111"/>
        <c:axId val="1227051343"/>
      </c:barChart>
      <c:catAx>
        <c:axId val="1226962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7051343"/>
        <c:crosses val="autoZero"/>
        <c:auto val="1"/>
        <c:lblAlgn val="ctr"/>
        <c:lblOffset val="100"/>
        <c:noMultiLvlLbl val="0"/>
      </c:catAx>
      <c:valAx>
        <c:axId val="12270513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69621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Sentences/Sec</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1</c:v>
                </c:pt>
                <c:pt idx="1">
                  <c:v>2</c:v>
                </c:pt>
                <c:pt idx="2">
                  <c:v>4</c:v>
                </c:pt>
                <c:pt idx="3">
                  <c:v>8</c:v>
                </c:pt>
                <c:pt idx="4">
                  <c:v>128</c:v>
                </c:pt>
              </c:numCache>
            </c:numRef>
          </c:xVal>
          <c:yVal>
            <c:numRef>
              <c:f>Sheet1!$B$2:$B$6</c:f>
              <c:numCache>
                <c:formatCode>General</c:formatCode>
                <c:ptCount val="5"/>
                <c:pt idx="0">
                  <c:v>239</c:v>
                </c:pt>
                <c:pt idx="1">
                  <c:v>407</c:v>
                </c:pt>
                <c:pt idx="2">
                  <c:v>562</c:v>
                </c:pt>
                <c:pt idx="3">
                  <c:v>636</c:v>
                </c:pt>
                <c:pt idx="4">
                  <c:v>823</c:v>
                </c:pt>
              </c:numCache>
            </c:numRef>
          </c:yVal>
          <c:smooth val="0"/>
          <c:extLst>
            <c:ext xmlns:c16="http://schemas.microsoft.com/office/drawing/2014/chart" uri="{C3380CC4-5D6E-409C-BE32-E72D297353CC}">
              <c16:uniqueId val="{00000000-3B66-794A-909B-9CB710958C0E}"/>
            </c:ext>
          </c:extLst>
        </c:ser>
        <c:dLbls>
          <c:dLblPos val="r"/>
          <c:showLegendKey val="0"/>
          <c:showVal val="1"/>
          <c:showCatName val="0"/>
          <c:showSerName val="0"/>
          <c:showPercent val="0"/>
          <c:showBubbleSize val="0"/>
        </c:dLbls>
        <c:axId val="1495777727"/>
        <c:axId val="1495779359"/>
      </c:scatterChart>
      <c:valAx>
        <c:axId val="1495777727"/>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Batch Size</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in"/>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495779359"/>
        <c:crosses val="autoZero"/>
        <c:crossBetween val="midCat"/>
      </c:valAx>
      <c:valAx>
        <c:axId val="14957793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Sentences/Second</a:t>
                </a:r>
              </a:p>
            </c:rich>
          </c:tx>
          <c:layout>
            <c:manualLayout>
              <c:xMode val="edge"/>
              <c:yMode val="edge"/>
              <c:x val="0"/>
              <c:y val="0.140818630047982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49577772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Latency</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1</c:v>
                </c:pt>
                <c:pt idx="1">
                  <c:v>2</c:v>
                </c:pt>
                <c:pt idx="2">
                  <c:v>4</c:v>
                </c:pt>
                <c:pt idx="3">
                  <c:v>8</c:v>
                </c:pt>
                <c:pt idx="4">
                  <c:v>128</c:v>
                </c:pt>
              </c:numCache>
            </c:numRef>
          </c:xVal>
          <c:yVal>
            <c:numRef>
              <c:f>Sheet1!$B$2:$B$6</c:f>
              <c:numCache>
                <c:formatCode>General</c:formatCode>
                <c:ptCount val="5"/>
                <c:pt idx="0">
                  <c:v>4.2</c:v>
                </c:pt>
                <c:pt idx="1">
                  <c:v>4.9000000000000004</c:v>
                </c:pt>
                <c:pt idx="2">
                  <c:v>7.1</c:v>
                </c:pt>
                <c:pt idx="3">
                  <c:v>12.6</c:v>
                </c:pt>
                <c:pt idx="4">
                  <c:v>155.5</c:v>
                </c:pt>
              </c:numCache>
            </c:numRef>
          </c:yVal>
          <c:smooth val="0"/>
          <c:extLst>
            <c:ext xmlns:c16="http://schemas.microsoft.com/office/drawing/2014/chart" uri="{C3380CC4-5D6E-409C-BE32-E72D297353CC}">
              <c16:uniqueId val="{00000000-4C75-FE4D-8329-E47E29C0E147}"/>
            </c:ext>
          </c:extLst>
        </c:ser>
        <c:dLbls>
          <c:dLblPos val="r"/>
          <c:showLegendKey val="0"/>
          <c:showVal val="1"/>
          <c:showCatName val="0"/>
          <c:showSerName val="0"/>
          <c:showPercent val="0"/>
          <c:showBubbleSize val="0"/>
        </c:dLbls>
        <c:axId val="1495777727"/>
        <c:axId val="1495779359"/>
      </c:scatterChart>
      <c:valAx>
        <c:axId val="1495777727"/>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Batch Size</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in"/>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495779359"/>
        <c:crosses val="autoZero"/>
        <c:crossBetween val="midCat"/>
      </c:valAx>
      <c:valAx>
        <c:axId val="14957793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dirty="0"/>
                  <a:t>Latency (</a:t>
                </a:r>
                <a:r>
                  <a:rPr lang="en-US" dirty="0" err="1"/>
                  <a:t>ms</a:t>
                </a:r>
                <a:r>
                  <a:rPr lang="en-US" dirty="0"/>
                  <a:t>)</a:t>
                </a:r>
              </a:p>
            </c:rich>
          </c:tx>
          <c:layout>
            <c:manualLayout>
              <c:xMode val="edge"/>
              <c:yMode val="edge"/>
              <c:x val="0"/>
              <c:y val="0.140818630047982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49577772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5010D5-81C9-C448-82E8-71177EBFEC32}" type="datetimeFigureOut">
              <a:rPr lang="en-US" smtClean="0"/>
              <a:t>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86DF27-AD16-B741-919E-EA3A35DE951A}" type="slidenum">
              <a:rPr lang="en-US" smtClean="0"/>
              <a:t>‹#›</a:t>
            </a:fld>
            <a:endParaRPr lang="en-US"/>
          </a:p>
        </p:txBody>
      </p:sp>
    </p:spTree>
    <p:extLst>
      <p:ext uri="{BB962C8B-B14F-4D97-AF65-F5344CB8AC3E}">
        <p14:creationId xmlns:p14="http://schemas.microsoft.com/office/powerpoint/2010/main" val="1475607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3</a:t>
            </a:fld>
            <a:endParaRPr lang="en-US" dirty="0"/>
          </a:p>
        </p:txBody>
      </p:sp>
    </p:spTree>
    <p:extLst>
      <p:ext uri="{BB962C8B-B14F-4D97-AF65-F5344CB8AC3E}">
        <p14:creationId xmlns:p14="http://schemas.microsoft.com/office/powerpoint/2010/main" val="4227842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18</a:t>
            </a:fld>
            <a:endParaRPr lang="en-US"/>
          </a:p>
        </p:txBody>
      </p:sp>
    </p:spTree>
    <p:extLst>
      <p:ext uri="{BB962C8B-B14F-4D97-AF65-F5344CB8AC3E}">
        <p14:creationId xmlns:p14="http://schemas.microsoft.com/office/powerpoint/2010/main" val="2430507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19</a:t>
            </a:fld>
            <a:endParaRPr lang="en-US"/>
          </a:p>
        </p:txBody>
      </p:sp>
    </p:spTree>
    <p:extLst>
      <p:ext uri="{BB962C8B-B14F-4D97-AF65-F5344CB8AC3E}">
        <p14:creationId xmlns:p14="http://schemas.microsoft.com/office/powerpoint/2010/main" val="895799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20</a:t>
            </a:fld>
            <a:endParaRPr lang="en-US"/>
          </a:p>
        </p:txBody>
      </p:sp>
    </p:spTree>
    <p:extLst>
      <p:ext uri="{BB962C8B-B14F-4D97-AF65-F5344CB8AC3E}">
        <p14:creationId xmlns:p14="http://schemas.microsoft.com/office/powerpoint/2010/main" val="1490594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21</a:t>
            </a:fld>
            <a:endParaRPr lang="en-US"/>
          </a:p>
        </p:txBody>
      </p:sp>
    </p:spTree>
    <p:extLst>
      <p:ext uri="{BB962C8B-B14F-4D97-AF65-F5344CB8AC3E}">
        <p14:creationId xmlns:p14="http://schemas.microsoft.com/office/powerpoint/2010/main" val="3299636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22</a:t>
            </a:fld>
            <a:endParaRPr lang="en-US"/>
          </a:p>
        </p:txBody>
      </p:sp>
    </p:spTree>
    <p:extLst>
      <p:ext uri="{BB962C8B-B14F-4D97-AF65-F5344CB8AC3E}">
        <p14:creationId xmlns:p14="http://schemas.microsoft.com/office/powerpoint/2010/main" val="740248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23</a:t>
            </a:fld>
            <a:endParaRPr lang="en-US"/>
          </a:p>
        </p:txBody>
      </p:sp>
    </p:spTree>
    <p:extLst>
      <p:ext uri="{BB962C8B-B14F-4D97-AF65-F5344CB8AC3E}">
        <p14:creationId xmlns:p14="http://schemas.microsoft.com/office/powerpoint/2010/main" val="3934872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24</a:t>
            </a:fld>
            <a:endParaRPr lang="en-US"/>
          </a:p>
        </p:txBody>
      </p:sp>
    </p:spTree>
    <p:extLst>
      <p:ext uri="{BB962C8B-B14F-4D97-AF65-F5344CB8AC3E}">
        <p14:creationId xmlns:p14="http://schemas.microsoft.com/office/powerpoint/2010/main" val="3037241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25</a:t>
            </a:fld>
            <a:endParaRPr lang="en-US"/>
          </a:p>
        </p:txBody>
      </p:sp>
    </p:spTree>
    <p:extLst>
      <p:ext uri="{BB962C8B-B14F-4D97-AF65-F5344CB8AC3E}">
        <p14:creationId xmlns:p14="http://schemas.microsoft.com/office/powerpoint/2010/main" val="1182374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27</a:t>
            </a:fld>
            <a:endParaRPr lang="en-US"/>
          </a:p>
        </p:txBody>
      </p:sp>
    </p:spTree>
    <p:extLst>
      <p:ext uri="{BB962C8B-B14F-4D97-AF65-F5344CB8AC3E}">
        <p14:creationId xmlns:p14="http://schemas.microsoft.com/office/powerpoint/2010/main" val="450407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28</a:t>
            </a:fld>
            <a:endParaRPr lang="en-US"/>
          </a:p>
        </p:txBody>
      </p:sp>
    </p:spTree>
    <p:extLst>
      <p:ext uri="{BB962C8B-B14F-4D97-AF65-F5344CB8AC3E}">
        <p14:creationId xmlns:p14="http://schemas.microsoft.com/office/powerpoint/2010/main" val="3147316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Over 300 AI companies had shutdown, gone bankrupt, or been acquired by the end of 1993, effectively ending the first commercial wave of AI</a:t>
            </a:r>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5</a:t>
            </a:fld>
            <a:endParaRPr lang="en-US"/>
          </a:p>
        </p:txBody>
      </p:sp>
    </p:spTree>
    <p:extLst>
      <p:ext uri="{BB962C8B-B14F-4D97-AF65-F5344CB8AC3E}">
        <p14:creationId xmlns:p14="http://schemas.microsoft.com/office/powerpoint/2010/main" val="70038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29</a:t>
            </a:fld>
            <a:endParaRPr lang="en-US"/>
          </a:p>
        </p:txBody>
      </p:sp>
    </p:spTree>
    <p:extLst>
      <p:ext uri="{BB962C8B-B14F-4D97-AF65-F5344CB8AC3E}">
        <p14:creationId xmlns:p14="http://schemas.microsoft.com/office/powerpoint/2010/main" val="4154847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30</a:t>
            </a:fld>
            <a:endParaRPr lang="en-US"/>
          </a:p>
        </p:txBody>
      </p:sp>
    </p:spTree>
    <p:extLst>
      <p:ext uri="{BB962C8B-B14F-4D97-AF65-F5344CB8AC3E}">
        <p14:creationId xmlns:p14="http://schemas.microsoft.com/office/powerpoint/2010/main" val="208504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31</a:t>
            </a:fld>
            <a:endParaRPr lang="en-US"/>
          </a:p>
        </p:txBody>
      </p:sp>
    </p:spTree>
    <p:extLst>
      <p:ext uri="{BB962C8B-B14F-4D97-AF65-F5344CB8AC3E}">
        <p14:creationId xmlns:p14="http://schemas.microsoft.com/office/powerpoint/2010/main" val="395428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988142-AA5B-5C44-99AE-FF929D1B6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634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zoom in on a single GPU, we see that memory is a key limiting factor. As models continue to grow, they are encroaching on the memory capacity limits of GPUs today. Worryingly, researchers cite limited memory as a reason for making architectural compromises. Limits in GPU memory are slowing progress in the state-of-the-art in model training.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8BB4C-F22B-2C41-8763-8A51D17FCA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886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concretely, this work explores a tradeoff between memory and compute during deep learning. We’ll explore a few endpoints of this tradeoff space. Ultimately, Checkmate explores the optimal tradeoff between memory and CPU. We will show how Checkmate enables training 5x larger models.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8BB4C-F22B-2C41-8763-8A51D17FCA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7317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examine the current practice at one end of this tradeoff. Frameworks such as </a:t>
            </a:r>
            <a:r>
              <a:rPr lang="en-US" dirty="0" err="1"/>
              <a:t>PyTorch</a:t>
            </a:r>
            <a:r>
              <a:rPr lang="en-US" dirty="0"/>
              <a:t> and TensorFlow retain all activations in memory today.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8BB4C-F22B-2C41-8763-8A51D17FCA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260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Deep learning is divided into two key phases, a forward pass and a backward pass. The backwards pass </a:t>
            </a:r>
            <a:r>
              <a:rPr lang="en-US" sz="1200" b="0" i="0" u="none" strike="noStrike" kern="1200" dirty="0" err="1">
                <a:solidFill>
                  <a:schemeClr val="tx1"/>
                </a:solidFill>
                <a:effectLst/>
                <a:latin typeface="+mn-lt"/>
                <a:ea typeface="+mn-ea"/>
                <a:cs typeface="+mn-cs"/>
              </a:rPr>
              <a:t>comptues</a:t>
            </a:r>
            <a:r>
              <a:rPr lang="en-US" sz="1200" b="0" i="0" u="none" strike="noStrike" kern="1200" dirty="0">
                <a:solidFill>
                  <a:schemeClr val="tx1"/>
                </a:solidFill>
                <a:effectLst/>
                <a:latin typeface="+mn-lt"/>
                <a:ea typeface="+mn-ea"/>
                <a:cs typeface="+mn-cs"/>
              </a:rPr>
              <a:t> gradients that iteratively optimize parameters. Let me demonstrate why the backwards pass is so memory intensive. Since we need to retain all activations, memory usage linearly increases during the forward pass.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091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Finally, during the backward pass, we can free unused activations, but the peak memory usage is quite high.</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601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Finally, during the backward pass, we can free unused activations, but the peak memory usage is quite high.</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404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6</a:t>
            </a:fld>
            <a:endParaRPr lang="en-US"/>
          </a:p>
        </p:txBody>
      </p:sp>
    </p:spTree>
    <p:extLst>
      <p:ext uri="{BB962C8B-B14F-4D97-AF65-F5344CB8AC3E}">
        <p14:creationId xmlns:p14="http://schemas.microsoft.com/office/powerpoint/2010/main" val="2632740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Finally, during the backward pass, we can free unused activations, but the peak memory usage is quite high.</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1603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other end of this design spectrum we explore design point where we store as little data as possible in on-chip memory.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8BB4C-F22B-2C41-8763-8A51D17FCA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2750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returning to our prior example, because we have begun to train and we realized we are going to run out of memory on the accelerator. How can we use less memory. One key insight is to free some nodes early. And then re compute some layers during the backwards pass.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393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free A, B, 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823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However, we cannot compute the gradient for C. We must recompute A, B and C during the backward pass.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8303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However, we cannot compute the gradient for C. We must recompute A, B and C during the backward pass.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5225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substantially reduces memory consumption, but at a great increase in runtime.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34520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some prior work that has explored intermediate design points in this space time trade off, most notably Chen et </a:t>
            </a:r>
            <a:r>
              <a:rPr lang="en-US" dirty="0" err="1"/>
              <a:t>al’s</a:t>
            </a:r>
            <a:r>
              <a:rPr lang="en-US" dirty="0"/>
              <a:t> work in 2016 where they propose a simple heuristic of checkpointing every square root </a:t>
            </a:r>
            <a:r>
              <a:rPr lang="en-US" dirty="0" err="1"/>
              <a:t>n’th</a:t>
            </a:r>
            <a:r>
              <a:rPr lang="en-US" dirty="0"/>
              <a:t> node.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8BB4C-F22B-2C41-8763-8A51D17FCA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268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work, we want to answer the question of how to optimally trade off memory for compute during deep learning training. We design our solution to address three practical issues that have limited adoption of </a:t>
            </a:r>
            <a:r>
              <a:rPr lang="en-US" dirty="0" err="1"/>
              <a:t>recomputation</a:t>
            </a:r>
            <a:r>
              <a:rPr lang="en-US" dirty="0"/>
              <a:t> with real architectures.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8BB4C-F22B-2C41-8763-8A51D17FCA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762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8BB4C-F22B-2C41-8763-8A51D17FCA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256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7</a:t>
            </a:fld>
            <a:endParaRPr lang="en-US"/>
          </a:p>
        </p:txBody>
      </p:sp>
    </p:spTree>
    <p:extLst>
      <p:ext uri="{BB962C8B-B14F-4D97-AF65-F5344CB8AC3E}">
        <p14:creationId xmlns:p14="http://schemas.microsoft.com/office/powerpoint/2010/main" val="3234382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8BB4C-F22B-2C41-8763-8A51D17FCA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6380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8BB4C-F22B-2C41-8763-8A51D17FCA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3108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nSpc>
                <a:spcPct val="150000"/>
              </a:lnSpc>
              <a:buFont typeface="Arial" panose="020B0604020202020204" pitchFamily="34" charset="0"/>
              <a:buNone/>
            </a:pPr>
            <a:r>
              <a:rPr lang="en-US" sz="2400" dirty="0">
                <a:latin typeface="Helvetica Neue" panose="02000503000000020004" pitchFamily="2" charset="0"/>
                <a:ea typeface="Helvetica Neue" panose="02000503000000020004" pitchFamily="2" charset="0"/>
                <a:cs typeface="Helvetica Neue" panose="02000503000000020004" pitchFamily="2" charset="0"/>
              </a:rPr>
              <a:t>In light of these challenges, we propose Checkmate, a system for optimal tensor </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rematerialization</a:t>
            </a:r>
            <a:r>
              <a:rPr lang="en-US" sz="2400" dirty="0">
                <a:latin typeface="Helvetica Neue" panose="02000503000000020004" pitchFamily="2" charset="0"/>
                <a:ea typeface="Helvetica Neue" panose="02000503000000020004" pitchFamily="2" charset="0"/>
                <a:cs typeface="Helvetica Neue" panose="02000503000000020004" pitchFamily="2" charset="0"/>
              </a:rPr>
              <a:t>. Checkmate optimizes a graph statically once. This optimization is then amortized across many iterative training iterations over the span of weeks. Checkmate consists of three main parts:. We will focus on the second optimization phase in today’s talk. Please come to our poster tonight for more details.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8BB4C-F22B-2C41-8763-8A51D17FCA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39815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55</a:t>
            </a:fld>
            <a:endParaRPr lang="en-US"/>
          </a:p>
        </p:txBody>
      </p:sp>
    </p:spTree>
    <p:extLst>
      <p:ext uri="{BB962C8B-B14F-4D97-AF65-F5344CB8AC3E}">
        <p14:creationId xmlns:p14="http://schemas.microsoft.com/office/powerpoint/2010/main" val="27559359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56</a:t>
            </a:fld>
            <a:endParaRPr lang="en-US"/>
          </a:p>
        </p:txBody>
      </p:sp>
    </p:spTree>
    <p:extLst>
      <p:ext uri="{BB962C8B-B14F-4D97-AF65-F5344CB8AC3E}">
        <p14:creationId xmlns:p14="http://schemas.microsoft.com/office/powerpoint/2010/main" val="23787152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57</a:t>
            </a:fld>
            <a:endParaRPr lang="en-US"/>
          </a:p>
        </p:txBody>
      </p:sp>
    </p:spTree>
    <p:extLst>
      <p:ext uri="{BB962C8B-B14F-4D97-AF65-F5344CB8AC3E}">
        <p14:creationId xmlns:p14="http://schemas.microsoft.com/office/powerpoint/2010/main" val="83595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composition</a:t>
            </a:r>
          </a:p>
        </p:txBody>
      </p:sp>
      <p:sp>
        <p:nvSpPr>
          <p:cNvPr id="4" name="Slide Number Placeholder 3"/>
          <p:cNvSpPr>
            <a:spLocks noGrp="1"/>
          </p:cNvSpPr>
          <p:nvPr>
            <p:ph type="sldNum" sz="quarter" idx="10"/>
          </p:nvPr>
        </p:nvSpPr>
        <p:spPr/>
        <p:txBody>
          <a:bodyPr/>
          <a:lstStyle/>
          <a:p>
            <a:fld id="{1986DF27-AD16-B741-919E-EA3A35DE951A}" type="slidenum">
              <a:rPr lang="en-US" smtClean="0"/>
              <a:t>58</a:t>
            </a:fld>
            <a:endParaRPr lang="en-US"/>
          </a:p>
        </p:txBody>
      </p:sp>
    </p:spTree>
    <p:extLst>
      <p:ext uri="{BB962C8B-B14F-4D97-AF65-F5344CB8AC3E}">
        <p14:creationId xmlns:p14="http://schemas.microsoft.com/office/powerpoint/2010/main" val="32472750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59</a:t>
            </a:fld>
            <a:endParaRPr lang="en-US"/>
          </a:p>
        </p:txBody>
      </p:sp>
    </p:spTree>
    <p:extLst>
      <p:ext uri="{BB962C8B-B14F-4D97-AF65-F5344CB8AC3E}">
        <p14:creationId xmlns:p14="http://schemas.microsoft.com/office/powerpoint/2010/main" val="836291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fasdf</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60</a:t>
            </a:fld>
            <a:endParaRPr lang="en-US"/>
          </a:p>
        </p:txBody>
      </p:sp>
    </p:spTree>
    <p:extLst>
      <p:ext uri="{BB962C8B-B14F-4D97-AF65-F5344CB8AC3E}">
        <p14:creationId xmlns:p14="http://schemas.microsoft.com/office/powerpoint/2010/main" val="40152648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fasdf</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61</a:t>
            </a:fld>
            <a:endParaRPr lang="en-US"/>
          </a:p>
        </p:txBody>
      </p:sp>
    </p:spTree>
    <p:extLst>
      <p:ext uri="{BB962C8B-B14F-4D97-AF65-F5344CB8AC3E}">
        <p14:creationId xmlns:p14="http://schemas.microsoft.com/office/powerpoint/2010/main" val="913494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9</a:t>
            </a:fld>
            <a:endParaRPr lang="en-US"/>
          </a:p>
        </p:txBody>
      </p:sp>
    </p:spTree>
    <p:extLst>
      <p:ext uri="{BB962C8B-B14F-4D97-AF65-F5344CB8AC3E}">
        <p14:creationId xmlns:p14="http://schemas.microsoft.com/office/powerpoint/2010/main" val="25268821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62</a:t>
            </a:fld>
            <a:endParaRPr lang="en-US"/>
          </a:p>
        </p:txBody>
      </p:sp>
    </p:spTree>
    <p:extLst>
      <p:ext uri="{BB962C8B-B14F-4D97-AF65-F5344CB8AC3E}">
        <p14:creationId xmlns:p14="http://schemas.microsoft.com/office/powerpoint/2010/main" val="21407831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63</a:t>
            </a:fld>
            <a:endParaRPr lang="en-US"/>
          </a:p>
        </p:txBody>
      </p:sp>
    </p:spTree>
    <p:extLst>
      <p:ext uri="{BB962C8B-B14F-4D97-AF65-F5344CB8AC3E}">
        <p14:creationId xmlns:p14="http://schemas.microsoft.com/office/powerpoint/2010/main" val="29326963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64</a:t>
            </a:fld>
            <a:endParaRPr lang="en-US"/>
          </a:p>
        </p:txBody>
      </p:sp>
    </p:spTree>
    <p:extLst>
      <p:ext uri="{BB962C8B-B14F-4D97-AF65-F5344CB8AC3E}">
        <p14:creationId xmlns:p14="http://schemas.microsoft.com/office/powerpoint/2010/main" val="21632391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65</a:t>
            </a:fld>
            <a:endParaRPr lang="en-US"/>
          </a:p>
        </p:txBody>
      </p:sp>
    </p:spTree>
    <p:extLst>
      <p:ext uri="{BB962C8B-B14F-4D97-AF65-F5344CB8AC3E}">
        <p14:creationId xmlns:p14="http://schemas.microsoft.com/office/powerpoint/2010/main" val="15067656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66</a:t>
            </a:fld>
            <a:endParaRPr lang="en-US"/>
          </a:p>
        </p:txBody>
      </p:sp>
    </p:spTree>
    <p:extLst>
      <p:ext uri="{BB962C8B-B14F-4D97-AF65-F5344CB8AC3E}">
        <p14:creationId xmlns:p14="http://schemas.microsoft.com/office/powerpoint/2010/main" val="850274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69</a:t>
            </a:fld>
            <a:endParaRPr lang="en-US"/>
          </a:p>
        </p:txBody>
      </p:sp>
    </p:spTree>
    <p:extLst>
      <p:ext uri="{BB962C8B-B14F-4D97-AF65-F5344CB8AC3E}">
        <p14:creationId xmlns:p14="http://schemas.microsoft.com/office/powerpoint/2010/main" val="16107686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70</a:t>
            </a:fld>
            <a:endParaRPr lang="en-US"/>
          </a:p>
        </p:txBody>
      </p:sp>
    </p:spTree>
    <p:extLst>
      <p:ext uri="{BB962C8B-B14F-4D97-AF65-F5344CB8AC3E}">
        <p14:creationId xmlns:p14="http://schemas.microsoft.com/office/powerpoint/2010/main" val="34469266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Model scoring that drove Google to develop new hardware, not training</a:t>
            </a:r>
          </a:p>
          <a:p>
            <a:r>
              <a:rPr lang="en-US" baseline="0" dirty="0"/>
              <a:t>Mention Paul Barham’s talk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94073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75</a:t>
            </a:fld>
            <a:endParaRPr lang="en-US"/>
          </a:p>
        </p:txBody>
      </p:sp>
    </p:spTree>
    <p:extLst>
      <p:ext uri="{BB962C8B-B14F-4D97-AF65-F5344CB8AC3E}">
        <p14:creationId xmlns:p14="http://schemas.microsoft.com/office/powerpoint/2010/main" val="38419574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76</a:t>
            </a:fld>
            <a:endParaRPr lang="en-US"/>
          </a:p>
        </p:txBody>
      </p:sp>
    </p:spTree>
    <p:extLst>
      <p:ext uri="{BB962C8B-B14F-4D97-AF65-F5344CB8AC3E}">
        <p14:creationId xmlns:p14="http://schemas.microsoft.com/office/powerpoint/2010/main" val="495887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11</a:t>
            </a:fld>
            <a:endParaRPr lang="en-US"/>
          </a:p>
        </p:txBody>
      </p:sp>
    </p:spTree>
    <p:extLst>
      <p:ext uri="{BB962C8B-B14F-4D97-AF65-F5344CB8AC3E}">
        <p14:creationId xmlns:p14="http://schemas.microsoft.com/office/powerpoint/2010/main" val="27622716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77</a:t>
            </a:fld>
            <a:endParaRPr lang="en-US"/>
          </a:p>
        </p:txBody>
      </p:sp>
    </p:spTree>
    <p:extLst>
      <p:ext uri="{BB962C8B-B14F-4D97-AF65-F5344CB8AC3E}">
        <p14:creationId xmlns:p14="http://schemas.microsoft.com/office/powerpoint/2010/main" val="7745244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78</a:t>
            </a:fld>
            <a:endParaRPr lang="en-US"/>
          </a:p>
        </p:txBody>
      </p:sp>
    </p:spTree>
    <p:extLst>
      <p:ext uri="{BB962C8B-B14F-4D97-AF65-F5344CB8AC3E}">
        <p14:creationId xmlns:p14="http://schemas.microsoft.com/office/powerpoint/2010/main" val="20592190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79</a:t>
            </a:fld>
            <a:endParaRPr lang="en-US"/>
          </a:p>
        </p:txBody>
      </p:sp>
    </p:spTree>
    <p:extLst>
      <p:ext uri="{BB962C8B-B14F-4D97-AF65-F5344CB8AC3E}">
        <p14:creationId xmlns:p14="http://schemas.microsoft.com/office/powerpoint/2010/main" val="17254641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80</a:t>
            </a:fld>
            <a:endParaRPr lang="en-US"/>
          </a:p>
        </p:txBody>
      </p:sp>
    </p:spTree>
    <p:extLst>
      <p:ext uri="{BB962C8B-B14F-4D97-AF65-F5344CB8AC3E}">
        <p14:creationId xmlns:p14="http://schemas.microsoft.com/office/powerpoint/2010/main" val="10649465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81</a:t>
            </a:fld>
            <a:endParaRPr lang="en-US"/>
          </a:p>
        </p:txBody>
      </p:sp>
    </p:spTree>
    <p:extLst>
      <p:ext uri="{BB962C8B-B14F-4D97-AF65-F5344CB8AC3E}">
        <p14:creationId xmlns:p14="http://schemas.microsoft.com/office/powerpoint/2010/main" val="6576959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709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88</a:t>
            </a:fld>
            <a:endParaRPr lang="en-US"/>
          </a:p>
        </p:txBody>
      </p:sp>
    </p:spTree>
    <p:extLst>
      <p:ext uri="{BB962C8B-B14F-4D97-AF65-F5344CB8AC3E}">
        <p14:creationId xmlns:p14="http://schemas.microsoft.com/office/powerpoint/2010/main" val="1262531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12</a:t>
            </a:fld>
            <a:endParaRPr lang="en-US"/>
          </a:p>
        </p:txBody>
      </p:sp>
    </p:spTree>
    <p:extLst>
      <p:ext uri="{BB962C8B-B14F-4D97-AF65-F5344CB8AC3E}">
        <p14:creationId xmlns:p14="http://schemas.microsoft.com/office/powerpoint/2010/main" val="2365695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13</a:t>
            </a:fld>
            <a:endParaRPr lang="en-US"/>
          </a:p>
        </p:txBody>
      </p:sp>
    </p:spTree>
    <p:extLst>
      <p:ext uri="{BB962C8B-B14F-4D97-AF65-F5344CB8AC3E}">
        <p14:creationId xmlns:p14="http://schemas.microsoft.com/office/powerpoint/2010/main" val="3331215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14</a:t>
            </a:fld>
            <a:endParaRPr lang="en-US"/>
          </a:p>
        </p:txBody>
      </p:sp>
    </p:spTree>
    <p:extLst>
      <p:ext uri="{BB962C8B-B14F-4D97-AF65-F5344CB8AC3E}">
        <p14:creationId xmlns:p14="http://schemas.microsoft.com/office/powerpoint/2010/main" val="3274250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1566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0814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28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dirty="0">
                <a:uFillTx/>
              </a:rPr>
              <a:t>Click to edit Master subtitle style</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426786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046578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
        <p:nvSpPr>
          <p:cNvPr id="7" name="TextBox 6"/>
          <p:cNvSpPr txBox="1">
            <a:spLocks/>
          </p:cNvSpPr>
          <p:nvPr userDrawn="1"/>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userDrawn="1"/>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extLst>
      <p:ext uri="{BB962C8B-B14F-4D97-AF65-F5344CB8AC3E}">
        <p14:creationId xmlns:p14="http://schemas.microsoft.com/office/powerpoint/2010/main" val="695182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303313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038405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1361223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dirty="0">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2243548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744087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tabLst/>
              <a:defRPr/>
            </a:lvl1pPr>
            <a:lvl2pPr marL="914400" indent="-457200">
              <a:tabLst/>
              <a:defRPr/>
            </a:lvl2pPr>
            <a:lvl3pPr marL="1373188" indent="-311150">
              <a:tabLst/>
              <a:defRPr/>
            </a:lvl3pPr>
            <a:lvl4pPr marL="1830388" indent="-236538">
              <a:tabLst/>
              <a:defRPr/>
            </a:lvl4pPr>
            <a:lvl5pPr marL="2287588" indent="-23495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56834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37921043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endParaRPr lang="en-US">
              <a:uFillTx/>
            </a:endParaRPr>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1835504515"/>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9393901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endParaRPr lang="en-US">
              <a:solidFill>
                <a:srgbClr val="000000">
                  <a:tint val="75000"/>
                </a:srgbClr>
              </a:solidFill>
              <a:uFillTx/>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uFillTx/>
            </a:endParaRPr>
          </a:p>
        </p:txBody>
      </p:sp>
      <p:sp>
        <p:nvSpPr>
          <p:cNvPr id="9" name="Slide Number Placeholder 8"/>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4508073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endParaRPr lang="en-US">
              <a:solidFill>
                <a:srgbClr val="000000">
                  <a:tint val="75000"/>
                </a:srgbClr>
              </a:solidFill>
              <a:uFillTx/>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uFillTx/>
            </a:endParaRP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7351448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000000">
                  <a:tint val="75000"/>
                </a:srgbClr>
              </a:solidFill>
              <a:uFillTx/>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uFillTx/>
            </a:endParaRP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39510131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000618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endParaRPr lang="en-US">
              <a:uFillTx/>
            </a:endParaRP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7956953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42397568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42919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06247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extLst>
      <p:ext uri="{BB962C8B-B14F-4D97-AF65-F5344CB8AC3E}">
        <p14:creationId xmlns:p14="http://schemas.microsoft.com/office/powerpoint/2010/main" val="2232571785"/>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extLst>
      <p:ext uri="{BB962C8B-B14F-4D97-AF65-F5344CB8AC3E}">
        <p14:creationId xmlns:p14="http://schemas.microsoft.com/office/powerpoint/2010/main" val="2861090753"/>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400" y="2393950"/>
            <a:ext cx="103632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fr-FR" sz="2000"/>
          </a:p>
        </p:txBody>
      </p:sp>
      <p:sp>
        <p:nvSpPr>
          <p:cNvPr id="1364994" name="Rectangle 2"/>
          <p:cNvSpPr>
            <a:spLocks noGrp="1" noChangeArrowheads="1"/>
          </p:cNvSpPr>
          <p:nvPr>
            <p:ph type="ctrTitle"/>
          </p:nvPr>
        </p:nvSpPr>
        <p:spPr>
          <a:xfrm>
            <a:off x="914400" y="990600"/>
            <a:ext cx="10363200" cy="1371600"/>
          </a:xfrm>
        </p:spPr>
        <p:txBody>
          <a:bodyPr/>
          <a:lstStyle>
            <a:lvl1pPr>
              <a:defRPr sz="4000"/>
            </a:lvl1pPr>
          </a:lstStyle>
          <a:p>
            <a:r>
              <a:rPr lang="en-US"/>
              <a:t>Click to edit Master title style</a:t>
            </a:r>
          </a:p>
        </p:txBody>
      </p:sp>
      <p:sp>
        <p:nvSpPr>
          <p:cNvPr id="1364995" name="Rectangle 3"/>
          <p:cNvSpPr>
            <a:spLocks noGrp="1" noChangeArrowheads="1"/>
          </p:cNvSpPr>
          <p:nvPr>
            <p:ph type="subTitle" idx="1"/>
          </p:nvPr>
        </p:nvSpPr>
        <p:spPr>
          <a:xfrm>
            <a:off x="1930400" y="3429000"/>
            <a:ext cx="9347200" cy="1600200"/>
          </a:xfrm>
        </p:spPr>
        <p:txBody>
          <a:bodyPr/>
          <a:lstStyle>
            <a:lvl1pPr marL="0" indent="0">
              <a:buFont typeface="Wingdings" pitchFamily="2" charset="2"/>
              <a:buNone/>
              <a:defRPr sz="2800"/>
            </a:lvl1pPr>
          </a:lstStyle>
          <a:p>
            <a:r>
              <a:rPr lang="en-US"/>
              <a:t>Click to edit Master subtitle style</a:t>
            </a:r>
          </a:p>
        </p:txBody>
      </p:sp>
    </p:spTree>
    <p:extLst>
      <p:ext uri="{BB962C8B-B14F-4D97-AF65-F5344CB8AC3E}">
        <p14:creationId xmlns:p14="http://schemas.microsoft.com/office/powerpoint/2010/main" val="449801975"/>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itle 6"/>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593099663"/>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199499702"/>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755651" y="1333500"/>
            <a:ext cx="5232400" cy="4686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p:cNvSpPr>
            <a:spLocks noGrp="1"/>
          </p:cNvSpPr>
          <p:nvPr>
            <p:ph sz="half" idx="2"/>
          </p:nvPr>
        </p:nvSpPr>
        <p:spPr>
          <a:xfrm>
            <a:off x="6191251" y="1333500"/>
            <a:ext cx="5232400" cy="4686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22357924"/>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773036932"/>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endParaRPr lang="fr-FR"/>
          </a:p>
        </p:txBody>
      </p:sp>
      <p:sp>
        <p:nvSpPr>
          <p:cNvPr id="3" name="Rectangle 6"/>
          <p:cNvSpPr>
            <a:spLocks noGrp="1" noChangeArrowheads="1"/>
          </p:cNvSpPr>
          <p:nvPr>
            <p:ph type="dt" sz="half" idx="10"/>
          </p:nvPr>
        </p:nvSpPr>
        <p:spPr>
          <a:xfrm>
            <a:off x="812800" y="6245225"/>
            <a:ext cx="2641600" cy="476250"/>
          </a:xfrm>
          <a:prstGeom prst="rect">
            <a:avLst/>
          </a:prstGeom>
          <a:ln/>
        </p:spPr>
        <p:txBody>
          <a:bodyPr/>
          <a:lstStyle>
            <a:lvl1pPr>
              <a:defRPr/>
            </a:lvl1pPr>
          </a:lstStyle>
          <a:p>
            <a:pPr>
              <a:defRPr/>
            </a:pPr>
            <a:endParaRPr lang="en-US"/>
          </a:p>
        </p:txBody>
      </p:sp>
      <p:sp>
        <p:nvSpPr>
          <p:cNvPr id="4" name="Rectangle 7"/>
          <p:cNvSpPr>
            <a:spLocks noGrp="1" noChangeArrowheads="1"/>
          </p:cNvSpPr>
          <p:nvPr>
            <p:ph type="ftr" sz="quarter" idx="11"/>
          </p:nvPr>
        </p:nvSpPr>
        <p:spPr>
          <a:xfrm>
            <a:off x="4165600" y="6381750"/>
            <a:ext cx="3860800" cy="476250"/>
          </a:xfrm>
          <a:prstGeom prst="rect">
            <a:avLst/>
          </a:prstGeom>
          <a:ln/>
        </p:spPr>
        <p:txBody>
          <a:bodyPr/>
          <a:lstStyle>
            <a:lvl1pPr>
              <a:defRPr/>
            </a:lvl1pPr>
          </a:lstStyle>
          <a:p>
            <a:pPr>
              <a:defRPr/>
            </a:pPr>
            <a:endParaRPr lang="en-US"/>
          </a:p>
        </p:txBody>
      </p:sp>
      <p:sp>
        <p:nvSpPr>
          <p:cNvPr id="5" name="Rectangle 8"/>
          <p:cNvSpPr>
            <a:spLocks noGrp="1" noChangeArrowheads="1"/>
          </p:cNvSpPr>
          <p:nvPr>
            <p:ph type="sldNum" sz="quarter" idx="12"/>
          </p:nvPr>
        </p:nvSpPr>
        <p:spPr>
          <a:xfrm>
            <a:off x="8737600" y="6381750"/>
            <a:ext cx="2641600" cy="476250"/>
          </a:xfrm>
          <a:prstGeom prst="rect">
            <a:avLst/>
          </a:prstGeom>
          <a:ln/>
        </p:spPr>
        <p:txBody>
          <a:bodyPr/>
          <a:lstStyle>
            <a:lvl1pPr>
              <a:defRPr/>
            </a:lvl1pPr>
          </a:lstStyle>
          <a:p>
            <a:pPr>
              <a:defRPr/>
            </a:pPr>
            <a:fld id="{5D8990CB-EB99-4DC6-9D7B-36BB4DB2E5BC}" type="slidenum">
              <a:rPr lang="en-US" altLang="fr-FR"/>
              <a:pPr>
                <a:defRPr/>
              </a:pPr>
              <a:t>‹#›</a:t>
            </a:fld>
            <a:r>
              <a:rPr lang="en-US" altLang="fr-FR"/>
              <a:t> of 70</a:t>
            </a:r>
          </a:p>
        </p:txBody>
      </p:sp>
    </p:spTree>
    <p:extLst>
      <p:ext uri="{BB962C8B-B14F-4D97-AF65-F5344CB8AC3E}">
        <p14:creationId xmlns:p14="http://schemas.microsoft.com/office/powerpoint/2010/main" val="281713289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64096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67173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4213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95212426"/>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dt" sz="half" idx="10"/>
          </p:nvPr>
        </p:nvSpPr>
        <p:spPr>
          <a:xfrm>
            <a:off x="812800" y="6245225"/>
            <a:ext cx="2641600" cy="476250"/>
          </a:xfrm>
          <a:prstGeom prst="rect">
            <a:avLst/>
          </a:prstGeom>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4165600" y="6381750"/>
            <a:ext cx="3860800" cy="476250"/>
          </a:xfrm>
          <a:prstGeom prst="rect">
            <a:avLst/>
          </a:prstGeom>
        </p:spPr>
        <p:txBody>
          <a:bodyPr/>
          <a:lstStyle>
            <a:lvl1pPr>
              <a:defRPr/>
            </a:lvl1pPr>
          </a:lstStyle>
          <a:p>
            <a:pPr>
              <a:defRPr/>
            </a:pPr>
            <a:endParaRPr lang="en-US"/>
          </a:p>
        </p:txBody>
      </p:sp>
      <p:sp>
        <p:nvSpPr>
          <p:cNvPr id="6" name="Rectangle 8"/>
          <p:cNvSpPr>
            <a:spLocks noGrp="1" noChangeArrowheads="1"/>
          </p:cNvSpPr>
          <p:nvPr>
            <p:ph type="sldNum" sz="quarter" idx="12"/>
          </p:nvPr>
        </p:nvSpPr>
        <p:spPr>
          <a:xfrm>
            <a:off x="8737600" y="6381750"/>
            <a:ext cx="2641600" cy="476250"/>
          </a:xfrm>
          <a:prstGeom prst="rect">
            <a:avLst/>
          </a:prstGeom>
        </p:spPr>
        <p:txBody>
          <a:bodyPr/>
          <a:lstStyle>
            <a:lvl1pPr>
              <a:defRPr/>
            </a:lvl1pPr>
          </a:lstStyle>
          <a:p>
            <a:pPr>
              <a:defRPr/>
            </a:pPr>
            <a:fld id="{3E6D4FA7-717A-4A12-9636-48C80B927046}" type="slidenum">
              <a:rPr lang="en-US" altLang="fr-FR"/>
              <a:pPr>
                <a:defRPr/>
              </a:pPr>
              <a:t>‹#›</a:t>
            </a:fld>
            <a:r>
              <a:rPr lang="en-US" altLang="fr-FR"/>
              <a:t> of 70</a:t>
            </a:r>
          </a:p>
        </p:txBody>
      </p:sp>
    </p:spTree>
    <p:extLst>
      <p:ext uri="{BB962C8B-B14F-4D97-AF65-F5344CB8AC3E}">
        <p14:creationId xmlns:p14="http://schemas.microsoft.com/office/powerpoint/2010/main" val="1644520245"/>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5118" y="395288"/>
            <a:ext cx="2669116" cy="5624512"/>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755651" y="395288"/>
            <a:ext cx="7806267" cy="56245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dt" sz="half" idx="10"/>
          </p:nvPr>
        </p:nvSpPr>
        <p:spPr>
          <a:xfrm>
            <a:off x="812800" y="6245225"/>
            <a:ext cx="2641600" cy="476250"/>
          </a:xfrm>
          <a:prstGeom prst="rect">
            <a:avLst/>
          </a:prstGeom>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4165600" y="6381750"/>
            <a:ext cx="3860800" cy="476250"/>
          </a:xfrm>
          <a:prstGeom prst="rect">
            <a:avLst/>
          </a:prstGeom>
        </p:spPr>
        <p:txBody>
          <a:bodyPr/>
          <a:lstStyle>
            <a:lvl1pPr>
              <a:defRPr/>
            </a:lvl1pPr>
          </a:lstStyle>
          <a:p>
            <a:pPr>
              <a:defRPr/>
            </a:pPr>
            <a:endParaRPr lang="en-US"/>
          </a:p>
        </p:txBody>
      </p:sp>
      <p:sp>
        <p:nvSpPr>
          <p:cNvPr id="6" name="Rectangle 8"/>
          <p:cNvSpPr>
            <a:spLocks noGrp="1" noChangeArrowheads="1"/>
          </p:cNvSpPr>
          <p:nvPr>
            <p:ph type="sldNum" sz="quarter" idx="12"/>
          </p:nvPr>
        </p:nvSpPr>
        <p:spPr>
          <a:xfrm>
            <a:off x="8737600" y="6381750"/>
            <a:ext cx="2641600" cy="476250"/>
          </a:xfrm>
          <a:prstGeom prst="rect">
            <a:avLst/>
          </a:prstGeom>
        </p:spPr>
        <p:txBody>
          <a:bodyPr/>
          <a:lstStyle>
            <a:lvl1pPr>
              <a:defRPr/>
            </a:lvl1pPr>
          </a:lstStyle>
          <a:p>
            <a:pPr>
              <a:defRPr/>
            </a:pPr>
            <a:fld id="{B692753E-6449-4544-A18A-6C2DE1B217A6}" type="slidenum">
              <a:rPr lang="en-US" altLang="fr-FR"/>
              <a:pPr>
                <a:defRPr/>
              </a:pPr>
              <a:t>‹#›</a:t>
            </a:fld>
            <a:r>
              <a:rPr lang="en-US" altLang="fr-FR"/>
              <a:t> of 70</a:t>
            </a:r>
          </a:p>
        </p:txBody>
      </p:sp>
    </p:spTree>
    <p:extLst>
      <p:ext uri="{BB962C8B-B14F-4D97-AF65-F5344CB8AC3E}">
        <p14:creationId xmlns:p14="http://schemas.microsoft.com/office/powerpoint/2010/main" val="1096411694"/>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F836-24F8-FF41-B866-821C61715F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E48F24-A706-B44B-8975-8E36485774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413387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98397-BB94-9F45-8625-D2A3D9F15C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0A6DE0-4623-A740-9AD6-C5BEAF3AFA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E9EB19-1270-3A4A-848D-65F18E739E68}"/>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8138A42-044D-2347-B41A-D9B56BA5BB34}"/>
              </a:ext>
            </a:extLst>
          </p:cNvPr>
          <p:cNvSpPr>
            <a:spLocks noGrp="1"/>
          </p:cNvSpPr>
          <p:nvPr>
            <p:ph type="ftr" sz="quarter" idx="11"/>
          </p:nvPr>
        </p:nvSpPr>
        <p:spPr>
          <a:xfrm>
            <a:off x="-15767" y="6151102"/>
            <a:ext cx="6429445" cy="411163"/>
          </a:xfrm>
          <a:prstGeom prst="rect">
            <a:avLst/>
          </a:prstGeom>
        </p:spPr>
        <p:txBody>
          <a:bodyPr/>
          <a:lstStyle/>
          <a:p>
            <a:r>
              <a:rPr lang="en-US"/>
              <a:t>Breaking the Memory Wall with Optimal Tensor Rematerialization, Jain et al </a:t>
            </a:r>
          </a:p>
        </p:txBody>
      </p:sp>
      <p:sp>
        <p:nvSpPr>
          <p:cNvPr id="6" name="Slide Number Placeholder 5">
            <a:extLst>
              <a:ext uri="{FF2B5EF4-FFF2-40B4-BE49-F238E27FC236}">
                <a16:creationId xmlns:a16="http://schemas.microsoft.com/office/drawing/2014/main" id="{1C0741A7-86DE-F449-925E-C80C26EF10DB}"/>
              </a:ext>
            </a:extLst>
          </p:cNvPr>
          <p:cNvSpPr>
            <a:spLocks noGrp="1"/>
          </p:cNvSpPr>
          <p:nvPr>
            <p:ph type="sldNum" sz="quarter" idx="12"/>
          </p:nvPr>
        </p:nvSpPr>
        <p:spPr>
          <a:xfrm>
            <a:off x="0" y="6538847"/>
            <a:ext cx="2743200" cy="365125"/>
          </a:xfrm>
          <a:prstGeom prst="rect">
            <a:avLst/>
          </a:prstGeom>
        </p:spPr>
        <p:txBody>
          <a:bodyPr/>
          <a:lstStyle/>
          <a:p>
            <a:fld id="{40174875-F6B2-5C4C-8B83-5B466A543559}" type="slidenum">
              <a:rPr lang="en-US" smtClean="0"/>
              <a:t>‹#›</a:t>
            </a:fld>
            <a:endParaRPr lang="en-US"/>
          </a:p>
        </p:txBody>
      </p:sp>
    </p:spTree>
    <p:extLst>
      <p:ext uri="{BB962C8B-B14F-4D97-AF65-F5344CB8AC3E}">
        <p14:creationId xmlns:p14="http://schemas.microsoft.com/office/powerpoint/2010/main" val="40288711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E03F4-C86D-844D-A3F3-8BC4EE9C85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97AFA4-C859-E14E-8D6B-13F342926F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F931D1-1E85-8249-9A32-C0F682E991E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E550E5A-C36E-FB43-9490-C2E7EF5EFD75}"/>
              </a:ext>
            </a:extLst>
          </p:cNvPr>
          <p:cNvSpPr>
            <a:spLocks noGrp="1"/>
          </p:cNvSpPr>
          <p:nvPr>
            <p:ph type="ftr" sz="quarter" idx="11"/>
          </p:nvPr>
        </p:nvSpPr>
        <p:spPr>
          <a:xfrm>
            <a:off x="-15767" y="6151102"/>
            <a:ext cx="6429445" cy="411163"/>
          </a:xfrm>
          <a:prstGeom prst="rect">
            <a:avLst/>
          </a:prstGeom>
        </p:spPr>
        <p:txBody>
          <a:bodyPr/>
          <a:lstStyle/>
          <a:p>
            <a:r>
              <a:rPr lang="en-US"/>
              <a:t>Breaking the Memory Wall with Optimal Tensor Rematerialization, Jain et al </a:t>
            </a:r>
          </a:p>
        </p:txBody>
      </p:sp>
      <p:sp>
        <p:nvSpPr>
          <p:cNvPr id="6" name="Slide Number Placeholder 5">
            <a:extLst>
              <a:ext uri="{FF2B5EF4-FFF2-40B4-BE49-F238E27FC236}">
                <a16:creationId xmlns:a16="http://schemas.microsoft.com/office/drawing/2014/main" id="{30B9C222-34FE-254A-B5A4-FBD157F65A9A}"/>
              </a:ext>
            </a:extLst>
          </p:cNvPr>
          <p:cNvSpPr>
            <a:spLocks noGrp="1"/>
          </p:cNvSpPr>
          <p:nvPr>
            <p:ph type="sldNum" sz="quarter" idx="12"/>
          </p:nvPr>
        </p:nvSpPr>
        <p:spPr>
          <a:xfrm>
            <a:off x="0" y="6538847"/>
            <a:ext cx="2743200" cy="365125"/>
          </a:xfrm>
          <a:prstGeom prst="rect">
            <a:avLst/>
          </a:prstGeom>
        </p:spPr>
        <p:txBody>
          <a:bodyPr/>
          <a:lstStyle/>
          <a:p>
            <a:fld id="{40174875-F6B2-5C4C-8B83-5B466A543559}" type="slidenum">
              <a:rPr lang="en-US" smtClean="0"/>
              <a:t>‹#›</a:t>
            </a:fld>
            <a:endParaRPr lang="en-US"/>
          </a:p>
        </p:txBody>
      </p:sp>
    </p:spTree>
    <p:extLst>
      <p:ext uri="{BB962C8B-B14F-4D97-AF65-F5344CB8AC3E}">
        <p14:creationId xmlns:p14="http://schemas.microsoft.com/office/powerpoint/2010/main" val="5386781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BC850-2A4E-7B44-89BF-F049AA728C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B39045-7416-774D-A5C0-FBE61899DC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5A5DD9-7F53-C94E-B376-90B45A7CBB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E28C77-0B58-CD47-A803-4F9DC3C9919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89C4D555-8B8E-444E-879D-E5EB07FB58E2}"/>
              </a:ext>
            </a:extLst>
          </p:cNvPr>
          <p:cNvSpPr>
            <a:spLocks noGrp="1"/>
          </p:cNvSpPr>
          <p:nvPr>
            <p:ph type="ftr" sz="quarter" idx="11"/>
          </p:nvPr>
        </p:nvSpPr>
        <p:spPr>
          <a:xfrm>
            <a:off x="-15767" y="6151102"/>
            <a:ext cx="6429445" cy="411163"/>
          </a:xfrm>
          <a:prstGeom prst="rect">
            <a:avLst/>
          </a:prstGeom>
        </p:spPr>
        <p:txBody>
          <a:bodyPr/>
          <a:lstStyle/>
          <a:p>
            <a:r>
              <a:rPr lang="en-US"/>
              <a:t>Breaking the Memory Wall with Optimal Tensor Rematerialization, Jain et al </a:t>
            </a:r>
          </a:p>
        </p:txBody>
      </p:sp>
      <p:sp>
        <p:nvSpPr>
          <p:cNvPr id="7" name="Slide Number Placeholder 6">
            <a:extLst>
              <a:ext uri="{FF2B5EF4-FFF2-40B4-BE49-F238E27FC236}">
                <a16:creationId xmlns:a16="http://schemas.microsoft.com/office/drawing/2014/main" id="{ED6F484E-81A4-0841-83F4-2ED473CE7D70}"/>
              </a:ext>
            </a:extLst>
          </p:cNvPr>
          <p:cNvSpPr>
            <a:spLocks noGrp="1"/>
          </p:cNvSpPr>
          <p:nvPr>
            <p:ph type="sldNum" sz="quarter" idx="12"/>
          </p:nvPr>
        </p:nvSpPr>
        <p:spPr>
          <a:xfrm>
            <a:off x="0" y="6538847"/>
            <a:ext cx="2743200" cy="365125"/>
          </a:xfrm>
          <a:prstGeom prst="rect">
            <a:avLst/>
          </a:prstGeom>
        </p:spPr>
        <p:txBody>
          <a:bodyPr/>
          <a:lstStyle/>
          <a:p>
            <a:fld id="{40174875-F6B2-5C4C-8B83-5B466A543559}" type="slidenum">
              <a:rPr lang="en-US" smtClean="0"/>
              <a:t>‹#›</a:t>
            </a:fld>
            <a:endParaRPr lang="en-US"/>
          </a:p>
        </p:txBody>
      </p:sp>
    </p:spTree>
    <p:extLst>
      <p:ext uri="{BB962C8B-B14F-4D97-AF65-F5344CB8AC3E}">
        <p14:creationId xmlns:p14="http://schemas.microsoft.com/office/powerpoint/2010/main" val="20935335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8035E-89B8-9B40-8ABA-4BF2D8BF8F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B98606-53E4-1A4A-A1C7-47D8F17677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C16578-1F6F-7F49-80E7-8F68176BB7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8FE39F-9C04-4A43-B71A-3E8BE8BF9F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018833-A32B-C54E-A42C-A03D2A0378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DC827-4072-3E46-8990-FACFB87CC77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D8C8B0C9-524E-3E46-879A-E01435152A2E}"/>
              </a:ext>
            </a:extLst>
          </p:cNvPr>
          <p:cNvSpPr>
            <a:spLocks noGrp="1"/>
          </p:cNvSpPr>
          <p:nvPr>
            <p:ph type="ftr" sz="quarter" idx="11"/>
          </p:nvPr>
        </p:nvSpPr>
        <p:spPr>
          <a:xfrm>
            <a:off x="-15767" y="6151102"/>
            <a:ext cx="6429445" cy="411163"/>
          </a:xfrm>
          <a:prstGeom prst="rect">
            <a:avLst/>
          </a:prstGeom>
        </p:spPr>
        <p:txBody>
          <a:bodyPr/>
          <a:lstStyle/>
          <a:p>
            <a:r>
              <a:rPr lang="en-US"/>
              <a:t>Breaking the Memory Wall with Optimal Tensor Rematerialization, Jain et al </a:t>
            </a:r>
          </a:p>
        </p:txBody>
      </p:sp>
      <p:sp>
        <p:nvSpPr>
          <p:cNvPr id="9" name="Slide Number Placeholder 8">
            <a:extLst>
              <a:ext uri="{FF2B5EF4-FFF2-40B4-BE49-F238E27FC236}">
                <a16:creationId xmlns:a16="http://schemas.microsoft.com/office/drawing/2014/main" id="{B8572455-A98C-C248-9022-19887096E455}"/>
              </a:ext>
            </a:extLst>
          </p:cNvPr>
          <p:cNvSpPr>
            <a:spLocks noGrp="1"/>
          </p:cNvSpPr>
          <p:nvPr>
            <p:ph type="sldNum" sz="quarter" idx="12"/>
          </p:nvPr>
        </p:nvSpPr>
        <p:spPr>
          <a:xfrm>
            <a:off x="0" y="6538847"/>
            <a:ext cx="2743200" cy="365125"/>
          </a:xfrm>
          <a:prstGeom prst="rect">
            <a:avLst/>
          </a:prstGeom>
        </p:spPr>
        <p:txBody>
          <a:bodyPr/>
          <a:lstStyle/>
          <a:p>
            <a:fld id="{40174875-F6B2-5C4C-8B83-5B466A543559}" type="slidenum">
              <a:rPr lang="en-US" smtClean="0"/>
              <a:t>‹#›</a:t>
            </a:fld>
            <a:endParaRPr lang="en-US"/>
          </a:p>
        </p:txBody>
      </p:sp>
    </p:spTree>
    <p:extLst>
      <p:ext uri="{BB962C8B-B14F-4D97-AF65-F5344CB8AC3E}">
        <p14:creationId xmlns:p14="http://schemas.microsoft.com/office/powerpoint/2010/main" val="4249452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FF778-9B8E-D048-A174-E29D4AA54A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745AB1-54F0-7840-A5E2-C45C98C388B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D348172F-6A72-F84B-B790-C545263EBE76}"/>
              </a:ext>
            </a:extLst>
          </p:cNvPr>
          <p:cNvSpPr>
            <a:spLocks noGrp="1"/>
          </p:cNvSpPr>
          <p:nvPr>
            <p:ph type="ftr" sz="quarter" idx="11"/>
          </p:nvPr>
        </p:nvSpPr>
        <p:spPr>
          <a:xfrm>
            <a:off x="-15767" y="6151102"/>
            <a:ext cx="6429445" cy="411163"/>
          </a:xfrm>
          <a:prstGeom prst="rect">
            <a:avLst/>
          </a:prstGeom>
        </p:spPr>
        <p:txBody>
          <a:bodyPr/>
          <a:lstStyle/>
          <a:p>
            <a:r>
              <a:rPr lang="en-US"/>
              <a:t>Breaking the Memory Wall with Optimal Tensor Rematerialization, Jain et al </a:t>
            </a:r>
          </a:p>
        </p:txBody>
      </p:sp>
      <p:sp>
        <p:nvSpPr>
          <p:cNvPr id="5" name="Slide Number Placeholder 4">
            <a:extLst>
              <a:ext uri="{FF2B5EF4-FFF2-40B4-BE49-F238E27FC236}">
                <a16:creationId xmlns:a16="http://schemas.microsoft.com/office/drawing/2014/main" id="{8F18F614-802F-0746-A344-A98BE4B4ECCE}"/>
              </a:ext>
            </a:extLst>
          </p:cNvPr>
          <p:cNvSpPr>
            <a:spLocks noGrp="1"/>
          </p:cNvSpPr>
          <p:nvPr>
            <p:ph type="sldNum" sz="quarter" idx="12"/>
          </p:nvPr>
        </p:nvSpPr>
        <p:spPr>
          <a:xfrm>
            <a:off x="0" y="6538847"/>
            <a:ext cx="2743200" cy="365125"/>
          </a:xfrm>
          <a:prstGeom prst="rect">
            <a:avLst/>
          </a:prstGeom>
        </p:spPr>
        <p:txBody>
          <a:bodyPr/>
          <a:lstStyle/>
          <a:p>
            <a:fld id="{40174875-F6B2-5C4C-8B83-5B466A543559}" type="slidenum">
              <a:rPr lang="en-US" smtClean="0"/>
              <a:t>‹#›</a:t>
            </a:fld>
            <a:endParaRPr lang="en-US"/>
          </a:p>
        </p:txBody>
      </p:sp>
    </p:spTree>
    <p:extLst>
      <p:ext uri="{BB962C8B-B14F-4D97-AF65-F5344CB8AC3E}">
        <p14:creationId xmlns:p14="http://schemas.microsoft.com/office/powerpoint/2010/main" val="29879395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C17558-54CD-1D4A-B092-7D487A86E11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F2110D08-ADE7-5243-9F37-F719AF37DEB9}"/>
              </a:ext>
            </a:extLst>
          </p:cNvPr>
          <p:cNvSpPr>
            <a:spLocks noGrp="1"/>
          </p:cNvSpPr>
          <p:nvPr>
            <p:ph type="ftr" sz="quarter" idx="11"/>
          </p:nvPr>
        </p:nvSpPr>
        <p:spPr>
          <a:xfrm>
            <a:off x="-15767" y="6151102"/>
            <a:ext cx="6429445" cy="411163"/>
          </a:xfrm>
          <a:prstGeom prst="rect">
            <a:avLst/>
          </a:prstGeom>
        </p:spPr>
        <p:txBody>
          <a:bodyPr/>
          <a:lstStyle/>
          <a:p>
            <a:r>
              <a:rPr lang="en-US"/>
              <a:t>Breaking the Memory Wall with Optimal Tensor Rematerialization, Jain et al </a:t>
            </a:r>
          </a:p>
        </p:txBody>
      </p:sp>
      <p:sp>
        <p:nvSpPr>
          <p:cNvPr id="4" name="Slide Number Placeholder 3">
            <a:extLst>
              <a:ext uri="{FF2B5EF4-FFF2-40B4-BE49-F238E27FC236}">
                <a16:creationId xmlns:a16="http://schemas.microsoft.com/office/drawing/2014/main" id="{385F066B-2542-7B43-8B5B-6DE13E8ED63C}"/>
              </a:ext>
            </a:extLst>
          </p:cNvPr>
          <p:cNvSpPr>
            <a:spLocks noGrp="1"/>
          </p:cNvSpPr>
          <p:nvPr>
            <p:ph type="sldNum" sz="quarter" idx="12"/>
          </p:nvPr>
        </p:nvSpPr>
        <p:spPr>
          <a:xfrm>
            <a:off x="0" y="6538847"/>
            <a:ext cx="2743200" cy="365125"/>
          </a:xfrm>
          <a:prstGeom prst="rect">
            <a:avLst/>
          </a:prstGeom>
        </p:spPr>
        <p:txBody>
          <a:bodyPr/>
          <a:lstStyle/>
          <a:p>
            <a:fld id="{40174875-F6B2-5C4C-8B83-5B466A543559}" type="slidenum">
              <a:rPr lang="en-US" smtClean="0"/>
              <a:t>‹#›</a:t>
            </a:fld>
            <a:endParaRPr lang="en-US"/>
          </a:p>
        </p:txBody>
      </p:sp>
    </p:spTree>
    <p:extLst>
      <p:ext uri="{BB962C8B-B14F-4D97-AF65-F5344CB8AC3E}">
        <p14:creationId xmlns:p14="http://schemas.microsoft.com/office/powerpoint/2010/main" val="3393196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82077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790DE-8A44-DE44-803D-BA152E37BF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CA8BDA-8860-C345-B078-95432EE9F5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209A4C-EA71-BB4F-BBF8-E7130E653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31A107-57F0-E74C-93E4-B0A3C23A8D9D}"/>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D4F2C96D-A888-334A-8525-C204866DEEC2}"/>
              </a:ext>
            </a:extLst>
          </p:cNvPr>
          <p:cNvSpPr>
            <a:spLocks noGrp="1"/>
          </p:cNvSpPr>
          <p:nvPr>
            <p:ph type="ftr" sz="quarter" idx="11"/>
          </p:nvPr>
        </p:nvSpPr>
        <p:spPr>
          <a:xfrm>
            <a:off x="-15767" y="6151102"/>
            <a:ext cx="6429445" cy="411163"/>
          </a:xfrm>
          <a:prstGeom prst="rect">
            <a:avLst/>
          </a:prstGeom>
        </p:spPr>
        <p:txBody>
          <a:bodyPr/>
          <a:lstStyle/>
          <a:p>
            <a:r>
              <a:rPr lang="en-US"/>
              <a:t>Breaking the Memory Wall with Optimal Tensor Rematerialization, Jain et al </a:t>
            </a:r>
          </a:p>
        </p:txBody>
      </p:sp>
      <p:sp>
        <p:nvSpPr>
          <p:cNvPr id="7" name="Slide Number Placeholder 6">
            <a:extLst>
              <a:ext uri="{FF2B5EF4-FFF2-40B4-BE49-F238E27FC236}">
                <a16:creationId xmlns:a16="http://schemas.microsoft.com/office/drawing/2014/main" id="{2B41B515-CDDD-6541-9C2F-58C0417B7A1F}"/>
              </a:ext>
            </a:extLst>
          </p:cNvPr>
          <p:cNvSpPr>
            <a:spLocks noGrp="1"/>
          </p:cNvSpPr>
          <p:nvPr>
            <p:ph type="sldNum" sz="quarter" idx="12"/>
          </p:nvPr>
        </p:nvSpPr>
        <p:spPr>
          <a:xfrm>
            <a:off x="0" y="6538847"/>
            <a:ext cx="2743200" cy="365125"/>
          </a:xfrm>
          <a:prstGeom prst="rect">
            <a:avLst/>
          </a:prstGeom>
        </p:spPr>
        <p:txBody>
          <a:bodyPr/>
          <a:lstStyle/>
          <a:p>
            <a:fld id="{40174875-F6B2-5C4C-8B83-5B466A543559}" type="slidenum">
              <a:rPr lang="en-US" smtClean="0"/>
              <a:t>‹#›</a:t>
            </a:fld>
            <a:endParaRPr lang="en-US"/>
          </a:p>
        </p:txBody>
      </p:sp>
    </p:spTree>
    <p:extLst>
      <p:ext uri="{BB962C8B-B14F-4D97-AF65-F5344CB8AC3E}">
        <p14:creationId xmlns:p14="http://schemas.microsoft.com/office/powerpoint/2010/main" val="3479508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00766-E9F6-AD40-BCFF-CF6372DFC1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550568-1D00-5545-8FA1-DAE0EE39CC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A58A7E-5979-6746-BB7F-CB96D4A66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7F7534-3189-9849-B5F3-023E6D57E862}"/>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FC27155-1E39-5B4A-AA97-89B4C780D3B0}"/>
              </a:ext>
            </a:extLst>
          </p:cNvPr>
          <p:cNvSpPr>
            <a:spLocks noGrp="1"/>
          </p:cNvSpPr>
          <p:nvPr>
            <p:ph type="ftr" sz="quarter" idx="11"/>
          </p:nvPr>
        </p:nvSpPr>
        <p:spPr>
          <a:xfrm>
            <a:off x="-15767" y="6151102"/>
            <a:ext cx="6429445" cy="411163"/>
          </a:xfrm>
          <a:prstGeom prst="rect">
            <a:avLst/>
          </a:prstGeom>
        </p:spPr>
        <p:txBody>
          <a:bodyPr/>
          <a:lstStyle/>
          <a:p>
            <a:r>
              <a:rPr lang="en-US"/>
              <a:t>Breaking the Memory Wall with Optimal Tensor Rematerialization, Jain et al </a:t>
            </a:r>
          </a:p>
        </p:txBody>
      </p:sp>
      <p:sp>
        <p:nvSpPr>
          <p:cNvPr id="7" name="Slide Number Placeholder 6">
            <a:extLst>
              <a:ext uri="{FF2B5EF4-FFF2-40B4-BE49-F238E27FC236}">
                <a16:creationId xmlns:a16="http://schemas.microsoft.com/office/drawing/2014/main" id="{42424D98-899D-CB4C-94FD-F5A25B6CC65B}"/>
              </a:ext>
            </a:extLst>
          </p:cNvPr>
          <p:cNvSpPr>
            <a:spLocks noGrp="1"/>
          </p:cNvSpPr>
          <p:nvPr>
            <p:ph type="sldNum" sz="quarter" idx="12"/>
          </p:nvPr>
        </p:nvSpPr>
        <p:spPr>
          <a:xfrm>
            <a:off x="0" y="6538847"/>
            <a:ext cx="2743200" cy="365125"/>
          </a:xfrm>
          <a:prstGeom prst="rect">
            <a:avLst/>
          </a:prstGeom>
        </p:spPr>
        <p:txBody>
          <a:bodyPr/>
          <a:lstStyle/>
          <a:p>
            <a:fld id="{40174875-F6B2-5C4C-8B83-5B466A543559}" type="slidenum">
              <a:rPr lang="en-US" smtClean="0"/>
              <a:t>‹#›</a:t>
            </a:fld>
            <a:endParaRPr lang="en-US"/>
          </a:p>
        </p:txBody>
      </p:sp>
    </p:spTree>
    <p:extLst>
      <p:ext uri="{BB962C8B-B14F-4D97-AF65-F5344CB8AC3E}">
        <p14:creationId xmlns:p14="http://schemas.microsoft.com/office/powerpoint/2010/main" val="29961674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5E0C6-D09F-074E-88D6-53E77F6487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9D55F3-76A7-5844-B4D3-DE07136ADC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B9A1D8-BFE9-E04D-B235-09E63115E4B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03160028-052E-D649-A50F-70B497561271}"/>
              </a:ext>
            </a:extLst>
          </p:cNvPr>
          <p:cNvSpPr>
            <a:spLocks noGrp="1"/>
          </p:cNvSpPr>
          <p:nvPr>
            <p:ph type="ftr" sz="quarter" idx="11"/>
          </p:nvPr>
        </p:nvSpPr>
        <p:spPr>
          <a:xfrm>
            <a:off x="-15767" y="6151102"/>
            <a:ext cx="6429445" cy="411163"/>
          </a:xfrm>
          <a:prstGeom prst="rect">
            <a:avLst/>
          </a:prstGeom>
        </p:spPr>
        <p:txBody>
          <a:bodyPr/>
          <a:lstStyle/>
          <a:p>
            <a:r>
              <a:rPr lang="en-US"/>
              <a:t>Breaking the Memory Wall with Optimal Tensor Rematerialization, Jain et al </a:t>
            </a:r>
          </a:p>
        </p:txBody>
      </p:sp>
      <p:sp>
        <p:nvSpPr>
          <p:cNvPr id="6" name="Slide Number Placeholder 5">
            <a:extLst>
              <a:ext uri="{FF2B5EF4-FFF2-40B4-BE49-F238E27FC236}">
                <a16:creationId xmlns:a16="http://schemas.microsoft.com/office/drawing/2014/main" id="{46C48215-2526-ED4F-B7DF-8E012BC1712F}"/>
              </a:ext>
            </a:extLst>
          </p:cNvPr>
          <p:cNvSpPr>
            <a:spLocks noGrp="1"/>
          </p:cNvSpPr>
          <p:nvPr>
            <p:ph type="sldNum" sz="quarter" idx="12"/>
          </p:nvPr>
        </p:nvSpPr>
        <p:spPr>
          <a:xfrm>
            <a:off x="0" y="6538847"/>
            <a:ext cx="2743200" cy="365125"/>
          </a:xfrm>
          <a:prstGeom prst="rect">
            <a:avLst/>
          </a:prstGeom>
        </p:spPr>
        <p:txBody>
          <a:bodyPr/>
          <a:lstStyle/>
          <a:p>
            <a:fld id="{40174875-F6B2-5C4C-8B83-5B466A543559}" type="slidenum">
              <a:rPr lang="en-US" smtClean="0"/>
              <a:t>‹#›</a:t>
            </a:fld>
            <a:endParaRPr lang="en-US"/>
          </a:p>
        </p:txBody>
      </p:sp>
    </p:spTree>
    <p:extLst>
      <p:ext uri="{BB962C8B-B14F-4D97-AF65-F5344CB8AC3E}">
        <p14:creationId xmlns:p14="http://schemas.microsoft.com/office/powerpoint/2010/main" val="37702748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DEEC05-0475-4B4F-B0B9-32B9D7F993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89F089-CC21-C549-9CE1-00B5E4874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6DFBC9-062F-0048-91F9-E067DE1D90A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88F8B31-C660-5545-A794-0A7F2FF9E854}"/>
              </a:ext>
            </a:extLst>
          </p:cNvPr>
          <p:cNvSpPr>
            <a:spLocks noGrp="1"/>
          </p:cNvSpPr>
          <p:nvPr>
            <p:ph type="ftr" sz="quarter" idx="11"/>
          </p:nvPr>
        </p:nvSpPr>
        <p:spPr>
          <a:xfrm>
            <a:off x="-15767" y="6151102"/>
            <a:ext cx="6429445" cy="411163"/>
          </a:xfrm>
          <a:prstGeom prst="rect">
            <a:avLst/>
          </a:prstGeom>
        </p:spPr>
        <p:txBody>
          <a:bodyPr/>
          <a:lstStyle/>
          <a:p>
            <a:r>
              <a:rPr lang="en-US"/>
              <a:t>Breaking the Memory Wall with Optimal Tensor Rematerialization, Jain et al </a:t>
            </a:r>
          </a:p>
        </p:txBody>
      </p:sp>
      <p:sp>
        <p:nvSpPr>
          <p:cNvPr id="6" name="Slide Number Placeholder 5">
            <a:extLst>
              <a:ext uri="{FF2B5EF4-FFF2-40B4-BE49-F238E27FC236}">
                <a16:creationId xmlns:a16="http://schemas.microsoft.com/office/drawing/2014/main" id="{D4290F76-B93E-D444-A826-0BE15DAD4E6E}"/>
              </a:ext>
            </a:extLst>
          </p:cNvPr>
          <p:cNvSpPr>
            <a:spLocks noGrp="1"/>
          </p:cNvSpPr>
          <p:nvPr>
            <p:ph type="sldNum" sz="quarter" idx="12"/>
          </p:nvPr>
        </p:nvSpPr>
        <p:spPr>
          <a:xfrm>
            <a:off x="0" y="6538847"/>
            <a:ext cx="2743200" cy="365125"/>
          </a:xfrm>
          <a:prstGeom prst="rect">
            <a:avLst/>
          </a:prstGeom>
        </p:spPr>
        <p:txBody>
          <a:bodyPr/>
          <a:lstStyle/>
          <a:p>
            <a:fld id="{40174875-F6B2-5C4C-8B83-5B466A543559}" type="slidenum">
              <a:rPr lang="en-US" smtClean="0"/>
              <a:t>‹#›</a:t>
            </a:fld>
            <a:endParaRPr lang="en-US"/>
          </a:p>
        </p:txBody>
      </p:sp>
    </p:spTree>
    <p:extLst>
      <p:ext uri="{BB962C8B-B14F-4D97-AF65-F5344CB8AC3E}">
        <p14:creationId xmlns:p14="http://schemas.microsoft.com/office/powerpoint/2010/main" val="31774870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7E3E8-D9ED-0A4B-A3C8-B7CF33DAF4A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02F697-72B8-E54A-B448-203B18A2EA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B62872-3C65-5E47-A3ED-0D9D84A5C114}"/>
              </a:ext>
            </a:extLst>
          </p:cNvPr>
          <p:cNvSpPr>
            <a:spLocks noGrp="1"/>
          </p:cNvSpPr>
          <p:nvPr>
            <p:ph type="dt" sz="half" idx="10"/>
          </p:nvPr>
        </p:nvSpPr>
        <p:spPr/>
        <p:txBody>
          <a:bodyPr/>
          <a:lstStyle/>
          <a:p>
            <a:fld id="{20EDDD94-46C2-7243-BBB6-035D08E08EAD}" type="datetime1">
              <a:rPr lang="en-US" smtClean="0"/>
              <a:t>2/20/20</a:t>
            </a:fld>
            <a:endParaRPr lang="en-US"/>
          </a:p>
        </p:txBody>
      </p:sp>
      <p:sp>
        <p:nvSpPr>
          <p:cNvPr id="5" name="Footer Placeholder 4">
            <a:extLst>
              <a:ext uri="{FF2B5EF4-FFF2-40B4-BE49-F238E27FC236}">
                <a16:creationId xmlns:a16="http://schemas.microsoft.com/office/drawing/2014/main" id="{90B3F490-61BF-394F-873A-E3AD77B908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70B8D4-1850-6C40-9D95-E8B48EA13250}"/>
              </a:ext>
            </a:extLst>
          </p:cNvPr>
          <p:cNvSpPr>
            <a:spLocks noGrp="1"/>
          </p:cNvSpPr>
          <p:nvPr>
            <p:ph type="sldNum" sz="quarter" idx="12"/>
          </p:nvPr>
        </p:nvSpPr>
        <p:spPr>
          <a:xfrm>
            <a:off x="7297905" y="6503192"/>
            <a:ext cx="2743200" cy="365125"/>
          </a:xfrm>
          <a:prstGeom prst="rect">
            <a:avLst/>
          </a:prstGeom>
        </p:spPr>
        <p:txBody>
          <a:bodyPr/>
          <a:lstStyle/>
          <a:p>
            <a:fld id="{5C21FAA9-B8A2-DE42-8B6F-6CA326C19E94}" type="slidenum">
              <a:rPr lang="en-US" smtClean="0"/>
              <a:t>‹#›</a:t>
            </a:fld>
            <a:endParaRPr lang="en-US"/>
          </a:p>
        </p:txBody>
      </p:sp>
    </p:spTree>
    <p:extLst>
      <p:ext uri="{BB962C8B-B14F-4D97-AF65-F5344CB8AC3E}">
        <p14:creationId xmlns:p14="http://schemas.microsoft.com/office/powerpoint/2010/main" val="26030947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4E9A4-D5CD-6142-9150-AC43821E695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3C682E8-F930-704F-98C5-C93E41F823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5ABAA2-21C3-0249-A1D2-55E58AB3EC4F}"/>
              </a:ext>
            </a:extLst>
          </p:cNvPr>
          <p:cNvSpPr>
            <a:spLocks noGrp="1"/>
          </p:cNvSpPr>
          <p:nvPr>
            <p:ph type="dt" sz="half" idx="10"/>
          </p:nvPr>
        </p:nvSpPr>
        <p:spPr/>
        <p:txBody>
          <a:bodyPr/>
          <a:lstStyle/>
          <a:p>
            <a:fld id="{36B45E19-F8DA-F043-83DD-7C40F4E009F6}" type="datetime1">
              <a:rPr lang="en-US" smtClean="0"/>
              <a:t>2/20/20</a:t>
            </a:fld>
            <a:endParaRPr lang="en-US"/>
          </a:p>
        </p:txBody>
      </p:sp>
      <p:sp>
        <p:nvSpPr>
          <p:cNvPr id="5" name="Footer Placeholder 4">
            <a:extLst>
              <a:ext uri="{FF2B5EF4-FFF2-40B4-BE49-F238E27FC236}">
                <a16:creationId xmlns:a16="http://schemas.microsoft.com/office/drawing/2014/main" id="{F46BE0CA-2110-0746-ADDD-77EE14873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638366-D6A3-874B-AD57-426AA672EF28}"/>
              </a:ext>
            </a:extLst>
          </p:cNvPr>
          <p:cNvSpPr>
            <a:spLocks noGrp="1"/>
          </p:cNvSpPr>
          <p:nvPr>
            <p:ph type="sldNum" sz="quarter" idx="12"/>
          </p:nvPr>
        </p:nvSpPr>
        <p:spPr>
          <a:xfrm>
            <a:off x="133202" y="6356350"/>
            <a:ext cx="704998" cy="365125"/>
          </a:xfrm>
          <a:prstGeom prst="rect">
            <a:avLst/>
          </a:prstGeom>
        </p:spPr>
        <p:txBody>
          <a:bodyPr/>
          <a:lstStyle>
            <a:lvl1pPr algn="l">
              <a:defRPr sz="2400" b="1">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5C21FAA9-B8A2-DE42-8B6F-6CA326C19E94}" type="slidenum">
              <a:rPr lang="en-US" smtClean="0"/>
              <a:pPr/>
              <a:t>‹#›</a:t>
            </a:fld>
            <a:endParaRPr lang="en-US" dirty="0"/>
          </a:p>
        </p:txBody>
      </p:sp>
    </p:spTree>
    <p:extLst>
      <p:ext uri="{BB962C8B-B14F-4D97-AF65-F5344CB8AC3E}">
        <p14:creationId xmlns:p14="http://schemas.microsoft.com/office/powerpoint/2010/main" val="33083919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53CC7-142A-B54D-A53B-2A6F0C901B4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629530-6758-D640-85F8-DAC4BA915D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A7842B-9DCF-024F-A26F-D4D6CE8864FD}"/>
              </a:ext>
            </a:extLst>
          </p:cNvPr>
          <p:cNvSpPr>
            <a:spLocks noGrp="1"/>
          </p:cNvSpPr>
          <p:nvPr>
            <p:ph type="dt" sz="half" idx="10"/>
          </p:nvPr>
        </p:nvSpPr>
        <p:spPr/>
        <p:txBody>
          <a:bodyPr/>
          <a:lstStyle/>
          <a:p>
            <a:fld id="{CC5A12B5-C8FD-CD48-A2C2-19E269F672A2}" type="datetime1">
              <a:rPr lang="en-US" smtClean="0"/>
              <a:t>2/20/20</a:t>
            </a:fld>
            <a:endParaRPr lang="en-US"/>
          </a:p>
        </p:txBody>
      </p:sp>
      <p:sp>
        <p:nvSpPr>
          <p:cNvPr id="5" name="Footer Placeholder 4">
            <a:extLst>
              <a:ext uri="{FF2B5EF4-FFF2-40B4-BE49-F238E27FC236}">
                <a16:creationId xmlns:a16="http://schemas.microsoft.com/office/drawing/2014/main" id="{F8553BB7-088B-9849-97B9-2A35026679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612812-C6DA-C249-BD92-A7779C2D5BAE}"/>
              </a:ext>
            </a:extLst>
          </p:cNvPr>
          <p:cNvSpPr>
            <a:spLocks noGrp="1"/>
          </p:cNvSpPr>
          <p:nvPr>
            <p:ph type="sldNum" sz="quarter" idx="12"/>
          </p:nvPr>
        </p:nvSpPr>
        <p:spPr>
          <a:xfrm>
            <a:off x="7297905" y="6503192"/>
            <a:ext cx="2743200" cy="365125"/>
          </a:xfrm>
          <a:prstGeom prst="rect">
            <a:avLst/>
          </a:prstGeom>
        </p:spPr>
        <p:txBody>
          <a:bodyPr/>
          <a:lstStyle/>
          <a:p>
            <a:fld id="{5C21FAA9-B8A2-DE42-8B6F-6CA326C19E94}" type="slidenum">
              <a:rPr lang="en-US" smtClean="0"/>
              <a:t>‹#›</a:t>
            </a:fld>
            <a:endParaRPr lang="en-US"/>
          </a:p>
        </p:txBody>
      </p:sp>
    </p:spTree>
    <p:extLst>
      <p:ext uri="{BB962C8B-B14F-4D97-AF65-F5344CB8AC3E}">
        <p14:creationId xmlns:p14="http://schemas.microsoft.com/office/powerpoint/2010/main" val="34284072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F980-4A5A-2644-9064-FD250EE84BD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34EA793-392A-1B40-A24C-01FF28B1C4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97848E-7653-224A-8F7E-FF406AB543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582DDC-DF32-4B47-88E4-287FE10CFC5A}"/>
              </a:ext>
            </a:extLst>
          </p:cNvPr>
          <p:cNvSpPr>
            <a:spLocks noGrp="1"/>
          </p:cNvSpPr>
          <p:nvPr>
            <p:ph type="dt" sz="half" idx="10"/>
          </p:nvPr>
        </p:nvSpPr>
        <p:spPr/>
        <p:txBody>
          <a:bodyPr/>
          <a:lstStyle/>
          <a:p>
            <a:fld id="{575FC976-39D5-9741-80FB-3C5835534381}" type="datetime1">
              <a:rPr lang="en-US" smtClean="0"/>
              <a:t>2/20/20</a:t>
            </a:fld>
            <a:endParaRPr lang="en-US"/>
          </a:p>
        </p:txBody>
      </p:sp>
      <p:sp>
        <p:nvSpPr>
          <p:cNvPr id="6" name="Footer Placeholder 5">
            <a:extLst>
              <a:ext uri="{FF2B5EF4-FFF2-40B4-BE49-F238E27FC236}">
                <a16:creationId xmlns:a16="http://schemas.microsoft.com/office/drawing/2014/main" id="{ED307EE1-FAE7-5C4E-A82D-91E23620A9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D26D13-33CE-ED40-B875-08AABE4A28CE}"/>
              </a:ext>
            </a:extLst>
          </p:cNvPr>
          <p:cNvSpPr>
            <a:spLocks noGrp="1"/>
          </p:cNvSpPr>
          <p:nvPr>
            <p:ph type="sldNum" sz="quarter" idx="12"/>
          </p:nvPr>
        </p:nvSpPr>
        <p:spPr>
          <a:xfrm>
            <a:off x="7297905" y="6503192"/>
            <a:ext cx="2743200" cy="365125"/>
          </a:xfrm>
          <a:prstGeom prst="rect">
            <a:avLst/>
          </a:prstGeom>
        </p:spPr>
        <p:txBody>
          <a:bodyPr/>
          <a:lstStyle/>
          <a:p>
            <a:fld id="{5C21FAA9-B8A2-DE42-8B6F-6CA326C19E94}" type="slidenum">
              <a:rPr lang="en-US" smtClean="0"/>
              <a:t>‹#›</a:t>
            </a:fld>
            <a:endParaRPr lang="en-US"/>
          </a:p>
        </p:txBody>
      </p:sp>
    </p:spTree>
    <p:extLst>
      <p:ext uri="{BB962C8B-B14F-4D97-AF65-F5344CB8AC3E}">
        <p14:creationId xmlns:p14="http://schemas.microsoft.com/office/powerpoint/2010/main" val="1754949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8C7F-C0D8-9247-8D23-6C053A60D593}"/>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DD0A662-D586-2A49-BAD2-732DD2E1C4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16CB21-1C28-2846-8A85-F2ECD864D7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307C90-A18A-C149-AF84-BA77E434AB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806F6A-51F7-C94F-80E6-AB7726BDAB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E1B751-8BD2-AE42-8E97-8E39A63AE5A7}"/>
              </a:ext>
            </a:extLst>
          </p:cNvPr>
          <p:cNvSpPr>
            <a:spLocks noGrp="1"/>
          </p:cNvSpPr>
          <p:nvPr>
            <p:ph type="dt" sz="half" idx="10"/>
          </p:nvPr>
        </p:nvSpPr>
        <p:spPr/>
        <p:txBody>
          <a:bodyPr/>
          <a:lstStyle/>
          <a:p>
            <a:fld id="{95846359-C631-004B-989A-8E91E1260960}" type="datetime1">
              <a:rPr lang="en-US" smtClean="0"/>
              <a:t>2/20/20</a:t>
            </a:fld>
            <a:endParaRPr lang="en-US"/>
          </a:p>
        </p:txBody>
      </p:sp>
      <p:sp>
        <p:nvSpPr>
          <p:cNvPr id="8" name="Footer Placeholder 7">
            <a:extLst>
              <a:ext uri="{FF2B5EF4-FFF2-40B4-BE49-F238E27FC236}">
                <a16:creationId xmlns:a16="http://schemas.microsoft.com/office/drawing/2014/main" id="{71C0D909-2B14-8F4A-8F50-A9AFF82455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4B38FF-1175-6641-8AA7-D6B39ABF34EE}"/>
              </a:ext>
            </a:extLst>
          </p:cNvPr>
          <p:cNvSpPr>
            <a:spLocks noGrp="1"/>
          </p:cNvSpPr>
          <p:nvPr>
            <p:ph type="sldNum" sz="quarter" idx="12"/>
          </p:nvPr>
        </p:nvSpPr>
        <p:spPr>
          <a:xfrm>
            <a:off x="7297905" y="6503192"/>
            <a:ext cx="2743200" cy="365125"/>
          </a:xfrm>
          <a:prstGeom prst="rect">
            <a:avLst/>
          </a:prstGeom>
        </p:spPr>
        <p:txBody>
          <a:bodyPr/>
          <a:lstStyle/>
          <a:p>
            <a:fld id="{5C21FAA9-B8A2-DE42-8B6F-6CA326C19E94}" type="slidenum">
              <a:rPr lang="en-US" smtClean="0"/>
              <a:t>‹#›</a:t>
            </a:fld>
            <a:endParaRPr lang="en-US"/>
          </a:p>
        </p:txBody>
      </p:sp>
    </p:spTree>
    <p:extLst>
      <p:ext uri="{BB962C8B-B14F-4D97-AF65-F5344CB8AC3E}">
        <p14:creationId xmlns:p14="http://schemas.microsoft.com/office/powerpoint/2010/main" val="37123814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EF029-A01D-9B45-B9F0-BAF2D7E869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10A8ED25-376C-BE41-9BAC-ADB359D0CC6D}"/>
              </a:ext>
            </a:extLst>
          </p:cNvPr>
          <p:cNvSpPr>
            <a:spLocks noGrp="1"/>
          </p:cNvSpPr>
          <p:nvPr>
            <p:ph type="dt" sz="half" idx="10"/>
          </p:nvPr>
        </p:nvSpPr>
        <p:spPr/>
        <p:txBody>
          <a:bodyPr/>
          <a:lstStyle/>
          <a:p>
            <a:fld id="{31723C37-EF9A-644E-85A5-F91250B50F2A}" type="datetime1">
              <a:rPr lang="en-US" smtClean="0"/>
              <a:t>2/20/20</a:t>
            </a:fld>
            <a:endParaRPr lang="en-US"/>
          </a:p>
        </p:txBody>
      </p:sp>
      <p:sp>
        <p:nvSpPr>
          <p:cNvPr id="4" name="Footer Placeholder 3">
            <a:extLst>
              <a:ext uri="{FF2B5EF4-FFF2-40B4-BE49-F238E27FC236}">
                <a16:creationId xmlns:a16="http://schemas.microsoft.com/office/drawing/2014/main" id="{9F350A79-B202-7846-A0D0-96D22370A3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B45ED7-3FEA-BE46-9631-F382E55C4C40}"/>
              </a:ext>
            </a:extLst>
          </p:cNvPr>
          <p:cNvSpPr>
            <a:spLocks noGrp="1"/>
          </p:cNvSpPr>
          <p:nvPr>
            <p:ph type="sldNum" sz="quarter" idx="12"/>
          </p:nvPr>
        </p:nvSpPr>
        <p:spPr>
          <a:xfrm>
            <a:off x="7297905" y="6503192"/>
            <a:ext cx="2743200" cy="365125"/>
          </a:xfrm>
          <a:prstGeom prst="rect">
            <a:avLst/>
          </a:prstGeom>
        </p:spPr>
        <p:txBody>
          <a:bodyPr/>
          <a:lstStyle/>
          <a:p>
            <a:fld id="{5C21FAA9-B8A2-DE42-8B6F-6CA326C19E94}" type="slidenum">
              <a:rPr lang="en-US" smtClean="0"/>
              <a:t>‹#›</a:t>
            </a:fld>
            <a:endParaRPr lang="en-US"/>
          </a:p>
        </p:txBody>
      </p:sp>
    </p:spTree>
    <p:extLst>
      <p:ext uri="{BB962C8B-B14F-4D97-AF65-F5344CB8AC3E}">
        <p14:creationId xmlns:p14="http://schemas.microsoft.com/office/powerpoint/2010/main" val="4276072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67043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67BC06-55F8-AD4C-926E-53306785DBC0}"/>
              </a:ext>
            </a:extLst>
          </p:cNvPr>
          <p:cNvSpPr>
            <a:spLocks noGrp="1"/>
          </p:cNvSpPr>
          <p:nvPr>
            <p:ph type="dt" sz="half" idx="10"/>
          </p:nvPr>
        </p:nvSpPr>
        <p:spPr/>
        <p:txBody>
          <a:bodyPr/>
          <a:lstStyle/>
          <a:p>
            <a:fld id="{B3A987CB-5CBA-5543-9D73-5053CE9CF7DD}" type="datetime1">
              <a:rPr lang="en-US" smtClean="0"/>
              <a:t>2/20/20</a:t>
            </a:fld>
            <a:endParaRPr lang="en-US"/>
          </a:p>
        </p:txBody>
      </p:sp>
      <p:sp>
        <p:nvSpPr>
          <p:cNvPr id="3" name="Footer Placeholder 2">
            <a:extLst>
              <a:ext uri="{FF2B5EF4-FFF2-40B4-BE49-F238E27FC236}">
                <a16:creationId xmlns:a16="http://schemas.microsoft.com/office/drawing/2014/main" id="{7327495B-7130-994E-883E-9518BF47EA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A06F68-3AEA-E948-9126-EF6CF70577D1}"/>
              </a:ext>
            </a:extLst>
          </p:cNvPr>
          <p:cNvSpPr>
            <a:spLocks noGrp="1"/>
          </p:cNvSpPr>
          <p:nvPr>
            <p:ph type="sldNum" sz="quarter" idx="12"/>
          </p:nvPr>
        </p:nvSpPr>
        <p:spPr>
          <a:xfrm>
            <a:off x="7297905" y="6503192"/>
            <a:ext cx="2743200" cy="365125"/>
          </a:xfrm>
          <a:prstGeom prst="rect">
            <a:avLst/>
          </a:prstGeom>
        </p:spPr>
        <p:txBody>
          <a:bodyPr/>
          <a:lstStyle/>
          <a:p>
            <a:fld id="{5C21FAA9-B8A2-DE42-8B6F-6CA326C19E94}" type="slidenum">
              <a:rPr lang="en-US" smtClean="0"/>
              <a:t>‹#›</a:t>
            </a:fld>
            <a:endParaRPr lang="en-US"/>
          </a:p>
        </p:txBody>
      </p:sp>
    </p:spTree>
    <p:extLst>
      <p:ext uri="{BB962C8B-B14F-4D97-AF65-F5344CB8AC3E}">
        <p14:creationId xmlns:p14="http://schemas.microsoft.com/office/powerpoint/2010/main" val="39194910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2CEC1-9180-4647-BE22-9226C175478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5C8B3F-AB14-7440-A113-A6A91905BC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A4EF93-156B-D64D-851D-B6E040D268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B52685-5CAC-8D40-8A24-28BFD317D775}"/>
              </a:ext>
            </a:extLst>
          </p:cNvPr>
          <p:cNvSpPr>
            <a:spLocks noGrp="1"/>
          </p:cNvSpPr>
          <p:nvPr>
            <p:ph type="dt" sz="half" idx="10"/>
          </p:nvPr>
        </p:nvSpPr>
        <p:spPr/>
        <p:txBody>
          <a:bodyPr/>
          <a:lstStyle/>
          <a:p>
            <a:fld id="{1E039205-CEFD-2F43-B0C9-8BBC758FAFC0}" type="datetime1">
              <a:rPr lang="en-US" smtClean="0"/>
              <a:t>2/20/20</a:t>
            </a:fld>
            <a:endParaRPr lang="en-US"/>
          </a:p>
        </p:txBody>
      </p:sp>
      <p:sp>
        <p:nvSpPr>
          <p:cNvPr id="6" name="Footer Placeholder 5">
            <a:extLst>
              <a:ext uri="{FF2B5EF4-FFF2-40B4-BE49-F238E27FC236}">
                <a16:creationId xmlns:a16="http://schemas.microsoft.com/office/drawing/2014/main" id="{5C1146A3-500D-3D4A-9AFE-8F985151D4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07A82-4555-E843-B2F8-53FFD29D9E36}"/>
              </a:ext>
            </a:extLst>
          </p:cNvPr>
          <p:cNvSpPr>
            <a:spLocks noGrp="1"/>
          </p:cNvSpPr>
          <p:nvPr>
            <p:ph type="sldNum" sz="quarter" idx="12"/>
          </p:nvPr>
        </p:nvSpPr>
        <p:spPr>
          <a:xfrm>
            <a:off x="7297905" y="6503192"/>
            <a:ext cx="2743200" cy="365125"/>
          </a:xfrm>
          <a:prstGeom prst="rect">
            <a:avLst/>
          </a:prstGeom>
        </p:spPr>
        <p:txBody>
          <a:bodyPr/>
          <a:lstStyle/>
          <a:p>
            <a:fld id="{5C21FAA9-B8A2-DE42-8B6F-6CA326C19E94}" type="slidenum">
              <a:rPr lang="en-US" smtClean="0"/>
              <a:t>‹#›</a:t>
            </a:fld>
            <a:endParaRPr lang="en-US"/>
          </a:p>
        </p:txBody>
      </p:sp>
    </p:spTree>
    <p:extLst>
      <p:ext uri="{BB962C8B-B14F-4D97-AF65-F5344CB8AC3E}">
        <p14:creationId xmlns:p14="http://schemas.microsoft.com/office/powerpoint/2010/main" val="135913997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E9F8-DB3E-5745-A21B-12412F0BDEB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7D0C6F-84F1-1747-A254-5078EF56CB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C7A04B-2066-0A48-9C45-003E4C913D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E4F721-606B-1748-B964-9BAEB09DFEB6}"/>
              </a:ext>
            </a:extLst>
          </p:cNvPr>
          <p:cNvSpPr>
            <a:spLocks noGrp="1"/>
          </p:cNvSpPr>
          <p:nvPr>
            <p:ph type="dt" sz="half" idx="10"/>
          </p:nvPr>
        </p:nvSpPr>
        <p:spPr/>
        <p:txBody>
          <a:bodyPr/>
          <a:lstStyle/>
          <a:p>
            <a:fld id="{857F1DD4-DF0F-674A-83C1-2004ED26A844}" type="datetime1">
              <a:rPr lang="en-US" smtClean="0"/>
              <a:t>2/20/20</a:t>
            </a:fld>
            <a:endParaRPr lang="en-US"/>
          </a:p>
        </p:txBody>
      </p:sp>
      <p:sp>
        <p:nvSpPr>
          <p:cNvPr id="6" name="Footer Placeholder 5">
            <a:extLst>
              <a:ext uri="{FF2B5EF4-FFF2-40B4-BE49-F238E27FC236}">
                <a16:creationId xmlns:a16="http://schemas.microsoft.com/office/drawing/2014/main" id="{54FB37CF-0081-4145-A4C8-E8D2EC76E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C7CE4F-CC26-BC47-A0D7-4427AE4D8756}"/>
              </a:ext>
            </a:extLst>
          </p:cNvPr>
          <p:cNvSpPr>
            <a:spLocks noGrp="1"/>
          </p:cNvSpPr>
          <p:nvPr>
            <p:ph type="sldNum" sz="quarter" idx="12"/>
          </p:nvPr>
        </p:nvSpPr>
        <p:spPr>
          <a:xfrm>
            <a:off x="7297905" y="6503192"/>
            <a:ext cx="2743200" cy="365125"/>
          </a:xfrm>
          <a:prstGeom prst="rect">
            <a:avLst/>
          </a:prstGeom>
        </p:spPr>
        <p:txBody>
          <a:bodyPr/>
          <a:lstStyle/>
          <a:p>
            <a:fld id="{5C21FAA9-B8A2-DE42-8B6F-6CA326C19E94}" type="slidenum">
              <a:rPr lang="en-US" smtClean="0"/>
              <a:t>‹#›</a:t>
            </a:fld>
            <a:endParaRPr lang="en-US"/>
          </a:p>
        </p:txBody>
      </p:sp>
    </p:spTree>
    <p:extLst>
      <p:ext uri="{BB962C8B-B14F-4D97-AF65-F5344CB8AC3E}">
        <p14:creationId xmlns:p14="http://schemas.microsoft.com/office/powerpoint/2010/main" val="16191775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40B5-08FC-A343-B58B-CECB25D2B09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FFADEE-2E78-B74D-934F-208CA22700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4345BB-A7B3-164E-B38C-D4E24988AE8F}"/>
              </a:ext>
            </a:extLst>
          </p:cNvPr>
          <p:cNvSpPr>
            <a:spLocks noGrp="1"/>
          </p:cNvSpPr>
          <p:nvPr>
            <p:ph type="dt" sz="half" idx="10"/>
          </p:nvPr>
        </p:nvSpPr>
        <p:spPr/>
        <p:txBody>
          <a:bodyPr/>
          <a:lstStyle/>
          <a:p>
            <a:fld id="{96E1AE49-D659-C341-8AC7-649B909D27C2}" type="datetime1">
              <a:rPr lang="en-US" smtClean="0"/>
              <a:t>2/20/20</a:t>
            </a:fld>
            <a:endParaRPr lang="en-US"/>
          </a:p>
        </p:txBody>
      </p:sp>
      <p:sp>
        <p:nvSpPr>
          <p:cNvPr id="5" name="Footer Placeholder 4">
            <a:extLst>
              <a:ext uri="{FF2B5EF4-FFF2-40B4-BE49-F238E27FC236}">
                <a16:creationId xmlns:a16="http://schemas.microsoft.com/office/drawing/2014/main" id="{2DCE7A08-E968-7F4A-9716-59C4F5C17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232E11-6227-6844-95D3-0660179736AD}"/>
              </a:ext>
            </a:extLst>
          </p:cNvPr>
          <p:cNvSpPr>
            <a:spLocks noGrp="1"/>
          </p:cNvSpPr>
          <p:nvPr>
            <p:ph type="sldNum" sz="quarter" idx="12"/>
          </p:nvPr>
        </p:nvSpPr>
        <p:spPr>
          <a:xfrm>
            <a:off x="7297905" y="6503192"/>
            <a:ext cx="2743200" cy="365125"/>
          </a:xfrm>
          <a:prstGeom prst="rect">
            <a:avLst/>
          </a:prstGeom>
        </p:spPr>
        <p:txBody>
          <a:bodyPr/>
          <a:lstStyle/>
          <a:p>
            <a:fld id="{5C21FAA9-B8A2-DE42-8B6F-6CA326C19E94}" type="slidenum">
              <a:rPr lang="en-US" smtClean="0"/>
              <a:t>‹#›</a:t>
            </a:fld>
            <a:endParaRPr lang="en-US"/>
          </a:p>
        </p:txBody>
      </p:sp>
    </p:spTree>
    <p:extLst>
      <p:ext uri="{BB962C8B-B14F-4D97-AF65-F5344CB8AC3E}">
        <p14:creationId xmlns:p14="http://schemas.microsoft.com/office/powerpoint/2010/main" val="377446145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B54854-00E4-D34F-8A19-116BD2229B58}"/>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C1CD8D-7D8B-C041-8FEC-4200721B1E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FB797C-0967-094C-84CA-4F468897052F}"/>
              </a:ext>
            </a:extLst>
          </p:cNvPr>
          <p:cNvSpPr>
            <a:spLocks noGrp="1"/>
          </p:cNvSpPr>
          <p:nvPr>
            <p:ph type="dt" sz="half" idx="10"/>
          </p:nvPr>
        </p:nvSpPr>
        <p:spPr/>
        <p:txBody>
          <a:bodyPr/>
          <a:lstStyle/>
          <a:p>
            <a:fld id="{6ED5C0AB-6A07-D845-8451-2F3D538E886B}" type="datetime1">
              <a:rPr lang="en-US" smtClean="0"/>
              <a:t>2/20/20</a:t>
            </a:fld>
            <a:endParaRPr lang="en-US"/>
          </a:p>
        </p:txBody>
      </p:sp>
      <p:sp>
        <p:nvSpPr>
          <p:cNvPr id="5" name="Footer Placeholder 4">
            <a:extLst>
              <a:ext uri="{FF2B5EF4-FFF2-40B4-BE49-F238E27FC236}">
                <a16:creationId xmlns:a16="http://schemas.microsoft.com/office/drawing/2014/main" id="{C768CD51-5F11-8248-AC3D-A4F7C766B5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F7A127-3592-0F41-A7F3-6B6525127FA1}"/>
              </a:ext>
            </a:extLst>
          </p:cNvPr>
          <p:cNvSpPr>
            <a:spLocks noGrp="1"/>
          </p:cNvSpPr>
          <p:nvPr>
            <p:ph type="sldNum" sz="quarter" idx="12"/>
          </p:nvPr>
        </p:nvSpPr>
        <p:spPr>
          <a:xfrm>
            <a:off x="7297905" y="6503192"/>
            <a:ext cx="2743200" cy="365125"/>
          </a:xfrm>
          <a:prstGeom prst="rect">
            <a:avLst/>
          </a:prstGeom>
        </p:spPr>
        <p:txBody>
          <a:bodyPr/>
          <a:lstStyle/>
          <a:p>
            <a:fld id="{5C21FAA9-B8A2-DE42-8B6F-6CA326C19E94}" type="slidenum">
              <a:rPr lang="en-US" smtClean="0"/>
              <a:t>‹#›</a:t>
            </a:fld>
            <a:endParaRPr lang="en-US"/>
          </a:p>
        </p:txBody>
      </p:sp>
    </p:spTree>
    <p:extLst>
      <p:ext uri="{BB962C8B-B14F-4D97-AF65-F5344CB8AC3E}">
        <p14:creationId xmlns:p14="http://schemas.microsoft.com/office/powerpoint/2010/main" val="3289435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2207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5198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433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image" Target="../media/image1.tiff"/><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2.emf"/><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Neue" charset="0"/>
                <a:ea typeface="Helvetica Neue" charset="0"/>
                <a:cs typeface="Helvetica Neue" charset="0"/>
              </a:defRPr>
            </a:lvl1pPr>
          </a:lstStyle>
          <a:p>
            <a:pPr defTabSz="914377"/>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Neue" charset="0"/>
                <a:ea typeface="Helvetica Neue" charset="0"/>
                <a:cs typeface="Helvetica Neue" charset="0"/>
              </a:defRPr>
            </a:lvl1pPr>
          </a:lstStyle>
          <a:p>
            <a:pPr defTabSz="914377"/>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Neue" charset="0"/>
                <a:ea typeface="Helvetica Neue" charset="0"/>
                <a:cs typeface="Helvetica Neue" charset="0"/>
              </a:defRPr>
            </a:lvl1pPr>
          </a:lstStyle>
          <a:p>
            <a:pPr defTabSz="914377"/>
            <a:fld id="{DC2A921A-EC74-6F4D-8465-D463C43FF014}" type="slidenum">
              <a:rPr lang="en-US" smtClean="0">
                <a:solidFill>
                  <a:prstClr val="black">
                    <a:tint val="75000"/>
                  </a:prstClr>
                </a:solidFill>
              </a:rPr>
              <a:pPr defTabSz="914377"/>
              <a:t>‹#›</a:t>
            </a:fld>
            <a:endParaRPr lang="en-US">
              <a:solidFill>
                <a:prstClr val="black">
                  <a:tint val="75000"/>
                </a:prstClr>
              </a:solidFill>
            </a:endParaRPr>
          </a:p>
        </p:txBody>
      </p:sp>
    </p:spTree>
    <p:extLst>
      <p:ext uri="{BB962C8B-B14F-4D97-AF65-F5344CB8AC3E}">
        <p14:creationId xmlns:p14="http://schemas.microsoft.com/office/powerpoint/2010/main" val="664967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p:titleStyle>
    <p:bodyStyle>
      <a:lvl1pPr marL="0" indent="0" algn="l" defTabSz="914377" rtl="0" eaLnBrk="1" latinLnBrk="0" hangingPunct="1">
        <a:lnSpc>
          <a:spcPct val="90000"/>
        </a:lnSpc>
        <a:spcBef>
          <a:spcPts val="1000"/>
        </a:spcBef>
        <a:buFont typeface="Wingdings" charset="2"/>
        <a:buNone/>
        <a:defRPr sz="2800" b="0" i="0" kern="1200">
          <a:solidFill>
            <a:schemeClr val="tx1"/>
          </a:solidFill>
          <a:latin typeface="Helvetica Neue Light" charset="0"/>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latin typeface="Helvetica Neue Light" charset="0"/>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latin typeface="Helvetica Neue Light" charset="0"/>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latin typeface="Helvetica Neue Light" charset="0"/>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latin typeface="Helvetica Neue Light" charset="0"/>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dirty="0">
                <a:uFillTx/>
              </a:rPr>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pPr defTabSz="914377"/>
            <a:endParaRPr lang="en-US">
              <a:solidFill>
                <a:srgbClr val="000000">
                  <a:tint val="75000"/>
                </a:srgbClr>
              </a:solidFill>
              <a:uFillTx/>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pPr defTabSz="914377"/>
            <a:endParaRPr lang="en-US">
              <a:solidFill>
                <a:srgbClr val="000000">
                  <a:tint val="75000"/>
                </a:srgbClr>
              </a:solidFill>
              <a:uFillTx/>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pPr defTabSz="914377"/>
            <a:fld id="{DC2A921A-EC74-6F4D-8465-D463C43FF014}" type="slidenum">
              <a:rPr lang="en-US" smtClean="0">
                <a:solidFill>
                  <a:srgbClr val="000000">
                    <a:tint val="75000"/>
                  </a:srgbClr>
                </a:solidFill>
                <a:uFillTx/>
              </a:rPr>
              <a:pPr defTabSz="914377"/>
              <a:t>‹#›</a:t>
            </a:fld>
            <a:endParaRPr lang="en-US">
              <a:solidFill>
                <a:srgbClr val="000000">
                  <a:tint val="75000"/>
                </a:srgbClr>
              </a:solidFill>
              <a:uFillTx/>
            </a:endParaRPr>
          </a:p>
        </p:txBody>
      </p:sp>
    </p:spTree>
    <p:extLst>
      <p:ext uri="{BB962C8B-B14F-4D97-AF65-F5344CB8AC3E}">
        <p14:creationId xmlns:p14="http://schemas.microsoft.com/office/powerpoint/2010/main" val="23876504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Lst>
  <p:hf hdr="0" ftr="0" dt="0"/>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6233" y="395289"/>
            <a:ext cx="10668000"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fr-FR"/>
              <a:t>Click to edit Master title style</a:t>
            </a:r>
          </a:p>
        </p:txBody>
      </p:sp>
      <p:sp>
        <p:nvSpPr>
          <p:cNvPr id="1027" name="Rectangle 3"/>
          <p:cNvSpPr>
            <a:spLocks noGrp="1" noChangeArrowheads="1"/>
          </p:cNvSpPr>
          <p:nvPr>
            <p:ph type="body" idx="1"/>
          </p:nvPr>
        </p:nvSpPr>
        <p:spPr bwMode="auto">
          <a:xfrm>
            <a:off x="755651" y="1333500"/>
            <a:ext cx="10668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sp>
        <p:nvSpPr>
          <p:cNvPr id="1028" name="AutoShape 4"/>
          <p:cNvSpPr>
            <a:spLocks noChangeArrowheads="1"/>
          </p:cNvSpPr>
          <p:nvPr/>
        </p:nvSpPr>
        <p:spPr bwMode="auto">
          <a:xfrm>
            <a:off x="812800" y="989013"/>
            <a:ext cx="10610851"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fr-FR" sz="2000"/>
          </a:p>
        </p:txBody>
      </p:sp>
    </p:spTree>
    <p:extLst>
      <p:ext uri="{BB962C8B-B14F-4D97-AF65-F5344CB8AC3E}">
        <p14:creationId xmlns:p14="http://schemas.microsoft.com/office/powerpoint/2010/main" val="3083376434"/>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ransition/>
  <p:hf hdr="0" ftr="0" dt="0"/>
  <p:txStyles>
    <p:titleStyle>
      <a:lvl1pPr algn="l" rtl="0" eaLnBrk="0" fontAlgn="base" hangingPunct="0">
        <a:spcBef>
          <a:spcPct val="0"/>
        </a:spcBef>
        <a:spcAft>
          <a:spcPct val="0"/>
        </a:spcAft>
        <a:defRPr sz="3800">
          <a:solidFill>
            <a:schemeClr val="tx2"/>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800">
          <a:solidFill>
            <a:schemeClr val="tx2"/>
          </a:solidFill>
          <a:latin typeface="Verdana" pitchFamily="34" charset="0"/>
          <a:ea typeface="MS PGothic" panose="020B0600070205080204" pitchFamily="34" charset="-128"/>
          <a:cs typeface="ＭＳ Ｐゴシック" charset="0"/>
        </a:defRPr>
      </a:lvl2pPr>
      <a:lvl3pPr algn="l" rtl="0" eaLnBrk="0" fontAlgn="base" hangingPunct="0">
        <a:spcBef>
          <a:spcPct val="0"/>
        </a:spcBef>
        <a:spcAft>
          <a:spcPct val="0"/>
        </a:spcAft>
        <a:defRPr sz="3800">
          <a:solidFill>
            <a:schemeClr val="tx2"/>
          </a:solidFill>
          <a:latin typeface="Verdana" pitchFamily="34" charset="0"/>
          <a:ea typeface="MS PGothic" panose="020B0600070205080204" pitchFamily="34" charset="-128"/>
          <a:cs typeface="ＭＳ Ｐゴシック" charset="0"/>
        </a:defRPr>
      </a:lvl3pPr>
      <a:lvl4pPr algn="l" rtl="0" eaLnBrk="0" fontAlgn="base" hangingPunct="0">
        <a:spcBef>
          <a:spcPct val="0"/>
        </a:spcBef>
        <a:spcAft>
          <a:spcPct val="0"/>
        </a:spcAft>
        <a:defRPr sz="3800">
          <a:solidFill>
            <a:schemeClr val="tx2"/>
          </a:solidFill>
          <a:latin typeface="Verdana" pitchFamily="34" charset="0"/>
          <a:ea typeface="MS PGothic" panose="020B0600070205080204" pitchFamily="34" charset="-128"/>
          <a:cs typeface="ＭＳ Ｐゴシック" charset="0"/>
        </a:defRPr>
      </a:lvl4pPr>
      <a:lvl5pPr algn="l" rtl="0" eaLnBrk="0" fontAlgn="base" hangingPunct="0">
        <a:spcBef>
          <a:spcPct val="0"/>
        </a:spcBef>
        <a:spcAft>
          <a:spcPct val="0"/>
        </a:spcAft>
        <a:defRPr sz="3800">
          <a:solidFill>
            <a:schemeClr val="tx2"/>
          </a:solidFill>
          <a:latin typeface="Verdana" pitchFamily="34" charset="0"/>
          <a:ea typeface="MS PGothic" panose="020B0600070205080204" pitchFamily="34" charset="-128"/>
          <a:cs typeface="ＭＳ Ｐゴシック" charset="0"/>
        </a:defRPr>
      </a:lvl5pPr>
      <a:lvl6pPr marL="457200" algn="l" rtl="0" fontAlgn="base">
        <a:spcBef>
          <a:spcPct val="0"/>
        </a:spcBef>
        <a:spcAft>
          <a:spcPct val="0"/>
        </a:spcAft>
        <a:defRPr sz="3800">
          <a:solidFill>
            <a:schemeClr val="tx2"/>
          </a:solidFill>
          <a:latin typeface="Verdana" pitchFamily="34" charset="0"/>
        </a:defRPr>
      </a:lvl6pPr>
      <a:lvl7pPr marL="914400" algn="l" rtl="0" fontAlgn="base">
        <a:spcBef>
          <a:spcPct val="0"/>
        </a:spcBef>
        <a:spcAft>
          <a:spcPct val="0"/>
        </a:spcAft>
        <a:defRPr sz="3800">
          <a:solidFill>
            <a:schemeClr val="tx2"/>
          </a:solidFill>
          <a:latin typeface="Verdana" pitchFamily="34" charset="0"/>
        </a:defRPr>
      </a:lvl7pPr>
      <a:lvl8pPr marL="1371600" algn="l" rtl="0" fontAlgn="base">
        <a:spcBef>
          <a:spcPct val="0"/>
        </a:spcBef>
        <a:spcAft>
          <a:spcPct val="0"/>
        </a:spcAft>
        <a:defRPr sz="3800">
          <a:solidFill>
            <a:schemeClr val="tx2"/>
          </a:solidFill>
          <a:latin typeface="Verdana" pitchFamily="34" charset="0"/>
        </a:defRPr>
      </a:lvl8pPr>
      <a:lvl9pPr marL="1828800" algn="l" rtl="0" fontAlgn="base">
        <a:spcBef>
          <a:spcPct val="0"/>
        </a:spcBef>
        <a:spcAft>
          <a:spcPct val="0"/>
        </a:spcAft>
        <a:defRPr sz="3800">
          <a:solidFill>
            <a:schemeClr val="tx2"/>
          </a:solidFill>
          <a:latin typeface="Verdana" pitchFamily="34" charset="0"/>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S PGothic" panose="020B0600070205080204" pitchFamily="34" charset="-128"/>
          <a:cs typeface="ＭＳ Ｐゴシック" charset="0"/>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S PGothic" panose="020B0600070205080204" pitchFamily="34" charset="-128"/>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S PGothic" panose="020B0600070205080204" pitchFamily="34" charset="-128"/>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S PGothic" panose="020B0600070205080204" pitchFamily="34" charset="-128"/>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S PGothic" panose="020B0600070205080204" pitchFamily="34" charset="-128"/>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C81BCF-B315-A24E-8109-E661AA965410}"/>
              </a:ext>
            </a:extLst>
          </p:cNvPr>
          <p:cNvSpPr/>
          <p:nvPr userDrawn="1"/>
        </p:nvSpPr>
        <p:spPr>
          <a:xfrm>
            <a:off x="-15767" y="6001555"/>
            <a:ext cx="12250697" cy="88594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F8035892-498C-0446-9823-88B837D17E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B157E1-CB7F-0E4F-8B1D-9135160ABC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3642E9BA-76BC-FB43-8C7B-7475450852BD}"/>
              </a:ext>
            </a:extLst>
          </p:cNvPr>
          <p:cNvPicPr>
            <a:picLocks noChangeAspect="1"/>
          </p:cNvPicPr>
          <p:nvPr userDrawn="1"/>
        </p:nvPicPr>
        <p:blipFill>
          <a:blip r:embed="rId13"/>
          <a:stretch>
            <a:fillRect/>
          </a:stretch>
        </p:blipFill>
        <p:spPr>
          <a:xfrm>
            <a:off x="9364986" y="6191891"/>
            <a:ext cx="2692902" cy="590225"/>
          </a:xfrm>
          <a:prstGeom prst="rect">
            <a:avLst/>
          </a:prstGeom>
        </p:spPr>
      </p:pic>
      <p:sp>
        <p:nvSpPr>
          <p:cNvPr id="9" name="Rectangle 8">
            <a:extLst>
              <a:ext uri="{FF2B5EF4-FFF2-40B4-BE49-F238E27FC236}">
                <a16:creationId xmlns:a16="http://schemas.microsoft.com/office/drawing/2014/main" id="{BCE81E4A-BEEE-A141-823A-A0441A9F0127}"/>
              </a:ext>
            </a:extLst>
          </p:cNvPr>
          <p:cNvSpPr/>
          <p:nvPr userDrawn="1"/>
        </p:nvSpPr>
        <p:spPr>
          <a:xfrm>
            <a:off x="-1" y="6110458"/>
            <a:ext cx="9550401" cy="338554"/>
          </a:xfrm>
          <a:prstGeom prst="rect">
            <a:avLst/>
          </a:prstGeom>
        </p:spPr>
        <p:txBody>
          <a:bodyPr wrap="square">
            <a:spAutoFit/>
          </a:bodyPr>
          <a:lstStyle/>
          <a:p>
            <a:r>
              <a:rPr lang="en-US" sz="16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Checkmate: </a:t>
            </a:r>
            <a:r>
              <a:rPr lang="en-US" sz="1600" b="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Breaking the Memory Wall with Optimal Tensor </a:t>
            </a:r>
            <a:r>
              <a:rPr lang="en-US" sz="1600" b="0"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Rematerialization</a:t>
            </a:r>
            <a:endParaRPr lang="en-US" sz="1600" b="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7C9FBD19-0099-D648-85FB-D91CB1A63EE0}"/>
              </a:ext>
            </a:extLst>
          </p:cNvPr>
          <p:cNvSpPr/>
          <p:nvPr userDrawn="1"/>
        </p:nvSpPr>
        <p:spPr>
          <a:xfrm>
            <a:off x="0" y="6443562"/>
            <a:ext cx="6478073" cy="338554"/>
          </a:xfrm>
          <a:prstGeom prst="rect">
            <a:avLst/>
          </a:prstGeom>
        </p:spPr>
        <p:txBody>
          <a:bodyPr wrap="square">
            <a:spAutoFit/>
          </a:bodyPr>
          <a:lstStyle/>
          <a:p>
            <a:r>
              <a:rPr lang="en-US" sz="1600" b="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Paras Jain, </a:t>
            </a:r>
            <a:r>
              <a:rPr lang="en-US" sz="1600" b="0"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SysML</a:t>
            </a:r>
            <a:r>
              <a:rPr lang="en-US" sz="1600" b="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Seminar, 10/24/19</a:t>
            </a:r>
          </a:p>
        </p:txBody>
      </p:sp>
    </p:spTree>
    <p:extLst>
      <p:ext uri="{BB962C8B-B14F-4D97-AF65-F5344CB8AC3E}">
        <p14:creationId xmlns:p14="http://schemas.microsoft.com/office/powerpoint/2010/main" val="239869979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0C953B-A28C-F842-A0B4-23C44E39D6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977113A-68BE-434F-A400-10D5F50CAD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ACBD62-3E26-C24D-8A44-9537428CC8D2}" type="datetime1">
              <a:rPr lang="en-US" smtClean="0"/>
              <a:t>2/20/20</a:t>
            </a:fld>
            <a:endParaRPr lang="en-US"/>
          </a:p>
        </p:txBody>
      </p:sp>
      <p:sp>
        <p:nvSpPr>
          <p:cNvPr id="5" name="Footer Placeholder 4">
            <a:extLst>
              <a:ext uri="{FF2B5EF4-FFF2-40B4-BE49-F238E27FC236}">
                <a16:creationId xmlns:a16="http://schemas.microsoft.com/office/drawing/2014/main" id="{1F4E2236-9A61-2E45-92F0-6F5C7B3872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grpSp>
        <p:nvGrpSpPr>
          <p:cNvPr id="15" name="Group 14">
            <a:extLst>
              <a:ext uri="{FF2B5EF4-FFF2-40B4-BE49-F238E27FC236}">
                <a16:creationId xmlns:a16="http://schemas.microsoft.com/office/drawing/2014/main" id="{C9F9C1C4-445C-3642-AB49-1CB10F4B2603}"/>
              </a:ext>
            </a:extLst>
          </p:cNvPr>
          <p:cNvGrpSpPr/>
          <p:nvPr userDrawn="1"/>
        </p:nvGrpSpPr>
        <p:grpSpPr>
          <a:xfrm>
            <a:off x="10058401" y="6506943"/>
            <a:ext cx="2182260" cy="365125"/>
            <a:chOff x="10044333" y="6492875"/>
            <a:chExt cx="2182260" cy="365125"/>
          </a:xfrm>
        </p:grpSpPr>
        <p:sp>
          <p:nvSpPr>
            <p:cNvPr id="7" name="Rectangle 6">
              <a:extLst>
                <a:ext uri="{FF2B5EF4-FFF2-40B4-BE49-F238E27FC236}">
                  <a16:creationId xmlns:a16="http://schemas.microsoft.com/office/drawing/2014/main" id="{F69DFD0E-078E-104F-9358-0FF70186D551}"/>
                </a:ext>
              </a:extLst>
            </p:cNvPr>
            <p:cNvSpPr/>
            <p:nvPr userDrawn="1"/>
          </p:nvSpPr>
          <p:spPr>
            <a:xfrm>
              <a:off x="10314563" y="6492875"/>
              <a:ext cx="1877437" cy="3651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97B9FCB0-EFCA-C345-86A0-74490029C107}"/>
                </a:ext>
              </a:extLst>
            </p:cNvPr>
            <p:cNvPicPr>
              <a:picLocks noChangeAspect="1"/>
            </p:cNvPicPr>
            <p:nvPr userDrawn="1"/>
          </p:nvPicPr>
          <p:blipFill>
            <a:blip r:embed="rId13"/>
            <a:stretch>
              <a:fillRect/>
            </a:stretch>
          </p:blipFill>
          <p:spPr>
            <a:xfrm>
              <a:off x="10044333" y="6493039"/>
              <a:ext cx="198934" cy="314444"/>
            </a:xfrm>
            <a:prstGeom prst="rect">
              <a:avLst/>
            </a:prstGeom>
          </p:spPr>
        </p:pic>
        <p:sp>
          <p:nvSpPr>
            <p:cNvPr id="8" name="Rectangle 7">
              <a:extLst>
                <a:ext uri="{FF2B5EF4-FFF2-40B4-BE49-F238E27FC236}">
                  <a16:creationId xmlns:a16="http://schemas.microsoft.com/office/drawing/2014/main" id="{0805510B-AE16-974C-87F6-3692B5BBD4C0}"/>
                </a:ext>
              </a:extLst>
            </p:cNvPr>
            <p:cNvSpPr/>
            <p:nvPr userDrawn="1"/>
          </p:nvSpPr>
          <p:spPr>
            <a:xfrm>
              <a:off x="10349156" y="6540882"/>
              <a:ext cx="1877437" cy="261610"/>
            </a:xfrm>
            <a:prstGeom prst="rect">
              <a:avLst/>
            </a:prstGeom>
            <a:noFill/>
          </p:spPr>
          <p:txBody>
            <a:bodyPr wrap="none">
              <a:spAutoFit/>
            </a:bodyPr>
            <a:lstStyle/>
            <a:p>
              <a:r>
                <a:rPr lang="en-US" sz="1100" dirty="0" err="1">
                  <a:solidFill>
                    <a:srgbClr val="144F7C"/>
                  </a:solidFill>
                  <a:latin typeface="Consolas" panose="020B0609020204030204" pitchFamily="49" charset="0"/>
                  <a:ea typeface="Helvetica Neue" panose="02000503000000020004" pitchFamily="2" charset="0"/>
                  <a:cs typeface="Consolas" panose="020B0609020204030204" pitchFamily="49" charset="0"/>
                </a:rPr>
                <a:t>checkmateai.github.io</a:t>
              </a:r>
              <a:r>
                <a:rPr lang="en-US" sz="1100" dirty="0">
                  <a:solidFill>
                    <a:srgbClr val="144F7C"/>
                  </a:solidFill>
                  <a:latin typeface="Consolas" panose="020B0609020204030204" pitchFamily="49" charset="0"/>
                  <a:ea typeface="Helvetica Neue" panose="02000503000000020004" pitchFamily="2" charset="0"/>
                  <a:cs typeface="Consolas" panose="020B0609020204030204" pitchFamily="49" charset="0"/>
                </a:rPr>
                <a:t> </a:t>
              </a:r>
            </a:p>
          </p:txBody>
        </p:sp>
      </p:grpSp>
    </p:spTree>
    <p:extLst>
      <p:ext uri="{BB962C8B-B14F-4D97-AF65-F5344CB8AC3E}">
        <p14:creationId xmlns:p14="http://schemas.microsoft.com/office/powerpoint/2010/main" val="2210926147"/>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image" Target="../media/image29.tiff"/><Relationship Id="rId18" Type="http://schemas.openxmlformats.org/officeDocument/2006/relationships/image" Target="../media/image33.tiff"/><Relationship Id="rId3" Type="http://schemas.openxmlformats.org/officeDocument/2006/relationships/image" Target="../media/image19.emf"/><Relationship Id="rId21" Type="http://schemas.openxmlformats.org/officeDocument/2006/relationships/image" Target="../media/image36.tiff"/><Relationship Id="rId7" Type="http://schemas.openxmlformats.org/officeDocument/2006/relationships/image" Target="../media/image24.emf"/><Relationship Id="rId12" Type="http://schemas.openxmlformats.org/officeDocument/2006/relationships/image" Target="../media/image28.tiff"/><Relationship Id="rId17" Type="http://schemas.openxmlformats.org/officeDocument/2006/relationships/image" Target="../media/image32.tiff"/><Relationship Id="rId2" Type="http://schemas.openxmlformats.org/officeDocument/2006/relationships/notesSlide" Target="../notesSlides/notesSlide8.xml"/><Relationship Id="rId16" Type="http://schemas.openxmlformats.org/officeDocument/2006/relationships/image" Target="../media/image18.tiff"/><Relationship Id="rId20" Type="http://schemas.openxmlformats.org/officeDocument/2006/relationships/image" Target="../media/image35.tiff"/><Relationship Id="rId1" Type="http://schemas.openxmlformats.org/officeDocument/2006/relationships/slideLayout" Target="../slideLayouts/slideLayout2.xml"/><Relationship Id="rId6" Type="http://schemas.openxmlformats.org/officeDocument/2006/relationships/image" Target="../media/image22.emf"/><Relationship Id="rId11" Type="http://schemas.openxmlformats.org/officeDocument/2006/relationships/image" Target="../media/image27.tiff"/><Relationship Id="rId5" Type="http://schemas.openxmlformats.org/officeDocument/2006/relationships/image" Target="../media/image21.emf"/><Relationship Id="rId15" Type="http://schemas.openxmlformats.org/officeDocument/2006/relationships/image" Target="../media/image31.tiff"/><Relationship Id="rId23" Type="http://schemas.openxmlformats.org/officeDocument/2006/relationships/image" Target="../media/image38.tiff"/><Relationship Id="rId10" Type="http://schemas.openxmlformats.org/officeDocument/2006/relationships/image" Target="../media/image26.tiff"/><Relationship Id="rId19" Type="http://schemas.openxmlformats.org/officeDocument/2006/relationships/image" Target="../media/image34.tiff"/><Relationship Id="rId4" Type="http://schemas.openxmlformats.org/officeDocument/2006/relationships/image" Target="../media/image20.emf"/><Relationship Id="rId9" Type="http://schemas.openxmlformats.org/officeDocument/2006/relationships/image" Target="../media/image25.tiff"/><Relationship Id="rId14" Type="http://schemas.openxmlformats.org/officeDocument/2006/relationships/image" Target="../media/image30.tiff"/><Relationship Id="rId22" Type="http://schemas.openxmlformats.org/officeDocument/2006/relationships/image" Target="../media/image37.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0.xml"/><Relationship Id="rId1" Type="http://schemas.openxmlformats.org/officeDocument/2006/relationships/slideLayout" Target="../slideLayouts/slideLayout37.xml"/><Relationship Id="rId5" Type="http://schemas.openxmlformats.org/officeDocument/2006/relationships/image" Target="../media/image44.emf"/><Relationship Id="rId4" Type="http://schemas.openxmlformats.org/officeDocument/2006/relationships/image" Target="../media/image43.emf"/></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4.emf"/></Relationships>
</file>

<file path=ppt/slides/_rels/slide23.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4.emf"/></Relationships>
</file>

<file path=ppt/slides/_rels/slide25.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4.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4.emf"/></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29.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33.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26.tiff"/><Relationship Id="rId18" Type="http://schemas.openxmlformats.org/officeDocument/2006/relationships/image" Target="../media/image32.tiff"/><Relationship Id="rId3" Type="http://schemas.openxmlformats.org/officeDocument/2006/relationships/image" Target="../media/image19.emf"/><Relationship Id="rId7" Type="http://schemas.openxmlformats.org/officeDocument/2006/relationships/image" Target="../media/image23.emf"/><Relationship Id="rId12" Type="http://schemas.openxmlformats.org/officeDocument/2006/relationships/image" Target="../media/image49.tiff"/><Relationship Id="rId17" Type="http://schemas.openxmlformats.org/officeDocument/2006/relationships/image" Target="../media/image53.tiff"/><Relationship Id="rId2" Type="http://schemas.openxmlformats.org/officeDocument/2006/relationships/notesSlide" Target="../notesSlides/notesSlide21.xml"/><Relationship Id="rId16" Type="http://schemas.openxmlformats.org/officeDocument/2006/relationships/image" Target="../media/image52.tiff"/><Relationship Id="rId1" Type="http://schemas.openxmlformats.org/officeDocument/2006/relationships/slideLayout" Target="../slideLayouts/slideLayout13.xml"/><Relationship Id="rId6" Type="http://schemas.openxmlformats.org/officeDocument/2006/relationships/image" Target="../media/image22.emf"/><Relationship Id="rId11" Type="http://schemas.openxmlformats.org/officeDocument/2006/relationships/image" Target="../media/image48.tiff"/><Relationship Id="rId5" Type="http://schemas.openxmlformats.org/officeDocument/2006/relationships/image" Target="../media/image21.emf"/><Relationship Id="rId15" Type="http://schemas.openxmlformats.org/officeDocument/2006/relationships/image" Target="../media/image51.tiff"/><Relationship Id="rId10" Type="http://schemas.openxmlformats.org/officeDocument/2006/relationships/image" Target="../media/image27.tiff"/><Relationship Id="rId4" Type="http://schemas.openxmlformats.org/officeDocument/2006/relationships/image" Target="../media/image20.emf"/><Relationship Id="rId9" Type="http://schemas.openxmlformats.org/officeDocument/2006/relationships/image" Target="../media/image47.tiff"/><Relationship Id="rId14" Type="http://schemas.openxmlformats.org/officeDocument/2006/relationships/image" Target="../media/image50.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4.xml"/><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5.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5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5.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55.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55.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55.xml"/><Relationship Id="rId6" Type="http://schemas.openxmlformats.org/officeDocument/2006/relationships/hyperlink" Target="https://www.google.com/url?sa=i&amp;rct=j&amp;q=&amp;esrc=s&amp;source=images&amp;cd=&amp;ved=2ahUKEwij1feJ7v_mAhXSsJ4KHXlXAwMQjRx6BAgBEAQ&amp;url=https%3A%2F%2Fwww.quora.com%2FWhat-is-the-VGG-neural-network&amp;psig=AOvVaw2ePkz1E8B1DUVqF6hjyHo0&amp;ust=1578980282212341" TargetMode="External"/><Relationship Id="rId5" Type="http://schemas.openxmlformats.org/officeDocument/2006/relationships/image" Target="../media/image60.png"/><Relationship Id="rId4" Type="http://schemas.openxmlformats.org/officeDocument/2006/relationships/hyperlink" Target="https://www.google.com/url?sa=i&amp;rct=j&amp;q=&amp;esrc=s&amp;source=images&amp;cd=&amp;ved=2ahUKEwjtjb_P3PnmAhWpJTQIHeOSDH0QjRx6BAgBEAQ&amp;url=https%3A%2F%2Fai-pool.com%2Fm%2Fdensenet-1568742493&amp;psig=AOvVaw24NGBGgFZY6u3z6aE7gHSl&amp;ust=1578769425130235"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5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59.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6.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12"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s>
</file>

<file path=ppt/slides/_rels/slide60.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61.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62.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50.xml"/><Relationship Id="rId1" Type="http://schemas.openxmlformats.org/officeDocument/2006/relationships/slideLayout" Target="../slideLayouts/slideLayout13.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63.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4.emf"/><Relationship Id="rId2" Type="http://schemas.openxmlformats.org/officeDocument/2006/relationships/notesSlide" Target="../notesSlides/notesSlide51.xml"/><Relationship Id="rId1" Type="http://schemas.openxmlformats.org/officeDocument/2006/relationships/slideLayout" Target="../slideLayouts/slideLayout13.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22.emf"/></Relationships>
</file>

<file path=ppt/slides/_rels/slide64.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22.emf"/></Relationships>
</file>

<file path=ppt/slides/_rels/slide65.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69.tiff"/><Relationship Id="rId3" Type="http://schemas.openxmlformats.org/officeDocument/2006/relationships/image" Target="../media/image19.emf"/><Relationship Id="rId7" Type="http://schemas.openxmlformats.org/officeDocument/2006/relationships/image" Target="../media/image23.emf"/><Relationship Id="rId12" Type="http://schemas.openxmlformats.org/officeDocument/2006/relationships/image" Target="../media/image68.tiff"/><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image" Target="../media/image21.emf"/><Relationship Id="rId11" Type="http://schemas.openxmlformats.org/officeDocument/2006/relationships/image" Target="../media/image67.tiff"/><Relationship Id="rId5" Type="http://schemas.openxmlformats.org/officeDocument/2006/relationships/image" Target="../media/image20.emf"/><Relationship Id="rId10" Type="http://schemas.microsoft.com/office/2007/relationships/hdphoto" Target="../media/hdphoto1.wdp"/><Relationship Id="rId4" Type="http://schemas.openxmlformats.org/officeDocument/2006/relationships/image" Target="../media/image22.emf"/><Relationship Id="rId9" Type="http://schemas.openxmlformats.org/officeDocument/2006/relationships/image" Target="../media/image66.png"/></Relationships>
</file>

<file path=ppt/slides/_rels/slide66.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69.tiff"/><Relationship Id="rId3" Type="http://schemas.openxmlformats.org/officeDocument/2006/relationships/image" Target="../media/image19.emf"/><Relationship Id="rId7" Type="http://schemas.openxmlformats.org/officeDocument/2006/relationships/image" Target="../media/image23.emf"/><Relationship Id="rId12" Type="http://schemas.openxmlformats.org/officeDocument/2006/relationships/image" Target="../media/image68.tiff"/><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image" Target="../media/image21.emf"/><Relationship Id="rId11" Type="http://schemas.openxmlformats.org/officeDocument/2006/relationships/image" Target="../media/image67.tiff"/><Relationship Id="rId5" Type="http://schemas.openxmlformats.org/officeDocument/2006/relationships/image" Target="../media/image20.emf"/><Relationship Id="rId10" Type="http://schemas.microsoft.com/office/2007/relationships/hdphoto" Target="../media/hdphoto2.wdp"/><Relationship Id="rId4" Type="http://schemas.openxmlformats.org/officeDocument/2006/relationships/image" Target="../media/image22.emf"/><Relationship Id="rId9" Type="http://schemas.openxmlformats.org/officeDocument/2006/relationships/image" Target="../media/image66.png"/></Relationships>
</file>

<file path=ppt/slides/_rels/slide6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pdf/1810.00736.pdf" TargetMode="External"/><Relationship Id="rId2" Type="http://schemas.openxmlformats.org/officeDocument/2006/relationships/image" Target="../media/image71.png"/><Relationship Id="rId1" Type="http://schemas.openxmlformats.org/officeDocument/2006/relationships/slideLayout" Target="../slideLayouts/slideLayout13.xml"/><Relationship Id="rId5" Type="http://schemas.openxmlformats.org/officeDocument/2006/relationships/image" Target="../media/image73.emf"/><Relationship Id="rId4" Type="http://schemas.openxmlformats.org/officeDocument/2006/relationships/image" Target="../media/image72.emf"/></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image" Target="../media/image72.emf"/><Relationship Id="rId5" Type="http://schemas.openxmlformats.org/officeDocument/2006/relationships/image" Target="../media/image73.emf"/><Relationship Id="rId4" Type="http://schemas.openxmlformats.org/officeDocument/2006/relationships/hyperlink" Target="https://arxiv.org/pdf/1810.00736.pdf"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12"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s>
</file>

<file path=ppt/slides/_rels/slide70.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71.png"/><Relationship Id="rId7" Type="http://schemas.openxmlformats.org/officeDocument/2006/relationships/chart" Target="../charts/chart1.xml"/><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image" Target="../media/image72.emf"/><Relationship Id="rId5" Type="http://schemas.openxmlformats.org/officeDocument/2006/relationships/image" Target="../media/image73.emf"/><Relationship Id="rId4" Type="http://schemas.openxmlformats.org/officeDocument/2006/relationships/hyperlink" Target="https://arxiv.org/pdf/1810.00736.pdf" TargetMode="External"/></Relationships>
</file>

<file path=ppt/slides/_rels/slide7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3.xml"/><Relationship Id="rId4" Type="http://schemas.openxmlformats.org/officeDocument/2006/relationships/hyperlink" Target="https://developer.nvidia.com/deep-learning-performance-training-inference"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58.xml"/><Relationship Id="rId1" Type="http://schemas.openxmlformats.org/officeDocument/2006/relationships/slideLayout" Target="../slideLayouts/slideLayout13.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22.emf"/></Relationships>
</file>

<file path=ppt/slides/_rels/slide76.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22.emf"/><Relationship Id="rId9" Type="http://schemas.openxmlformats.org/officeDocument/2006/relationships/image" Target="../media/image77.tiff"/></Relationships>
</file>

<file path=ppt/slides/_rels/slide77.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60.xml"/><Relationship Id="rId1" Type="http://schemas.openxmlformats.org/officeDocument/2006/relationships/slideLayout" Target="../slideLayouts/slideLayout13.xml"/><Relationship Id="rId6" Type="http://schemas.openxmlformats.org/officeDocument/2006/relationships/image" Target="../media/image21.emf"/><Relationship Id="rId11" Type="http://schemas.openxmlformats.org/officeDocument/2006/relationships/image" Target="../media/image79.emf"/><Relationship Id="rId5" Type="http://schemas.openxmlformats.org/officeDocument/2006/relationships/image" Target="../media/image20.emf"/><Relationship Id="rId10" Type="http://schemas.openxmlformats.org/officeDocument/2006/relationships/image" Target="../media/image78.tiff"/><Relationship Id="rId4" Type="http://schemas.openxmlformats.org/officeDocument/2006/relationships/image" Target="../media/image22.emf"/><Relationship Id="rId9" Type="http://schemas.openxmlformats.org/officeDocument/2006/relationships/image" Target="../media/image77.tiff"/></Relationships>
</file>

<file path=ppt/slides/_rels/slide78.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9.emf"/><Relationship Id="rId7" Type="http://schemas.openxmlformats.org/officeDocument/2006/relationships/image" Target="../media/image24.emf"/><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image" Target="../media/image23.emf"/><Relationship Id="rId11" Type="http://schemas.openxmlformats.org/officeDocument/2006/relationships/image" Target="../media/image82.emf"/><Relationship Id="rId5" Type="http://schemas.openxmlformats.org/officeDocument/2006/relationships/image" Target="../media/image21.emf"/><Relationship Id="rId10" Type="http://schemas.openxmlformats.org/officeDocument/2006/relationships/image" Target="../media/image81.tiff"/><Relationship Id="rId4" Type="http://schemas.openxmlformats.org/officeDocument/2006/relationships/image" Target="../media/image22.emf"/><Relationship Id="rId9" Type="http://schemas.openxmlformats.org/officeDocument/2006/relationships/image" Target="../media/image80.tiff"/></Relationships>
</file>

<file path=ppt/slides/_rels/slide79.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9.emf"/><Relationship Id="rId7" Type="http://schemas.openxmlformats.org/officeDocument/2006/relationships/image" Target="../media/image24.emf"/><Relationship Id="rId2" Type="http://schemas.openxmlformats.org/officeDocument/2006/relationships/notesSlide" Target="../notesSlides/notesSlide62.xml"/><Relationship Id="rId1" Type="http://schemas.openxmlformats.org/officeDocument/2006/relationships/slideLayout" Target="../slideLayouts/slideLayout13.xml"/><Relationship Id="rId6" Type="http://schemas.openxmlformats.org/officeDocument/2006/relationships/image" Target="../media/image23.emf"/><Relationship Id="rId11" Type="http://schemas.openxmlformats.org/officeDocument/2006/relationships/image" Target="../media/image83.emf"/><Relationship Id="rId5" Type="http://schemas.openxmlformats.org/officeDocument/2006/relationships/image" Target="../media/image21.emf"/><Relationship Id="rId10" Type="http://schemas.openxmlformats.org/officeDocument/2006/relationships/image" Target="../media/image81.tiff"/><Relationship Id="rId4" Type="http://schemas.openxmlformats.org/officeDocument/2006/relationships/image" Target="../media/image22.emf"/><Relationship Id="rId9" Type="http://schemas.openxmlformats.org/officeDocument/2006/relationships/image" Target="../media/image8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0.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9.emf"/><Relationship Id="rId7" Type="http://schemas.openxmlformats.org/officeDocument/2006/relationships/image" Target="../media/image24.emf"/><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23.emf"/><Relationship Id="rId11" Type="http://schemas.openxmlformats.org/officeDocument/2006/relationships/image" Target="../media/image84.emf"/><Relationship Id="rId5" Type="http://schemas.openxmlformats.org/officeDocument/2006/relationships/image" Target="../media/image21.emf"/><Relationship Id="rId10" Type="http://schemas.openxmlformats.org/officeDocument/2006/relationships/image" Target="../media/image81.tiff"/><Relationship Id="rId4" Type="http://schemas.openxmlformats.org/officeDocument/2006/relationships/image" Target="../media/image22.emf"/><Relationship Id="rId9" Type="http://schemas.openxmlformats.org/officeDocument/2006/relationships/image" Target="../media/image80.tiff"/></Relationships>
</file>

<file path=ppt/slides/_rels/slide81.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9.emf"/><Relationship Id="rId7" Type="http://schemas.openxmlformats.org/officeDocument/2006/relationships/image" Target="../media/image24.emf"/><Relationship Id="rId2" Type="http://schemas.openxmlformats.org/officeDocument/2006/relationships/notesSlide" Target="../notesSlides/notesSlide64.xml"/><Relationship Id="rId1" Type="http://schemas.openxmlformats.org/officeDocument/2006/relationships/slideLayout" Target="../slideLayouts/slideLayout13.xml"/><Relationship Id="rId6" Type="http://schemas.openxmlformats.org/officeDocument/2006/relationships/image" Target="../media/image23.emf"/><Relationship Id="rId11" Type="http://schemas.openxmlformats.org/officeDocument/2006/relationships/image" Target="../media/image84.emf"/><Relationship Id="rId5" Type="http://schemas.openxmlformats.org/officeDocument/2006/relationships/image" Target="../media/image21.emf"/><Relationship Id="rId10" Type="http://schemas.openxmlformats.org/officeDocument/2006/relationships/image" Target="../media/image81.tiff"/><Relationship Id="rId4" Type="http://schemas.openxmlformats.org/officeDocument/2006/relationships/image" Target="../media/image22.emf"/><Relationship Id="rId9" Type="http://schemas.openxmlformats.org/officeDocument/2006/relationships/image" Target="../media/image80.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22.emf"/></Relationships>
</file>

<file path=ppt/slides/_rels/slide85.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image" Target="../media/image85.tiff"/><Relationship Id="rId1" Type="http://schemas.openxmlformats.org/officeDocument/2006/relationships/slideLayout" Target="../slideLayouts/slideLayout13.xml"/><Relationship Id="rId5" Type="http://schemas.openxmlformats.org/officeDocument/2006/relationships/image" Target="../media/image88.tiff"/><Relationship Id="rId4" Type="http://schemas.openxmlformats.org/officeDocument/2006/relationships/image" Target="../media/image87.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3.xml"/></Relationships>
</file>

<file path=ppt/slides/_rels/slide89.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3.emf"/><Relationship Id="rId2" Type="http://schemas.openxmlformats.org/officeDocument/2006/relationships/image" Target="../media/image19.emf"/><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image" Target="../media/image22.emf"/><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3.emf"/><Relationship Id="rId2" Type="http://schemas.openxmlformats.org/officeDocument/2006/relationships/image" Target="../media/image19.emf"/><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image" Target="../media/image22.emf"/><Relationship Id="rId4" Type="http://schemas.openxmlformats.org/officeDocument/2006/relationships/image" Target="../media/image21.emf"/></Relationships>
</file>

<file path=ppt/slides/_rels/slide91.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image" Target="../media/image91.jpeg"/><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22403" y="775858"/>
            <a:ext cx="4188706" cy="3559554"/>
            <a:chOff x="1003296" y="1829078"/>
            <a:chExt cx="2941887" cy="2500010"/>
          </a:xfrm>
        </p:grpSpPr>
        <p:sp>
          <p:nvSpPr>
            <p:cNvPr id="14" name="Freeform 13"/>
            <p:cNvSpPr/>
            <p:nvPr/>
          </p:nvSpPr>
          <p:spPr>
            <a:xfrm>
              <a:off x="1003296" y="1829078"/>
              <a:ext cx="2205096" cy="1678281"/>
            </a:xfrm>
            <a:custGeom>
              <a:avLst/>
              <a:gdLst>
                <a:gd name="connsiteX0" fmla="*/ 0 w 2205096"/>
                <a:gd name="connsiteY0" fmla="*/ 1478844 h 1678281"/>
                <a:gd name="connsiteX1" fmla="*/ 2205096 w 2205096"/>
                <a:gd name="connsiteY1" fmla="*/ 0 h 1678281"/>
                <a:gd name="connsiteX2" fmla="*/ 1283170 w 2205096"/>
                <a:gd name="connsiteY2" fmla="*/ 1678281 h 1678281"/>
                <a:gd name="connsiteX3" fmla="*/ 0 w 2205096"/>
                <a:gd name="connsiteY3" fmla="*/ 1478844 h 1678281"/>
              </a:gdLst>
              <a:ahLst/>
              <a:cxnLst>
                <a:cxn ang="0">
                  <a:pos x="connsiteX0" y="connsiteY0"/>
                </a:cxn>
                <a:cxn ang="0">
                  <a:pos x="connsiteX1" y="connsiteY1"/>
                </a:cxn>
                <a:cxn ang="0">
                  <a:pos x="connsiteX2" y="connsiteY2"/>
                </a:cxn>
                <a:cxn ang="0">
                  <a:pos x="connsiteX3" y="connsiteY3"/>
                </a:cxn>
              </a:cxnLst>
              <a:rect l="l" t="t" r="r" b="b"/>
              <a:pathLst>
                <a:path w="2205096" h="1678281">
                  <a:moveTo>
                    <a:pt x="0" y="1478844"/>
                  </a:moveTo>
                  <a:lnTo>
                    <a:pt x="2205096" y="0"/>
                  </a:lnTo>
                  <a:lnTo>
                    <a:pt x="1283170" y="1678281"/>
                  </a:lnTo>
                  <a:lnTo>
                    <a:pt x="0" y="1478844"/>
                  </a:lnTo>
                  <a:close/>
                </a:path>
              </a:pathLst>
            </a:custGeom>
            <a:solidFill>
              <a:srgbClr val="0A2D64"/>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defTabSz="609570" fontAlgn="base">
                <a:spcBef>
                  <a:spcPct val="0"/>
                </a:spcBef>
                <a:spcAft>
                  <a:spcPct val="0"/>
                </a:spcAft>
                <a:defRPr/>
              </a:pPr>
              <a:endParaRPr lang="en-US" sz="2400">
                <a:solidFill>
                  <a:prstClr val="white"/>
                </a:solidFill>
                <a:latin typeface="Calibri"/>
              </a:endParaRPr>
            </a:p>
          </p:txBody>
        </p:sp>
        <p:sp>
          <p:nvSpPr>
            <p:cNvPr id="15" name="Freeform 14"/>
            <p:cNvSpPr/>
            <p:nvPr/>
          </p:nvSpPr>
          <p:spPr>
            <a:xfrm rot="3454305" flipH="1">
              <a:off x="2003495" y="2387399"/>
              <a:ext cx="2205096" cy="1678281"/>
            </a:xfrm>
            <a:custGeom>
              <a:avLst/>
              <a:gdLst>
                <a:gd name="connsiteX0" fmla="*/ 0 w 2205096"/>
                <a:gd name="connsiteY0" fmla="*/ 1478844 h 1678281"/>
                <a:gd name="connsiteX1" fmla="*/ 2205096 w 2205096"/>
                <a:gd name="connsiteY1" fmla="*/ 0 h 1678281"/>
                <a:gd name="connsiteX2" fmla="*/ 1283170 w 2205096"/>
                <a:gd name="connsiteY2" fmla="*/ 1678281 h 1678281"/>
                <a:gd name="connsiteX3" fmla="*/ 0 w 2205096"/>
                <a:gd name="connsiteY3" fmla="*/ 1478844 h 1678281"/>
              </a:gdLst>
              <a:ahLst/>
              <a:cxnLst>
                <a:cxn ang="0">
                  <a:pos x="connsiteX0" y="connsiteY0"/>
                </a:cxn>
                <a:cxn ang="0">
                  <a:pos x="connsiteX1" y="connsiteY1"/>
                </a:cxn>
                <a:cxn ang="0">
                  <a:pos x="connsiteX2" y="connsiteY2"/>
                </a:cxn>
                <a:cxn ang="0">
                  <a:pos x="connsiteX3" y="connsiteY3"/>
                </a:cxn>
              </a:cxnLst>
              <a:rect l="l" t="t" r="r" b="b"/>
              <a:pathLst>
                <a:path w="2205096" h="1678281">
                  <a:moveTo>
                    <a:pt x="0" y="1478844"/>
                  </a:moveTo>
                  <a:lnTo>
                    <a:pt x="2205096" y="0"/>
                  </a:lnTo>
                  <a:lnTo>
                    <a:pt x="1283170" y="1678281"/>
                  </a:lnTo>
                  <a:lnTo>
                    <a:pt x="0" y="1478844"/>
                  </a:lnTo>
                  <a:close/>
                </a:path>
              </a:pathLst>
            </a:custGeom>
            <a:solidFill>
              <a:srgbClr val="EAA437"/>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defTabSz="609570" fontAlgn="base">
                <a:spcBef>
                  <a:spcPct val="0"/>
                </a:spcBef>
                <a:spcAft>
                  <a:spcPct val="0"/>
                </a:spcAft>
                <a:defRPr/>
              </a:pPr>
              <a:endParaRPr lang="en-US" sz="2400">
                <a:solidFill>
                  <a:prstClr val="white"/>
                </a:solidFill>
                <a:latin typeface="Calibri"/>
              </a:endParaRPr>
            </a:p>
          </p:txBody>
        </p:sp>
      </p:grpSp>
      <p:sp>
        <p:nvSpPr>
          <p:cNvPr id="3" name="TextBox 2">
            <a:extLst>
              <a:ext uri="{FF2B5EF4-FFF2-40B4-BE49-F238E27FC236}">
                <a16:creationId xmlns:a16="http://schemas.microsoft.com/office/drawing/2014/main" id="{12E7405D-F642-A444-8D1B-36980C49A0EF}"/>
              </a:ext>
            </a:extLst>
          </p:cNvPr>
          <p:cNvSpPr txBox="1"/>
          <p:nvPr/>
        </p:nvSpPr>
        <p:spPr>
          <a:xfrm>
            <a:off x="3985173" y="1569181"/>
            <a:ext cx="7845417" cy="2308324"/>
          </a:xfrm>
          <a:prstGeom prst="rect">
            <a:avLst/>
          </a:prstGeom>
          <a:noFill/>
        </p:spPr>
        <p:txBody>
          <a:bodyPr wrap="none" rtlCol="0">
            <a:spAutoFit/>
          </a:bodyPr>
          <a:lstStyle/>
          <a:p>
            <a:r>
              <a:rPr lang="en-US" sz="4800" b="1" dirty="0">
                <a:solidFill>
                  <a:srgbClr val="EAA437"/>
                </a:solidFill>
                <a:latin typeface="Tahoma" panose="020B0604030504040204" pitchFamily="34" charset="0"/>
                <a:ea typeface="Tahoma" panose="020B0604030504040204" pitchFamily="34" charset="0"/>
                <a:cs typeface="Tahoma" panose="020B0604030504040204" pitchFamily="34" charset="0"/>
              </a:rPr>
              <a:t>Hardware Opportunities </a:t>
            </a:r>
          </a:p>
          <a:p>
            <a:r>
              <a:rPr lang="en-US" sz="4800" b="1" dirty="0">
                <a:solidFill>
                  <a:srgbClr val="092C63"/>
                </a:solidFill>
                <a:latin typeface="Tahoma" panose="020B0604030504040204" pitchFamily="34" charset="0"/>
                <a:ea typeface="Tahoma" panose="020B0604030504040204" pitchFamily="34" charset="0"/>
                <a:cs typeface="Tahoma" panose="020B0604030504040204" pitchFamily="34" charset="0"/>
              </a:rPr>
              <a:t>in the Machine Learning</a:t>
            </a:r>
            <a:br>
              <a:rPr lang="en-US" sz="4800" b="1" dirty="0">
                <a:solidFill>
                  <a:srgbClr val="092C63"/>
                </a:solidFill>
                <a:latin typeface="Tahoma" panose="020B0604030504040204" pitchFamily="34" charset="0"/>
                <a:ea typeface="Tahoma" panose="020B0604030504040204" pitchFamily="34" charset="0"/>
                <a:cs typeface="Tahoma" panose="020B0604030504040204" pitchFamily="34" charset="0"/>
              </a:rPr>
            </a:br>
            <a:r>
              <a:rPr lang="en-US" sz="4800" b="1" dirty="0">
                <a:solidFill>
                  <a:srgbClr val="092C63"/>
                </a:solidFill>
                <a:latin typeface="Tahoma" panose="020B0604030504040204" pitchFamily="34" charset="0"/>
                <a:ea typeface="Tahoma" panose="020B0604030504040204" pitchFamily="34" charset="0"/>
                <a:cs typeface="Tahoma" panose="020B0604030504040204" pitchFamily="34" charset="0"/>
              </a:rPr>
              <a:t>Lifecycle</a:t>
            </a:r>
          </a:p>
        </p:txBody>
      </p:sp>
      <p:sp>
        <p:nvSpPr>
          <p:cNvPr id="17" name="Subtitle 2">
            <a:extLst>
              <a:ext uri="{FF2B5EF4-FFF2-40B4-BE49-F238E27FC236}">
                <a16:creationId xmlns:a16="http://schemas.microsoft.com/office/drawing/2014/main" id="{2E258B90-0F12-634D-B10B-BF94645DDE0A}"/>
              </a:ext>
            </a:extLst>
          </p:cNvPr>
          <p:cNvSpPr txBox="1">
            <a:spLocks/>
          </p:cNvSpPr>
          <p:nvPr/>
        </p:nvSpPr>
        <p:spPr bwMode="auto">
          <a:xfrm>
            <a:off x="4699312" y="4646827"/>
            <a:ext cx="7001435" cy="1271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marL="342900" lvl="0" indent="-342900" algn="ctr" defTabSz="457200" rtl="0" eaLnBrk="0" fontAlgn="base" hangingPunct="0">
              <a:lnSpc>
                <a:spcPct val="100000"/>
              </a:lnSpc>
              <a:spcBef>
                <a:spcPts val="0"/>
              </a:spcBef>
              <a:spcAft>
                <a:spcPts val="0"/>
              </a:spcAft>
              <a:buSzPct val="100000"/>
              <a:buFont typeface="Arial" pitchFamily="34" charset="0"/>
              <a:buNone/>
              <a:defRPr sz="2800" b="0" i="0" kern="1200">
                <a:solidFill>
                  <a:srgbClr val="404040"/>
                </a:solidFill>
                <a:latin typeface="Tahoma"/>
                <a:ea typeface="Helvetica Neue Light" charset="0"/>
                <a:cs typeface="Tahoma"/>
              </a:defRPr>
            </a:lvl1pPr>
            <a:lvl2pPr marL="628650" lvl="1" indent="-171450" algn="ctr" defTabSz="457200" rtl="0" eaLnBrk="0" fontAlgn="base" hangingPunct="0">
              <a:lnSpc>
                <a:spcPct val="100000"/>
              </a:lnSpc>
              <a:spcBef>
                <a:spcPts val="0"/>
              </a:spcBef>
              <a:spcAft>
                <a:spcPts val="0"/>
              </a:spcAft>
              <a:buSzPct val="100000"/>
              <a:buFont typeface="Arial" pitchFamily="34" charset="0"/>
              <a:buNone/>
              <a:defRPr sz="2800" b="0" i="0" kern="1200">
                <a:solidFill>
                  <a:srgbClr val="404040"/>
                </a:solidFill>
                <a:latin typeface="Helvetica Neue Light" charset="0"/>
                <a:ea typeface="Helvetica Neue Light" charset="0"/>
                <a:cs typeface="Helvetica Neue Light" charset="0"/>
              </a:defRPr>
            </a:lvl2pPr>
            <a:lvl3pPr marL="1089025" lvl="2" indent="-174625" algn="ctr" defTabSz="457200" rtl="0" eaLnBrk="0" fontAlgn="base" hangingPunct="0">
              <a:lnSpc>
                <a:spcPct val="100000"/>
              </a:lnSpc>
              <a:spcBef>
                <a:spcPts val="0"/>
              </a:spcBef>
              <a:spcAft>
                <a:spcPts val="0"/>
              </a:spcAft>
              <a:buSzPct val="100000"/>
              <a:buFont typeface="Lucida Grande" charset="0"/>
              <a:buNone/>
              <a:defRPr sz="2800" b="0" i="0" kern="1200">
                <a:solidFill>
                  <a:srgbClr val="404040"/>
                </a:solidFill>
                <a:latin typeface="Helvetica Neue Light" charset="0"/>
                <a:ea typeface="Helvetica Neue Light" charset="0"/>
                <a:cs typeface="Helvetica Neue Light" charset="0"/>
              </a:defRPr>
            </a:lvl3pPr>
            <a:lvl4pPr marL="1541463" lvl="3" indent="-169863" algn="ctr" defTabSz="457200" rtl="0" eaLnBrk="0" fontAlgn="base" hangingPunct="0">
              <a:lnSpc>
                <a:spcPct val="100000"/>
              </a:lnSpc>
              <a:spcBef>
                <a:spcPts val="0"/>
              </a:spcBef>
              <a:spcAft>
                <a:spcPts val="0"/>
              </a:spcAft>
              <a:buSzPct val="100000"/>
              <a:buFont typeface="Arial" pitchFamily="34" charset="0"/>
              <a:buNone/>
              <a:defRPr sz="2800" b="0" i="0" kern="1200">
                <a:solidFill>
                  <a:srgbClr val="404040"/>
                </a:solidFill>
                <a:latin typeface="Helvetica Neue Light" charset="0"/>
                <a:ea typeface="Helvetica Neue Light" charset="0"/>
                <a:cs typeface="Helvetica Neue Light" charset="0"/>
              </a:defRPr>
            </a:lvl4pPr>
            <a:lvl5pPr marL="2001838" lvl="4" indent="-173038" algn="ctr" defTabSz="457200" rtl="0" eaLnBrk="0" fontAlgn="base" hangingPunct="0">
              <a:lnSpc>
                <a:spcPct val="100000"/>
              </a:lnSpc>
              <a:spcBef>
                <a:spcPts val="0"/>
              </a:spcBef>
              <a:spcAft>
                <a:spcPts val="0"/>
              </a:spcAft>
              <a:buSzPct val="100000"/>
              <a:buFont typeface="Lucida Grande" charset="0"/>
              <a:buNone/>
              <a:defRPr sz="2800" b="0" i="0" kern="1200">
                <a:solidFill>
                  <a:srgbClr val="404040"/>
                </a:solidFill>
                <a:latin typeface="Helvetica Neue Light" charset="0"/>
                <a:ea typeface="Helvetica Neue Light" charset="0"/>
                <a:cs typeface="Helvetica Neue Light" charset="0"/>
              </a:defRPr>
            </a:lvl5pPr>
            <a:lvl6pPr marL="2514600" lvl="5"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6pPr>
            <a:lvl7pPr marL="2971800" lvl="6"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7pPr>
            <a:lvl8pPr marL="3429000" lvl="7"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8pPr>
            <a:lvl9pPr marL="3886200" lvl="8"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9pPr>
          </a:lstStyle>
          <a:p>
            <a:pPr marL="342900" marR="0" lvl="0" indent="-342900" algn="r" defTabSz="457200" rtl="0" eaLnBrk="0" fontAlgn="base" latinLnBrk="0" hangingPunct="0">
              <a:lnSpc>
                <a:spcPct val="100000"/>
              </a:lnSpc>
              <a:spcBef>
                <a:spcPts val="0"/>
              </a:spcBef>
              <a:spcAft>
                <a:spcPts val="0"/>
              </a:spcAft>
              <a:buClrTx/>
              <a:buSzPct val="100000"/>
              <a:buFont typeface="Arial" pitchFamily="34" charset="0"/>
              <a:buNone/>
              <a:tabLst/>
              <a:defRPr/>
            </a:pPr>
            <a:r>
              <a:rPr kumimoji="0" lang="en-US" sz="4000" b="0" i="0" u="none" strike="noStrike" kern="1200" cap="none" spc="0" normalizeH="0" baseline="0" noProof="0" dirty="0">
                <a:ln>
                  <a:noFill/>
                </a:ln>
                <a:solidFill>
                  <a:srgbClr val="404040"/>
                </a:solidFill>
                <a:effectLst/>
                <a:uLnTx/>
                <a:uFillTx/>
                <a:latin typeface="Century Gothic" panose="020B0502020202020204" pitchFamily="34" charset="0"/>
                <a:cs typeface="Calibri" panose="020F0502020204030204" pitchFamily="34" charset="0"/>
              </a:rPr>
              <a:t>Joseph E. Gonzalez</a:t>
            </a:r>
          </a:p>
          <a:p>
            <a:pPr marL="342900" marR="0" lvl="0" indent="-342900" algn="r" defTabSz="457200" rtl="0" eaLnBrk="0" fontAlgn="base" latinLnBrk="0" hangingPunct="0">
              <a:lnSpc>
                <a:spcPct val="100000"/>
              </a:lnSpc>
              <a:spcBef>
                <a:spcPts val="0"/>
              </a:spcBef>
              <a:spcAft>
                <a:spcPts val="0"/>
              </a:spcAft>
              <a:buClrTx/>
              <a:buSzPct val="100000"/>
              <a:buFont typeface="Arial" pitchFamily="34" charset="0"/>
              <a:buNone/>
              <a:tabLst/>
              <a:defRPr/>
            </a:pPr>
            <a:r>
              <a:rPr lang="en-US" dirty="0">
                <a:latin typeface="Century Gothic" panose="020B0502020202020204" pitchFamily="34" charset="0"/>
                <a:cs typeface="Calibri" panose="020F0502020204030204" pitchFamily="34" charset="0"/>
              </a:rPr>
              <a:t>Co-director of the RISE Lab</a:t>
            </a:r>
            <a:br>
              <a:rPr lang="en-US" dirty="0">
                <a:latin typeface="Century Gothic" panose="020B0502020202020204" pitchFamily="34" charset="0"/>
                <a:cs typeface="Calibri" panose="020F0502020204030204" pitchFamily="34" charset="0"/>
              </a:rPr>
            </a:br>
            <a:r>
              <a:rPr kumimoji="0" lang="en-US" sz="2400" b="0" i="0" u="sng" strike="noStrike" kern="1200" cap="none" spc="0" normalizeH="0" baseline="0" noProof="0" dirty="0" err="1">
                <a:ln>
                  <a:noFill/>
                </a:ln>
                <a:solidFill>
                  <a:srgbClr val="0070C0"/>
                </a:solidFill>
                <a:effectLst/>
                <a:uLnTx/>
                <a:uFillTx/>
                <a:latin typeface="Century Gothic" panose="020B0502020202020204" pitchFamily="34" charset="0"/>
                <a:cs typeface="Calibri" panose="020F0502020204030204" pitchFamily="34" charset="0"/>
              </a:rPr>
              <a:t>jegonzal@cs.berkeley.edu</a:t>
            </a:r>
            <a:endParaRPr kumimoji="0" lang="en-US" sz="2400" b="0" i="0" u="sng" strike="noStrike" kern="1200" cap="none" spc="0" normalizeH="0" baseline="0" noProof="0" dirty="0">
              <a:ln>
                <a:noFill/>
              </a:ln>
              <a:solidFill>
                <a:srgbClr val="0070C0"/>
              </a:solidFill>
              <a:effectLst/>
              <a:uLnTx/>
              <a:uFillTx/>
              <a:latin typeface="Century Gothic" panose="020B050202020202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08841F1-2822-DD4D-8F53-CCAD94AE186B}"/>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1</a:t>
            </a:fld>
            <a:endParaRPr lang="en-US">
              <a:solidFill>
                <a:prstClr val="black">
                  <a:tint val="75000"/>
                </a:prstClr>
              </a:solidFill>
            </a:endParaRPr>
          </a:p>
        </p:txBody>
      </p:sp>
    </p:spTree>
    <p:extLst>
      <p:ext uri="{BB962C8B-B14F-4D97-AF65-F5344CB8AC3E}">
        <p14:creationId xmlns:p14="http://schemas.microsoft.com/office/powerpoint/2010/main" val="3077090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9704">
        <p15:prstTrans prst="drape"/>
      </p:transition>
    </mc:Choice>
    <mc:Fallback xmlns="">
      <p:transition spd="slow" advTm="1970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8E1110E-D586-F14E-8D56-3FF70BE055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2112" y="2507610"/>
            <a:ext cx="3772699" cy="2286000"/>
          </a:xfrm>
          <a:prstGeom prst="rect">
            <a:avLst/>
          </a:prstGeom>
        </p:spPr>
      </p:pic>
      <p:pic>
        <p:nvPicPr>
          <p:cNvPr id="13" name="Picture 12">
            <a:extLst>
              <a:ext uri="{FF2B5EF4-FFF2-40B4-BE49-F238E27FC236}">
                <a16:creationId xmlns:a16="http://schemas.microsoft.com/office/drawing/2014/main" id="{4A668500-D40F-E24D-91BE-AA5198E617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2348" y="2507610"/>
            <a:ext cx="2566823" cy="2286000"/>
          </a:xfrm>
          <a:prstGeom prst="rect">
            <a:avLst/>
          </a:prstGeom>
        </p:spPr>
      </p:pic>
      <p:pic>
        <p:nvPicPr>
          <p:cNvPr id="14" name="Picture 13">
            <a:extLst>
              <a:ext uri="{FF2B5EF4-FFF2-40B4-BE49-F238E27FC236}">
                <a16:creationId xmlns:a16="http://schemas.microsoft.com/office/drawing/2014/main" id="{04FE0AA3-293F-7E4E-AC6A-43ACC74DFB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23057" y="2507610"/>
            <a:ext cx="4914900" cy="2286000"/>
          </a:xfrm>
          <a:prstGeom prst="rect">
            <a:avLst/>
          </a:prstGeom>
        </p:spPr>
      </p:pic>
      <p:pic>
        <p:nvPicPr>
          <p:cNvPr id="15" name="Picture 14">
            <a:extLst>
              <a:ext uri="{FF2B5EF4-FFF2-40B4-BE49-F238E27FC236}">
                <a16:creationId xmlns:a16="http://schemas.microsoft.com/office/drawing/2014/main" id="{CF3B78DD-1D93-6647-97A0-DFC016A7BF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05794" y="2706769"/>
            <a:ext cx="220146" cy="2078182"/>
          </a:xfrm>
          <a:prstGeom prst="rect">
            <a:avLst/>
          </a:prstGeom>
        </p:spPr>
      </p:pic>
      <p:pic>
        <p:nvPicPr>
          <p:cNvPr id="236" name="Picture 235">
            <a:extLst>
              <a:ext uri="{FF2B5EF4-FFF2-40B4-BE49-F238E27FC236}">
                <a16:creationId xmlns:a16="http://schemas.microsoft.com/office/drawing/2014/main" id="{6D7EBBFE-5C09-4B43-948B-21287B153A4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17978" y="2706769"/>
            <a:ext cx="220146" cy="2078182"/>
          </a:xfrm>
          <a:prstGeom prst="rect">
            <a:avLst/>
          </a:prstGeom>
        </p:spPr>
      </p:pic>
      <p:sp>
        <p:nvSpPr>
          <p:cNvPr id="17" name="TextBox 16">
            <a:extLst>
              <a:ext uri="{FF2B5EF4-FFF2-40B4-BE49-F238E27FC236}">
                <a16:creationId xmlns:a16="http://schemas.microsoft.com/office/drawing/2014/main" id="{146456AD-763E-0F4D-80E7-8D49C9A135CA}"/>
              </a:ext>
            </a:extLst>
          </p:cNvPr>
          <p:cNvSpPr txBox="1"/>
          <p:nvPr/>
        </p:nvSpPr>
        <p:spPr>
          <a:xfrm>
            <a:off x="1701077" y="4992769"/>
            <a:ext cx="9429184" cy="923330"/>
          </a:xfrm>
          <a:prstGeom prst="rect">
            <a:avLst/>
          </a:prstGeom>
          <a:noFill/>
        </p:spPr>
        <p:txBody>
          <a:bodyPr wrap="none" rtlCol="0">
            <a:spAutoFit/>
          </a:bodyPr>
          <a:lstStyle/>
          <a:p>
            <a:r>
              <a:rPr lang="en-US" sz="5400" b="1" i="1" dirty="0">
                <a:latin typeface="Century Gothic" panose="020B0502020202020204" pitchFamily="34" charset="0"/>
              </a:rPr>
              <a:t>Machine Learning Lifecycle</a:t>
            </a:r>
            <a:endParaRPr lang="en-US" sz="5400" dirty="0">
              <a:latin typeface="Century Gothic" panose="020B0502020202020204" pitchFamily="34" charset="0"/>
            </a:endParaRPr>
          </a:p>
        </p:txBody>
      </p:sp>
      <p:sp>
        <p:nvSpPr>
          <p:cNvPr id="11" name="TextBox 10">
            <a:extLst>
              <a:ext uri="{FF2B5EF4-FFF2-40B4-BE49-F238E27FC236}">
                <a16:creationId xmlns:a16="http://schemas.microsoft.com/office/drawing/2014/main" id="{B2A6BDC6-BAC2-3544-AE22-828E1FCC8772}"/>
              </a:ext>
            </a:extLst>
          </p:cNvPr>
          <p:cNvSpPr txBox="1"/>
          <p:nvPr/>
        </p:nvSpPr>
        <p:spPr>
          <a:xfrm>
            <a:off x="559067" y="405579"/>
            <a:ext cx="11073865" cy="1477328"/>
          </a:xfrm>
          <a:prstGeom prst="rect">
            <a:avLst/>
          </a:prstGeom>
          <a:noFill/>
        </p:spPr>
        <p:txBody>
          <a:bodyPr wrap="none" rtlCol="0">
            <a:spAutoFit/>
          </a:bodyPr>
          <a:lstStyle/>
          <a:p>
            <a:pPr algn="ctr"/>
            <a:r>
              <a:rPr lang="en-US" sz="5400" i="1" dirty="0">
                <a:latin typeface="Century Gothic" panose="020B0502020202020204" pitchFamily="34" charset="0"/>
              </a:rPr>
              <a:t>Machine learning is </a:t>
            </a:r>
          </a:p>
          <a:p>
            <a:pPr algn="ctr"/>
            <a:r>
              <a:rPr lang="en-US" sz="3600" b="1" i="1" dirty="0">
                <a:latin typeface="Century Gothic" panose="020B0502020202020204" pitchFamily="34" charset="0"/>
              </a:rPr>
              <a:t>multiple applications</a:t>
            </a:r>
            <a:r>
              <a:rPr lang="en-US" sz="3600" i="1" dirty="0">
                <a:latin typeface="Century Gothic" panose="020B0502020202020204" pitchFamily="34" charset="0"/>
              </a:rPr>
              <a:t> with </a:t>
            </a:r>
            <a:r>
              <a:rPr lang="en-US" sz="3600" b="1" i="1" dirty="0">
                <a:latin typeface="Century Gothic" panose="020B0502020202020204" pitchFamily="34" charset="0"/>
              </a:rPr>
              <a:t>different requirements.</a:t>
            </a:r>
            <a:endParaRPr lang="en-US" sz="3600" b="1" dirty="0">
              <a:latin typeface="Century Gothic" panose="020B0502020202020204" pitchFamily="34" charset="0"/>
            </a:endParaRPr>
          </a:p>
        </p:txBody>
      </p:sp>
      <p:sp>
        <p:nvSpPr>
          <p:cNvPr id="2" name="Slide Number Placeholder 1">
            <a:extLst>
              <a:ext uri="{FF2B5EF4-FFF2-40B4-BE49-F238E27FC236}">
                <a16:creationId xmlns:a16="http://schemas.microsoft.com/office/drawing/2014/main" id="{49F49272-8294-9C4B-AC29-D22DEB3BAC11}"/>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336896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6"/>
                                        </p:tgtEl>
                                        <p:attrNameLst>
                                          <p:attrName>style.visibility</p:attrName>
                                        </p:attrNameLst>
                                      </p:cBhvr>
                                      <p:to>
                                        <p:strVal val="visible"/>
                                      </p:to>
                                    </p:set>
                                    <p:animEffect transition="in" filter="fade">
                                      <p:cBhvr>
                                        <p:cTn id="20" dur="500"/>
                                        <p:tgtEl>
                                          <p:spTgt spid="236"/>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BF7259A5-4DC3-F948-ABF5-0B3A1EACDAA9}"/>
              </a:ext>
            </a:extLst>
          </p:cNvPr>
          <p:cNvSpPr/>
          <p:nvPr/>
        </p:nvSpPr>
        <p:spPr>
          <a:xfrm>
            <a:off x="3371272" y="2475717"/>
            <a:ext cx="3909086" cy="992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4982" y="1314109"/>
            <a:ext cx="7261055" cy="4399707"/>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46675" y="509573"/>
            <a:ext cx="5102860" cy="4544582"/>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040979" y="509573"/>
            <a:ext cx="9770851" cy="4544582"/>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036645" y="905502"/>
            <a:ext cx="437652" cy="4131438"/>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24885" y="905502"/>
            <a:ext cx="437652" cy="4131438"/>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4496298" y="5721461"/>
            <a:ext cx="2138049" cy="113653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673237" y="5721461"/>
            <a:ext cx="2138049" cy="1136539"/>
          </a:xfrm>
          <a:prstGeom prst="rect">
            <a:avLst/>
          </a:prstGeom>
        </p:spPr>
      </p:pic>
      <p:sp>
        <p:nvSpPr>
          <p:cNvPr id="31" name="TextBox 30">
            <a:extLst>
              <a:ext uri="{FF2B5EF4-FFF2-40B4-BE49-F238E27FC236}">
                <a16:creationId xmlns:a16="http://schemas.microsoft.com/office/drawing/2014/main" id="{37B010F4-FCCB-B04C-AEE8-FF383F771447}"/>
              </a:ext>
            </a:extLst>
          </p:cNvPr>
          <p:cNvSpPr txBox="1"/>
          <p:nvPr/>
        </p:nvSpPr>
        <p:spPr>
          <a:xfrm>
            <a:off x="7713611" y="1113651"/>
            <a:ext cx="4263883" cy="5201424"/>
          </a:xfrm>
          <a:prstGeom prst="rect">
            <a:avLst/>
          </a:prstGeom>
          <a:noFill/>
        </p:spPr>
        <p:txBody>
          <a:bodyPr wrap="square" rtlCol="0">
            <a:spAutoFit/>
          </a:bodyPr>
          <a:lstStyle/>
          <a:p>
            <a:pPr>
              <a:spcBef>
                <a:spcPts val="2400"/>
              </a:spcBef>
            </a:pPr>
            <a:r>
              <a:rPr lang="en-US" sz="2800" b="1" dirty="0">
                <a:latin typeface="Century Gothic" panose="020B0502020202020204" pitchFamily="34" charset="0"/>
              </a:rPr>
              <a:t>Identifying</a:t>
            </a:r>
            <a:r>
              <a:rPr lang="en-US" sz="2800" dirty="0">
                <a:latin typeface="Century Gothic" panose="020B0502020202020204" pitchFamily="34" charset="0"/>
              </a:rPr>
              <a:t> potential sources of data</a:t>
            </a:r>
            <a:endParaRPr lang="en-US" sz="2800" b="1" dirty="0">
              <a:latin typeface="Century Gothic" panose="020B0502020202020204" pitchFamily="34" charset="0"/>
            </a:endParaRPr>
          </a:p>
          <a:p>
            <a:pPr>
              <a:spcBef>
                <a:spcPts val="2400"/>
              </a:spcBef>
            </a:pPr>
            <a:r>
              <a:rPr lang="en-US" sz="2800" b="1" dirty="0">
                <a:latin typeface="Century Gothic" panose="020B0502020202020204" pitchFamily="34" charset="0"/>
              </a:rPr>
              <a:t>Joining</a:t>
            </a:r>
            <a:r>
              <a:rPr lang="en-US" sz="2800" dirty="0">
                <a:latin typeface="Century Gothic" panose="020B0502020202020204" pitchFamily="34" charset="0"/>
              </a:rPr>
              <a:t> data from multiple sources</a:t>
            </a:r>
            <a:endParaRPr lang="en-US" sz="2800" b="1" dirty="0">
              <a:latin typeface="Century Gothic" panose="020B0502020202020204" pitchFamily="34" charset="0"/>
            </a:endParaRPr>
          </a:p>
          <a:p>
            <a:pPr>
              <a:spcBef>
                <a:spcPts val="2400"/>
              </a:spcBef>
            </a:pPr>
            <a:r>
              <a:rPr lang="en-US" sz="2800" dirty="0">
                <a:latin typeface="Century Gothic" panose="020B0502020202020204" pitchFamily="34" charset="0"/>
              </a:rPr>
              <a:t>Addressing</a:t>
            </a:r>
            <a:r>
              <a:rPr lang="en-US" sz="2800" b="1" dirty="0">
                <a:latin typeface="Century Gothic" panose="020B0502020202020204" pitchFamily="34" charset="0"/>
              </a:rPr>
              <a:t> missing values </a:t>
            </a:r>
            <a:r>
              <a:rPr lang="en-US" sz="2800" dirty="0">
                <a:latin typeface="Century Gothic" panose="020B0502020202020204" pitchFamily="34" charset="0"/>
              </a:rPr>
              <a:t>and</a:t>
            </a:r>
            <a:r>
              <a:rPr lang="en-US" sz="2800" b="1" dirty="0">
                <a:latin typeface="Century Gothic" panose="020B0502020202020204" pitchFamily="34" charset="0"/>
              </a:rPr>
              <a:t> outliers</a:t>
            </a:r>
          </a:p>
          <a:p>
            <a:pPr>
              <a:spcBef>
                <a:spcPts val="2400"/>
              </a:spcBef>
            </a:pPr>
            <a:r>
              <a:rPr lang="en-US" sz="2800" b="1" dirty="0">
                <a:latin typeface="Century Gothic" panose="020B0502020202020204" pitchFamily="34" charset="0"/>
              </a:rPr>
              <a:t>Plotting </a:t>
            </a:r>
            <a:r>
              <a:rPr lang="en-US" sz="2800" dirty="0">
                <a:latin typeface="Century Gothic" panose="020B0502020202020204" pitchFamily="34" charset="0"/>
              </a:rPr>
              <a:t>trends to identify </a:t>
            </a:r>
            <a:r>
              <a:rPr lang="en-US" sz="2800" b="1" dirty="0">
                <a:latin typeface="Century Gothic" panose="020B0502020202020204" pitchFamily="34" charset="0"/>
              </a:rPr>
              <a:t>anomalies</a:t>
            </a:r>
            <a:r>
              <a:rPr lang="en-US" sz="2800" dirty="0">
                <a:latin typeface="Century Gothic" panose="020B0502020202020204" pitchFamily="34" charset="0"/>
              </a:rPr>
              <a:t> </a:t>
            </a:r>
            <a:endParaRPr lang="en-US" sz="2800" b="1" dirty="0">
              <a:latin typeface="Century Gothic" panose="020B0502020202020204" pitchFamily="34" charset="0"/>
            </a:endParaRPr>
          </a:p>
          <a:p>
            <a:pPr>
              <a:spcBef>
                <a:spcPts val="2400"/>
              </a:spcBef>
            </a:pPr>
            <a:endParaRPr lang="en-US" sz="2800" dirty="0">
              <a:latin typeface="Century Gothic" panose="020B0502020202020204" pitchFamily="34" charset="0"/>
            </a:endParaRPr>
          </a:p>
        </p:txBody>
      </p:sp>
      <p:cxnSp>
        <p:nvCxnSpPr>
          <p:cNvPr id="32" name="Straight Connector 31">
            <a:extLst>
              <a:ext uri="{FF2B5EF4-FFF2-40B4-BE49-F238E27FC236}">
                <a16:creationId xmlns:a16="http://schemas.microsoft.com/office/drawing/2014/main" id="{61E97CAA-F84C-4941-8A3F-64455B52B639}"/>
              </a:ext>
            </a:extLst>
          </p:cNvPr>
          <p:cNvCxnSpPr/>
          <p:nvPr/>
        </p:nvCxnSpPr>
        <p:spPr>
          <a:xfrm>
            <a:off x="7483189" y="436285"/>
            <a:ext cx="0" cy="5878790"/>
          </a:xfrm>
          <a:prstGeom prst="line">
            <a:avLst/>
          </a:prstGeom>
        </p:spPr>
        <p:style>
          <a:lnRef idx="3">
            <a:schemeClr val="dk1"/>
          </a:lnRef>
          <a:fillRef idx="0">
            <a:schemeClr val="dk1"/>
          </a:fillRef>
          <a:effectRef idx="2">
            <a:schemeClr val="dk1"/>
          </a:effectRef>
          <a:fontRef idx="minor">
            <a:schemeClr val="tx1"/>
          </a:fontRef>
        </p:style>
      </p:cxnSp>
      <p:sp>
        <p:nvSpPr>
          <p:cNvPr id="2" name="Slide Number Placeholder 1">
            <a:extLst>
              <a:ext uri="{FF2B5EF4-FFF2-40B4-BE49-F238E27FC236}">
                <a16:creationId xmlns:a16="http://schemas.microsoft.com/office/drawing/2014/main" id="{FD32151E-3D8C-5F42-8567-63A0F7AEA498}"/>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2267949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xEl>
                                              <p:pRg st="0" end="0"/>
                                            </p:txEl>
                                          </p:spTgt>
                                        </p:tgtEl>
                                        <p:attrNameLst>
                                          <p:attrName>style.visibility</p:attrName>
                                        </p:attrNameLst>
                                      </p:cBhvr>
                                      <p:to>
                                        <p:strVal val="visible"/>
                                      </p:to>
                                    </p:set>
                                    <p:animEffect transition="in" filter="fade">
                                      <p:cBhvr>
                                        <p:cTn id="15" dur="500"/>
                                        <p:tgtEl>
                                          <p:spTgt spid="3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xEl>
                                              <p:pRg st="1" end="1"/>
                                            </p:txEl>
                                          </p:spTgt>
                                        </p:tgtEl>
                                        <p:attrNameLst>
                                          <p:attrName>style.visibility</p:attrName>
                                        </p:attrNameLst>
                                      </p:cBhvr>
                                      <p:to>
                                        <p:strVal val="visible"/>
                                      </p:to>
                                    </p:set>
                                    <p:animEffect transition="in" filter="fade">
                                      <p:cBhvr>
                                        <p:cTn id="20" dur="500"/>
                                        <p:tgtEl>
                                          <p:spTgt spid="3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
                                            <p:txEl>
                                              <p:pRg st="2" end="2"/>
                                            </p:txEl>
                                          </p:spTgt>
                                        </p:tgtEl>
                                        <p:attrNameLst>
                                          <p:attrName>style.visibility</p:attrName>
                                        </p:attrNameLst>
                                      </p:cBhvr>
                                      <p:to>
                                        <p:strVal val="visible"/>
                                      </p:to>
                                    </p:set>
                                    <p:animEffect transition="in" filter="fade">
                                      <p:cBhvr>
                                        <p:cTn id="25" dur="500"/>
                                        <p:tgtEl>
                                          <p:spTgt spid="31">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xEl>
                                              <p:pRg st="3" end="3"/>
                                            </p:txEl>
                                          </p:spTgt>
                                        </p:tgtEl>
                                        <p:attrNameLst>
                                          <p:attrName>style.visibility</p:attrName>
                                        </p:attrNameLst>
                                      </p:cBhvr>
                                      <p:to>
                                        <p:strVal val="visible"/>
                                      </p:to>
                                    </p:set>
                                    <p:animEffect transition="in" filter="fade">
                                      <p:cBhvr>
                                        <p:cTn id="30" dur="500"/>
                                        <p:tgtEl>
                                          <p:spTgt spid="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46675" y="509573"/>
            <a:ext cx="5102860" cy="4544582"/>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040979" y="509573"/>
            <a:ext cx="9770851" cy="4544582"/>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036645" y="905502"/>
            <a:ext cx="437652" cy="4131438"/>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024885" y="905502"/>
            <a:ext cx="437652" cy="4131438"/>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63247" y="7196304"/>
            <a:ext cx="2138049" cy="113653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673237" y="5721461"/>
            <a:ext cx="2138049" cy="1136539"/>
          </a:xfrm>
          <a:prstGeom prst="rect">
            <a:avLst/>
          </a:prstGeom>
        </p:spPr>
      </p:pic>
      <p:sp>
        <p:nvSpPr>
          <p:cNvPr id="31" name="TextBox 30">
            <a:extLst>
              <a:ext uri="{FF2B5EF4-FFF2-40B4-BE49-F238E27FC236}">
                <a16:creationId xmlns:a16="http://schemas.microsoft.com/office/drawing/2014/main" id="{37B010F4-FCCB-B04C-AEE8-FF383F771447}"/>
              </a:ext>
            </a:extLst>
          </p:cNvPr>
          <p:cNvSpPr txBox="1"/>
          <p:nvPr/>
        </p:nvSpPr>
        <p:spPr>
          <a:xfrm>
            <a:off x="7586424" y="813467"/>
            <a:ext cx="4263883" cy="5324535"/>
          </a:xfrm>
          <a:prstGeom prst="rect">
            <a:avLst/>
          </a:prstGeom>
          <a:noFill/>
        </p:spPr>
        <p:txBody>
          <a:bodyPr wrap="square" rtlCol="0">
            <a:spAutoFit/>
          </a:bodyPr>
          <a:lstStyle/>
          <a:p>
            <a:pPr>
              <a:spcBef>
                <a:spcPts val="1200"/>
              </a:spcBef>
            </a:pPr>
            <a:r>
              <a:rPr lang="en-US" sz="2800" dirty="0">
                <a:latin typeface="Century Gothic" panose="020B0502020202020204" pitchFamily="34" charset="0"/>
              </a:rPr>
              <a:t>Building informative </a:t>
            </a:r>
            <a:r>
              <a:rPr lang="en-US" sz="2800" b="1" dirty="0">
                <a:latin typeface="Century Gothic" panose="020B0502020202020204" pitchFamily="34" charset="0"/>
              </a:rPr>
              <a:t>features functions </a:t>
            </a:r>
          </a:p>
          <a:p>
            <a:pPr>
              <a:spcBef>
                <a:spcPts val="1200"/>
              </a:spcBef>
            </a:pPr>
            <a:endParaRPr lang="en-US" sz="2800" dirty="0">
              <a:latin typeface="Century Gothic" panose="020B0502020202020204" pitchFamily="34" charset="0"/>
            </a:endParaRPr>
          </a:p>
          <a:p>
            <a:pPr>
              <a:spcBef>
                <a:spcPts val="1200"/>
              </a:spcBef>
            </a:pPr>
            <a:r>
              <a:rPr lang="en-US" sz="2800" dirty="0">
                <a:latin typeface="Century Gothic" panose="020B0502020202020204" pitchFamily="34" charset="0"/>
              </a:rPr>
              <a:t>Designing new </a:t>
            </a:r>
            <a:r>
              <a:rPr lang="en-US" sz="2800" b="1" dirty="0">
                <a:latin typeface="Century Gothic" panose="020B0502020202020204" pitchFamily="34" charset="0"/>
              </a:rPr>
              <a:t>model architectures</a:t>
            </a:r>
          </a:p>
          <a:p>
            <a:pPr>
              <a:spcBef>
                <a:spcPts val="1200"/>
              </a:spcBef>
            </a:pPr>
            <a:endParaRPr lang="en-US" sz="2800" b="1" dirty="0">
              <a:latin typeface="Century Gothic" panose="020B0502020202020204" pitchFamily="34" charset="0"/>
            </a:endParaRPr>
          </a:p>
          <a:p>
            <a:pPr>
              <a:spcBef>
                <a:spcPts val="1200"/>
              </a:spcBef>
            </a:pPr>
            <a:r>
              <a:rPr lang="en-US" sz="2800" b="1" dirty="0">
                <a:latin typeface="Century Gothic" panose="020B0502020202020204" pitchFamily="34" charset="0"/>
              </a:rPr>
              <a:t>Tuning </a:t>
            </a:r>
            <a:r>
              <a:rPr lang="en-US" sz="2800" dirty="0">
                <a:latin typeface="Century Gothic" panose="020B0502020202020204" pitchFamily="34" charset="0"/>
              </a:rPr>
              <a:t>training </a:t>
            </a:r>
            <a:r>
              <a:rPr lang="en-US" sz="2800" dirty="0" err="1">
                <a:latin typeface="Century Gothic" panose="020B0502020202020204" pitchFamily="34" charset="0"/>
              </a:rPr>
              <a:t>algos</a:t>
            </a:r>
            <a:r>
              <a:rPr lang="en-US" sz="2800" dirty="0">
                <a:latin typeface="Century Gothic" panose="020B0502020202020204" pitchFamily="34" charset="0"/>
              </a:rPr>
              <a:t>.</a:t>
            </a:r>
          </a:p>
          <a:p>
            <a:pPr>
              <a:spcBef>
                <a:spcPts val="1200"/>
              </a:spcBef>
            </a:pPr>
            <a:endParaRPr lang="en-US" sz="2800" dirty="0">
              <a:latin typeface="Century Gothic" panose="020B0502020202020204" pitchFamily="34" charset="0"/>
            </a:endParaRPr>
          </a:p>
          <a:p>
            <a:pPr>
              <a:spcBef>
                <a:spcPts val="1200"/>
              </a:spcBef>
            </a:pPr>
            <a:r>
              <a:rPr lang="en-US" sz="2800" b="1" dirty="0">
                <a:latin typeface="Century Gothic" panose="020B0502020202020204" pitchFamily="34" charset="0"/>
              </a:rPr>
              <a:t>Validating</a:t>
            </a:r>
            <a:r>
              <a:rPr lang="en-US" sz="2800" dirty="0">
                <a:latin typeface="Century Gothic" panose="020B0502020202020204" pitchFamily="34" charset="0"/>
              </a:rPr>
              <a:t> prediction accuracy</a:t>
            </a:r>
            <a:endParaRPr lang="en-US" sz="2800" b="1" dirty="0">
              <a:latin typeface="Century Gothic" panose="020B0502020202020204" pitchFamily="34" charset="0"/>
            </a:endParaRPr>
          </a:p>
        </p:txBody>
      </p:sp>
      <p:cxnSp>
        <p:nvCxnSpPr>
          <p:cNvPr id="32" name="Straight Connector 31">
            <a:extLst>
              <a:ext uri="{FF2B5EF4-FFF2-40B4-BE49-F238E27FC236}">
                <a16:creationId xmlns:a16="http://schemas.microsoft.com/office/drawing/2014/main" id="{61E97CAA-F84C-4941-8A3F-64455B52B639}"/>
              </a:ext>
            </a:extLst>
          </p:cNvPr>
          <p:cNvCxnSpPr/>
          <p:nvPr/>
        </p:nvCxnSpPr>
        <p:spPr>
          <a:xfrm>
            <a:off x="7483189" y="436285"/>
            <a:ext cx="0" cy="5878790"/>
          </a:xfrm>
          <a:prstGeom prst="line">
            <a:avLst/>
          </a:prstGeom>
        </p:spPr>
        <p:style>
          <a:lnRef idx="3">
            <a:schemeClr val="dk1"/>
          </a:lnRef>
          <a:fillRef idx="0">
            <a:schemeClr val="dk1"/>
          </a:fillRef>
          <a:effectRef idx="2">
            <a:schemeClr val="dk1"/>
          </a:effectRef>
          <a:fontRef idx="minor">
            <a:schemeClr val="tx1"/>
          </a:fontRef>
        </p:style>
      </p:cxnSp>
      <p:sp>
        <p:nvSpPr>
          <p:cNvPr id="16" name="Rounded Rectangle 15">
            <a:extLst>
              <a:ext uri="{FF2B5EF4-FFF2-40B4-BE49-F238E27FC236}">
                <a16:creationId xmlns:a16="http://schemas.microsoft.com/office/drawing/2014/main" id="{2CF19EA5-A1A7-BA4A-BD3C-A18625363B0A}"/>
              </a:ext>
            </a:extLst>
          </p:cNvPr>
          <p:cNvSpPr/>
          <p:nvPr/>
        </p:nvSpPr>
        <p:spPr>
          <a:xfrm>
            <a:off x="3420967" y="3975333"/>
            <a:ext cx="3909086" cy="992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7" name="Picture 16">
            <a:extLst>
              <a:ext uri="{FF2B5EF4-FFF2-40B4-BE49-F238E27FC236}">
                <a16:creationId xmlns:a16="http://schemas.microsoft.com/office/drawing/2014/main" id="{0D9A8F4E-A815-9345-9859-698441EA8B8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982" y="1314109"/>
            <a:ext cx="7261055" cy="4399707"/>
          </a:xfrm>
          <a:prstGeom prst="rect">
            <a:avLst/>
          </a:prstGeom>
        </p:spPr>
      </p:pic>
      <p:sp>
        <p:nvSpPr>
          <p:cNvPr id="2" name="Slide Number Placeholder 1">
            <a:extLst>
              <a:ext uri="{FF2B5EF4-FFF2-40B4-BE49-F238E27FC236}">
                <a16:creationId xmlns:a16="http://schemas.microsoft.com/office/drawing/2014/main" id="{85307A51-CC5E-D849-8EE6-B120FDEB24C0}"/>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2380402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xEl>
                                              <p:pRg st="0" end="0"/>
                                            </p:txEl>
                                          </p:spTgt>
                                        </p:tgtEl>
                                        <p:attrNameLst>
                                          <p:attrName>style.visibility</p:attrName>
                                        </p:attrNameLst>
                                      </p:cBhvr>
                                      <p:to>
                                        <p:strVal val="visible"/>
                                      </p:to>
                                    </p:set>
                                    <p:animEffect transition="in" filter="fade">
                                      <p:cBhvr>
                                        <p:cTn id="10" dur="500"/>
                                        <p:tgtEl>
                                          <p:spTgt spid="3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animEffect transition="in" filter="fade">
                                      <p:cBhvr>
                                        <p:cTn id="15" dur="500"/>
                                        <p:tgtEl>
                                          <p:spTgt spid="3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
                                            <p:txEl>
                                              <p:pRg st="4" end="4"/>
                                            </p:txEl>
                                          </p:spTgt>
                                        </p:tgtEl>
                                        <p:attrNameLst>
                                          <p:attrName>style.visibility</p:attrName>
                                        </p:attrNameLst>
                                      </p:cBhvr>
                                      <p:to>
                                        <p:strVal val="visible"/>
                                      </p:to>
                                    </p:set>
                                    <p:animEffect transition="in" filter="fade">
                                      <p:cBhvr>
                                        <p:cTn id="20" dur="500"/>
                                        <p:tgtEl>
                                          <p:spTgt spid="3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
                                            <p:txEl>
                                              <p:pRg st="6" end="6"/>
                                            </p:txEl>
                                          </p:spTgt>
                                        </p:tgtEl>
                                        <p:attrNameLst>
                                          <p:attrName>style.visibility</p:attrName>
                                        </p:attrNameLst>
                                      </p:cBhvr>
                                      <p:to>
                                        <p:strVal val="visible"/>
                                      </p:to>
                                    </p:set>
                                    <p:animEffect transition="in" filter="fade">
                                      <p:cBhvr>
                                        <p:cTn id="25" dur="500"/>
                                        <p:tgtEl>
                                          <p:spTgt spid="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4982" y="436285"/>
            <a:ext cx="6172801" cy="3740299"/>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46675" y="509573"/>
            <a:ext cx="5102860" cy="4544582"/>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040979" y="509573"/>
            <a:ext cx="9770851" cy="4544582"/>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036645" y="905502"/>
            <a:ext cx="437652" cy="4131438"/>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24885" y="905502"/>
            <a:ext cx="437652" cy="4131438"/>
          </a:xfrm>
          <a:prstGeom prst="rect">
            <a:avLst/>
          </a:prstGeom>
        </p:spPr>
      </p:pic>
      <p:pic>
        <p:nvPicPr>
          <p:cNvPr id="27" name="Picture 26">
            <a:extLst>
              <a:ext uri="{FF2B5EF4-FFF2-40B4-BE49-F238E27FC236}">
                <a16:creationId xmlns:a16="http://schemas.microsoft.com/office/drawing/2014/main" id="{DBAD97A9-0947-324A-B20D-5F18217ADCE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10739" y="3694912"/>
            <a:ext cx="2057139" cy="1136539"/>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363247" y="7196304"/>
            <a:ext cx="2138049" cy="113653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673237" y="5721461"/>
            <a:ext cx="2138049" cy="1136539"/>
          </a:xfrm>
          <a:prstGeom prst="rect">
            <a:avLst/>
          </a:prstGeom>
        </p:spPr>
      </p:pic>
      <p:sp>
        <p:nvSpPr>
          <p:cNvPr id="2" name="TextBox 1">
            <a:extLst>
              <a:ext uri="{FF2B5EF4-FFF2-40B4-BE49-F238E27FC236}">
                <a16:creationId xmlns:a16="http://schemas.microsoft.com/office/drawing/2014/main" id="{3964B3DC-8981-0049-B5B5-C4F902C803F3}"/>
              </a:ext>
            </a:extLst>
          </p:cNvPr>
          <p:cNvSpPr txBox="1"/>
          <p:nvPr/>
        </p:nvSpPr>
        <p:spPr>
          <a:xfrm>
            <a:off x="5813766" y="402160"/>
            <a:ext cx="4216219" cy="923330"/>
          </a:xfrm>
          <a:prstGeom prst="rect">
            <a:avLst/>
          </a:prstGeom>
          <a:noFill/>
        </p:spPr>
        <p:txBody>
          <a:bodyPr wrap="none" rtlCol="0">
            <a:spAutoFit/>
          </a:bodyPr>
          <a:lstStyle/>
          <a:p>
            <a:r>
              <a:rPr lang="en-US" sz="5400" b="1" i="1" dirty="0">
                <a:latin typeface="Century Gothic" panose="020B0502020202020204" pitchFamily="34" charset="0"/>
              </a:rPr>
              <a:t>Frameworks</a:t>
            </a:r>
          </a:p>
        </p:txBody>
      </p:sp>
      <p:pic>
        <p:nvPicPr>
          <p:cNvPr id="4" name="Picture 3">
            <a:extLst>
              <a:ext uri="{FF2B5EF4-FFF2-40B4-BE49-F238E27FC236}">
                <a16:creationId xmlns:a16="http://schemas.microsoft.com/office/drawing/2014/main" id="{EDF94135-7B99-7444-89B0-775DCAD0F5D9}"/>
              </a:ext>
            </a:extLst>
          </p:cNvPr>
          <p:cNvPicPr>
            <a:picLocks noChangeAspect="1"/>
          </p:cNvPicPr>
          <p:nvPr/>
        </p:nvPicPr>
        <p:blipFill>
          <a:blip r:embed="rId9"/>
          <a:stretch>
            <a:fillRect/>
          </a:stretch>
        </p:blipFill>
        <p:spPr>
          <a:xfrm>
            <a:off x="6701454" y="1359464"/>
            <a:ext cx="1422400" cy="1422400"/>
          </a:xfrm>
          <a:prstGeom prst="rect">
            <a:avLst/>
          </a:prstGeom>
        </p:spPr>
      </p:pic>
      <p:pic>
        <p:nvPicPr>
          <p:cNvPr id="5" name="Picture 4">
            <a:extLst>
              <a:ext uri="{FF2B5EF4-FFF2-40B4-BE49-F238E27FC236}">
                <a16:creationId xmlns:a16="http://schemas.microsoft.com/office/drawing/2014/main" id="{80564A09-E44C-2541-8FAC-8BC381CFE8FA}"/>
              </a:ext>
            </a:extLst>
          </p:cNvPr>
          <p:cNvPicPr>
            <a:picLocks noChangeAspect="1"/>
          </p:cNvPicPr>
          <p:nvPr/>
        </p:nvPicPr>
        <p:blipFill>
          <a:blip r:embed="rId10"/>
          <a:stretch>
            <a:fillRect/>
          </a:stretch>
        </p:blipFill>
        <p:spPr>
          <a:xfrm>
            <a:off x="8237099" y="1486464"/>
            <a:ext cx="1562100" cy="1295400"/>
          </a:xfrm>
          <a:prstGeom prst="rect">
            <a:avLst/>
          </a:prstGeom>
        </p:spPr>
      </p:pic>
      <p:pic>
        <p:nvPicPr>
          <p:cNvPr id="6" name="Picture 5">
            <a:extLst>
              <a:ext uri="{FF2B5EF4-FFF2-40B4-BE49-F238E27FC236}">
                <a16:creationId xmlns:a16="http://schemas.microsoft.com/office/drawing/2014/main" id="{F9CB68CD-37D5-7348-8794-4E02893B4B4F}"/>
              </a:ext>
            </a:extLst>
          </p:cNvPr>
          <p:cNvPicPr>
            <a:picLocks noChangeAspect="1"/>
          </p:cNvPicPr>
          <p:nvPr/>
        </p:nvPicPr>
        <p:blipFill>
          <a:blip r:embed="rId11"/>
          <a:stretch>
            <a:fillRect/>
          </a:stretch>
        </p:blipFill>
        <p:spPr>
          <a:xfrm>
            <a:off x="6473662" y="5204092"/>
            <a:ext cx="2446713" cy="1302795"/>
          </a:xfrm>
          <a:prstGeom prst="rect">
            <a:avLst/>
          </a:prstGeom>
        </p:spPr>
      </p:pic>
      <p:pic>
        <p:nvPicPr>
          <p:cNvPr id="7" name="Picture 6">
            <a:extLst>
              <a:ext uri="{FF2B5EF4-FFF2-40B4-BE49-F238E27FC236}">
                <a16:creationId xmlns:a16="http://schemas.microsoft.com/office/drawing/2014/main" id="{3ECFC1B6-4F7C-D14F-8E8F-E6D443472B4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751575" y="2942838"/>
            <a:ext cx="2823825" cy="564765"/>
          </a:xfrm>
          <a:prstGeom prst="rect">
            <a:avLst/>
          </a:prstGeom>
        </p:spPr>
      </p:pic>
      <p:pic>
        <p:nvPicPr>
          <p:cNvPr id="9" name="Picture 8">
            <a:extLst>
              <a:ext uri="{FF2B5EF4-FFF2-40B4-BE49-F238E27FC236}">
                <a16:creationId xmlns:a16="http://schemas.microsoft.com/office/drawing/2014/main" id="{CD3F8809-85E3-E44D-B3B8-7510700443E5}"/>
              </a:ext>
            </a:extLst>
          </p:cNvPr>
          <p:cNvPicPr>
            <a:picLocks noChangeAspect="1"/>
          </p:cNvPicPr>
          <p:nvPr/>
        </p:nvPicPr>
        <p:blipFill>
          <a:blip r:embed="rId13"/>
          <a:stretch>
            <a:fillRect/>
          </a:stretch>
        </p:blipFill>
        <p:spPr>
          <a:xfrm>
            <a:off x="2699598" y="3740295"/>
            <a:ext cx="2743200" cy="736600"/>
          </a:xfrm>
          <a:prstGeom prst="rect">
            <a:avLst/>
          </a:prstGeom>
        </p:spPr>
      </p:pic>
      <p:pic>
        <p:nvPicPr>
          <p:cNvPr id="10" name="Picture 9">
            <a:extLst>
              <a:ext uri="{FF2B5EF4-FFF2-40B4-BE49-F238E27FC236}">
                <a16:creationId xmlns:a16="http://schemas.microsoft.com/office/drawing/2014/main" id="{AC681B46-75CE-FD41-9B75-7F10C694FB60}"/>
              </a:ext>
            </a:extLst>
          </p:cNvPr>
          <p:cNvPicPr>
            <a:picLocks noChangeAspect="1"/>
          </p:cNvPicPr>
          <p:nvPr/>
        </p:nvPicPr>
        <p:blipFill>
          <a:blip r:embed="rId14"/>
          <a:stretch>
            <a:fillRect/>
          </a:stretch>
        </p:blipFill>
        <p:spPr>
          <a:xfrm>
            <a:off x="252279" y="5673198"/>
            <a:ext cx="3859981" cy="800240"/>
          </a:xfrm>
          <a:prstGeom prst="rect">
            <a:avLst/>
          </a:prstGeom>
        </p:spPr>
      </p:pic>
      <p:pic>
        <p:nvPicPr>
          <p:cNvPr id="11" name="Picture 10">
            <a:extLst>
              <a:ext uri="{FF2B5EF4-FFF2-40B4-BE49-F238E27FC236}">
                <a16:creationId xmlns:a16="http://schemas.microsoft.com/office/drawing/2014/main" id="{8B2C2766-5A35-8547-BDB9-AB8E49EA2432}"/>
              </a:ext>
            </a:extLst>
          </p:cNvPr>
          <p:cNvPicPr>
            <a:picLocks noChangeAspect="1"/>
          </p:cNvPicPr>
          <p:nvPr/>
        </p:nvPicPr>
        <p:blipFill>
          <a:blip r:embed="rId15"/>
          <a:stretch>
            <a:fillRect/>
          </a:stretch>
        </p:blipFill>
        <p:spPr>
          <a:xfrm>
            <a:off x="10529421" y="5301477"/>
            <a:ext cx="1498600" cy="1346200"/>
          </a:xfrm>
          <a:prstGeom prst="rect">
            <a:avLst/>
          </a:prstGeom>
        </p:spPr>
      </p:pic>
      <p:pic>
        <p:nvPicPr>
          <p:cNvPr id="12" name="Picture 11">
            <a:extLst>
              <a:ext uri="{FF2B5EF4-FFF2-40B4-BE49-F238E27FC236}">
                <a16:creationId xmlns:a16="http://schemas.microsoft.com/office/drawing/2014/main" id="{E67566F1-EBD4-644A-A060-DF943B03EDCC}"/>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751575" y="3853349"/>
            <a:ext cx="2550984" cy="870523"/>
          </a:xfrm>
          <a:prstGeom prst="rect">
            <a:avLst/>
          </a:prstGeom>
        </p:spPr>
      </p:pic>
      <p:pic>
        <p:nvPicPr>
          <p:cNvPr id="13" name="Picture 12">
            <a:extLst>
              <a:ext uri="{FF2B5EF4-FFF2-40B4-BE49-F238E27FC236}">
                <a16:creationId xmlns:a16="http://schemas.microsoft.com/office/drawing/2014/main" id="{1FAF1242-B482-B445-80B4-AFABFBEC44C2}"/>
              </a:ext>
            </a:extLst>
          </p:cNvPr>
          <p:cNvPicPr>
            <a:picLocks noChangeAspect="1"/>
          </p:cNvPicPr>
          <p:nvPr/>
        </p:nvPicPr>
        <p:blipFill>
          <a:blip r:embed="rId17"/>
          <a:stretch>
            <a:fillRect/>
          </a:stretch>
        </p:blipFill>
        <p:spPr>
          <a:xfrm>
            <a:off x="9552406" y="3834062"/>
            <a:ext cx="2298700" cy="876300"/>
          </a:xfrm>
          <a:prstGeom prst="rect">
            <a:avLst/>
          </a:prstGeom>
        </p:spPr>
      </p:pic>
      <p:pic>
        <p:nvPicPr>
          <p:cNvPr id="14" name="Picture 13">
            <a:extLst>
              <a:ext uri="{FF2B5EF4-FFF2-40B4-BE49-F238E27FC236}">
                <a16:creationId xmlns:a16="http://schemas.microsoft.com/office/drawing/2014/main" id="{471E7572-B2B2-3B44-9D12-80A7AFC1D090}"/>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941030" y="2986098"/>
            <a:ext cx="1955800" cy="564173"/>
          </a:xfrm>
          <a:prstGeom prst="rect">
            <a:avLst/>
          </a:prstGeom>
        </p:spPr>
      </p:pic>
      <p:pic>
        <p:nvPicPr>
          <p:cNvPr id="16" name="Picture 15">
            <a:extLst>
              <a:ext uri="{FF2B5EF4-FFF2-40B4-BE49-F238E27FC236}">
                <a16:creationId xmlns:a16="http://schemas.microsoft.com/office/drawing/2014/main" id="{83C28D92-07AD-7B4A-AAF8-5F5FBA134FE0}"/>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186078" y="1546368"/>
            <a:ext cx="1597319" cy="1235496"/>
          </a:xfrm>
          <a:prstGeom prst="rect">
            <a:avLst/>
          </a:prstGeom>
        </p:spPr>
      </p:pic>
      <p:pic>
        <p:nvPicPr>
          <p:cNvPr id="17" name="Picture 16">
            <a:extLst>
              <a:ext uri="{FF2B5EF4-FFF2-40B4-BE49-F238E27FC236}">
                <a16:creationId xmlns:a16="http://schemas.microsoft.com/office/drawing/2014/main" id="{240A02D0-9776-EE42-93C9-8C54DA14802F}"/>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9093812" y="4877443"/>
            <a:ext cx="1770234" cy="1770234"/>
          </a:xfrm>
          <a:prstGeom prst="rect">
            <a:avLst/>
          </a:prstGeom>
        </p:spPr>
      </p:pic>
      <p:pic>
        <p:nvPicPr>
          <p:cNvPr id="18" name="Picture 17">
            <a:extLst>
              <a:ext uri="{FF2B5EF4-FFF2-40B4-BE49-F238E27FC236}">
                <a16:creationId xmlns:a16="http://schemas.microsoft.com/office/drawing/2014/main" id="{FEAAE61B-6931-6C40-B0EC-AA80635ABB4B}"/>
              </a:ext>
            </a:extLst>
          </p:cNvPr>
          <p:cNvPicPr>
            <a:picLocks noChangeAspect="1"/>
          </p:cNvPicPr>
          <p:nvPr/>
        </p:nvPicPr>
        <p:blipFill>
          <a:blip r:embed="rId21"/>
          <a:stretch>
            <a:fillRect/>
          </a:stretch>
        </p:blipFill>
        <p:spPr>
          <a:xfrm>
            <a:off x="532404" y="4775701"/>
            <a:ext cx="2908300" cy="698500"/>
          </a:xfrm>
          <a:prstGeom prst="rect">
            <a:avLst/>
          </a:prstGeom>
        </p:spPr>
      </p:pic>
      <p:pic>
        <p:nvPicPr>
          <p:cNvPr id="19" name="Picture 18">
            <a:extLst>
              <a:ext uri="{FF2B5EF4-FFF2-40B4-BE49-F238E27FC236}">
                <a16:creationId xmlns:a16="http://schemas.microsoft.com/office/drawing/2014/main" id="{0B7BC75F-6915-B943-A9DC-C4978651022E}"/>
              </a:ext>
            </a:extLst>
          </p:cNvPr>
          <p:cNvPicPr>
            <a:picLocks noChangeAspect="1"/>
          </p:cNvPicPr>
          <p:nvPr/>
        </p:nvPicPr>
        <p:blipFill>
          <a:blip r:embed="rId22"/>
          <a:stretch>
            <a:fillRect/>
          </a:stretch>
        </p:blipFill>
        <p:spPr>
          <a:xfrm>
            <a:off x="4218758" y="5303780"/>
            <a:ext cx="2148405" cy="1203107"/>
          </a:xfrm>
          <a:prstGeom prst="rect">
            <a:avLst/>
          </a:prstGeom>
        </p:spPr>
      </p:pic>
      <p:pic>
        <p:nvPicPr>
          <p:cNvPr id="20" name="Picture 19">
            <a:extLst>
              <a:ext uri="{FF2B5EF4-FFF2-40B4-BE49-F238E27FC236}">
                <a16:creationId xmlns:a16="http://schemas.microsoft.com/office/drawing/2014/main" id="{4E894B5F-ECE4-C943-A1D4-0A06190B7AB6}"/>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912652" y="4305088"/>
            <a:ext cx="2474292" cy="1299003"/>
          </a:xfrm>
          <a:prstGeom prst="rect">
            <a:avLst/>
          </a:prstGeom>
        </p:spPr>
      </p:pic>
      <p:sp>
        <p:nvSpPr>
          <p:cNvPr id="3" name="Slide Number Placeholder 2">
            <a:extLst>
              <a:ext uri="{FF2B5EF4-FFF2-40B4-BE49-F238E27FC236}">
                <a16:creationId xmlns:a16="http://schemas.microsoft.com/office/drawing/2014/main" id="{DC765886-1CD4-D143-B558-20FE45270AA5}"/>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4207341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
                                        <p:tgtEl>
                                          <p:spTgt spid="4"/>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
                                        <p:tgtEl>
                                          <p:spTgt spid="12"/>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
                                        <p:tgtEl>
                                          <p:spTgt spid="18"/>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
                                        <p:tgtEl>
                                          <p:spTgt spid="16"/>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
                                        <p:tgtEl>
                                          <p:spTgt spid="17"/>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
                                        <p:tgtEl>
                                          <p:spTgt spid="19"/>
                                        </p:tgtEl>
                                      </p:cBhvr>
                                    </p:animEffect>
                                  </p:childTnLst>
                                </p:cTn>
                              </p:par>
                            </p:childTnLst>
                          </p:cTn>
                        </p:par>
                        <p:par>
                          <p:cTn id="28" fill="hold">
                            <p:stCondLst>
                              <p:cond delay="6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
                                        <p:tgtEl>
                                          <p:spTgt spid="9"/>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
                                        <p:tgtEl>
                                          <p:spTgt spid="7"/>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
                                        <p:tgtEl>
                                          <p:spTgt spid="20"/>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
                                        <p:tgtEl>
                                          <p:spTgt spid="6"/>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
                                        <p:tgtEl>
                                          <p:spTgt spid="13"/>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100"/>
                                        <p:tgtEl>
                                          <p:spTgt spid="10"/>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
                                        <p:tgtEl>
                                          <p:spTgt spid="14"/>
                                        </p:tgtEl>
                                      </p:cBhvr>
                                    </p:animEffect>
                                  </p:childTnLst>
                                </p:cTn>
                              </p:par>
                            </p:childTnLst>
                          </p:cTn>
                        </p:par>
                        <p:par>
                          <p:cTn id="56" fill="hold">
                            <p:stCondLst>
                              <p:cond delay="1300"/>
                            </p:stCondLst>
                            <p:childTnLst>
                              <p:par>
                                <p:cTn id="57" presetID="10" presetClass="entr" presetSubtype="0" fill="hold"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100"/>
                                        <p:tgtEl>
                                          <p:spTgt spid="11"/>
                                        </p:tgtEl>
                                      </p:cBhvr>
                                    </p:animEffect>
                                  </p:childTnLst>
                                </p:cTn>
                              </p:par>
                            </p:childTnLst>
                          </p:cTn>
                        </p:par>
                        <p:par>
                          <p:cTn id="60" fill="hold">
                            <p:stCondLst>
                              <p:cond delay="1400"/>
                            </p:stCondLst>
                            <p:childTnLst>
                              <p:par>
                                <p:cTn id="61" presetID="10" presetClass="entr" presetSubtype="0"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1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455724C-3E22-404F-B902-9F14B8183ED5}"/>
              </a:ext>
            </a:extLst>
          </p:cNvPr>
          <p:cNvSpPr>
            <a:spLocks noGrp="1"/>
          </p:cNvSpPr>
          <p:nvPr>
            <p:ph idx="1"/>
          </p:nvPr>
        </p:nvSpPr>
        <p:spPr>
          <a:xfrm>
            <a:off x="553453" y="1333499"/>
            <a:ext cx="11514221" cy="5331995"/>
          </a:xfrm>
        </p:spPr>
        <p:txBody>
          <a:bodyPr/>
          <a:lstStyle/>
          <a:p>
            <a:r>
              <a:rPr lang="en-US" sz="2400" dirty="0"/>
              <a:t>Need to test </a:t>
            </a:r>
            <a:r>
              <a:rPr lang="en-US" sz="2400" b="1" dirty="0"/>
              <a:t>multiple designs and hyperparameters </a:t>
            </a:r>
            <a:r>
              <a:rPr lang="en-US" sz="2400" dirty="0"/>
              <a:t>quickly </a:t>
            </a:r>
          </a:p>
          <a:p>
            <a:pPr lvl="1"/>
            <a:r>
              <a:rPr lang="en-US" sz="2000" dirty="0"/>
              <a:t>May be better to run many parallel experiments than one experiment faster</a:t>
            </a:r>
          </a:p>
          <a:p>
            <a:r>
              <a:rPr lang="en-US" sz="2400" b="1" dirty="0"/>
              <a:t>Debug heavy</a:t>
            </a:r>
            <a:r>
              <a:rPr lang="en-US" sz="2400" dirty="0"/>
              <a:t> </a:t>
            </a:r>
            <a:r>
              <a:rPr lang="en-US" sz="2400" dirty="0">
                <a:sym typeface="Wingdings" pitchFamily="2" charset="2"/>
              </a:rPr>
              <a:t> sources of error  data, </a:t>
            </a:r>
            <a:r>
              <a:rPr lang="en-US" sz="2400" dirty="0" err="1">
                <a:sym typeface="Wingdings" pitchFamily="2" charset="2"/>
              </a:rPr>
              <a:t>hyperparams</a:t>
            </a:r>
            <a:r>
              <a:rPr lang="en-US" sz="2400" dirty="0">
                <a:sym typeface="Wingdings" pitchFamily="2" charset="2"/>
              </a:rPr>
              <a:t>., &amp; model</a:t>
            </a:r>
            <a:endParaRPr lang="en-US" sz="2200" strike="sngStrike" dirty="0">
              <a:solidFill>
                <a:srgbClr val="FF0000"/>
              </a:solidFill>
              <a:sym typeface="Wingdings" pitchFamily="2" charset="2"/>
            </a:endParaRPr>
          </a:p>
          <a:p>
            <a:pPr lvl="1"/>
            <a:r>
              <a:rPr lang="en-US" sz="2000" b="1" dirty="0">
                <a:sym typeface="Wingdings" pitchFamily="2" charset="2"/>
              </a:rPr>
              <a:t>System should not be a source of error</a:t>
            </a:r>
          </a:p>
          <a:p>
            <a:pPr lvl="1"/>
            <a:r>
              <a:rPr lang="en-US" sz="2000" b="1" dirty="0">
                <a:sym typeface="Wingdings" pitchFamily="2" charset="2"/>
              </a:rPr>
              <a:t>Avoid</a:t>
            </a:r>
            <a:r>
              <a:rPr lang="en-US" sz="2000" dirty="0">
                <a:sym typeface="Wingdings" pitchFamily="2" charset="2"/>
              </a:rPr>
              <a:t> cutting corners (e.g., quantization, async) for increased performance</a:t>
            </a:r>
          </a:p>
          <a:p>
            <a:pPr lvl="2"/>
            <a:r>
              <a:rPr lang="en-US" sz="1800" dirty="0">
                <a:sym typeface="Wingdings" pitchFamily="2" charset="2"/>
              </a:rPr>
              <a:t>Unless you can make a case for stable convergence …</a:t>
            </a:r>
          </a:p>
          <a:p>
            <a:r>
              <a:rPr lang="en-US" sz="2400" b="1" dirty="0"/>
              <a:t>Data preparation</a:t>
            </a:r>
            <a:r>
              <a:rPr lang="en-US" sz="2400" dirty="0"/>
              <a:t> is often a bottleneck</a:t>
            </a:r>
          </a:p>
          <a:p>
            <a:pPr lvl="1"/>
            <a:r>
              <a:rPr lang="en-US" sz="2000" dirty="0"/>
              <a:t>Opportunity for </a:t>
            </a:r>
            <a:r>
              <a:rPr lang="en-US" sz="2000" b="1" dirty="0"/>
              <a:t>data tooling</a:t>
            </a:r>
            <a:endParaRPr lang="en-US" sz="2000" dirty="0"/>
          </a:p>
          <a:p>
            <a:pPr lvl="1"/>
            <a:r>
              <a:rPr lang="en-US" sz="2000" dirty="0">
                <a:sym typeface="Wingdings" pitchFamily="2" charset="2"/>
              </a:rPr>
              <a:t>Accelerate data transformation and augmentation</a:t>
            </a:r>
            <a:endParaRPr lang="en-US" sz="2000" b="1" dirty="0">
              <a:sym typeface="Wingdings" pitchFamily="2" charset="2"/>
            </a:endParaRPr>
          </a:p>
          <a:p>
            <a:r>
              <a:rPr lang="en-US" sz="2400" dirty="0">
                <a:sym typeface="Wingdings" pitchFamily="2" charset="2"/>
              </a:rPr>
              <a:t>Emerging Trends </a:t>
            </a:r>
            <a:endParaRPr lang="en-US" sz="2400" b="1" dirty="0">
              <a:sym typeface="Wingdings" pitchFamily="2" charset="2"/>
            </a:endParaRPr>
          </a:p>
          <a:p>
            <a:pPr lvl="1"/>
            <a:r>
              <a:rPr lang="en-US" sz="2000" b="1" dirty="0">
                <a:sym typeface="Wingdings" pitchFamily="2" charset="2"/>
              </a:rPr>
              <a:t>Attention Models </a:t>
            </a:r>
            <a:r>
              <a:rPr lang="en-US" sz="2000" dirty="0">
                <a:sym typeface="Wingdings" pitchFamily="2" charset="2"/>
              </a:rPr>
              <a:t>and</a:t>
            </a:r>
            <a:r>
              <a:rPr lang="en-US" sz="2000" b="1" dirty="0">
                <a:sym typeface="Wingdings" pitchFamily="2" charset="2"/>
              </a:rPr>
              <a:t> Graph Neural Networks</a:t>
            </a:r>
            <a:r>
              <a:rPr lang="en-US" sz="2000" dirty="0">
                <a:sym typeface="Wingdings" pitchFamily="2" charset="2"/>
              </a:rPr>
              <a:t>: reduced locality, sparsity </a:t>
            </a:r>
          </a:p>
          <a:p>
            <a:pPr lvl="1"/>
            <a:r>
              <a:rPr lang="en-US" sz="2000" b="1" dirty="0">
                <a:sym typeface="Wingdings" pitchFamily="2" charset="2"/>
              </a:rPr>
              <a:t>Dynamic Networks</a:t>
            </a:r>
            <a:r>
              <a:rPr lang="en-US" sz="2000" dirty="0">
                <a:sym typeface="Wingdings" pitchFamily="2" charset="2"/>
              </a:rPr>
              <a:t>:</a:t>
            </a:r>
            <a:r>
              <a:rPr lang="en-US" sz="2000" b="1" dirty="0">
                <a:sym typeface="Wingdings" pitchFamily="2" charset="2"/>
              </a:rPr>
              <a:t> </a:t>
            </a:r>
            <a:r>
              <a:rPr lang="en-US" sz="2000" dirty="0">
                <a:sym typeface="Wingdings" pitchFamily="2" charset="2"/>
              </a:rPr>
              <a:t>gating, cascades, mixtures, …</a:t>
            </a:r>
          </a:p>
          <a:p>
            <a:pPr lvl="1"/>
            <a:r>
              <a:rPr lang="en-US" sz="2000" dirty="0">
                <a:sym typeface="Wingdings" pitchFamily="2" charset="2"/>
              </a:rPr>
              <a:t>Increased emphasis on </a:t>
            </a:r>
            <a:r>
              <a:rPr lang="en-US" sz="2000" b="1" dirty="0">
                <a:sym typeface="Wingdings" pitchFamily="2" charset="2"/>
              </a:rPr>
              <a:t>DNN features</a:t>
            </a:r>
            <a:r>
              <a:rPr lang="en-US" sz="2000" dirty="0">
                <a:sym typeface="Wingdings" pitchFamily="2" charset="2"/>
              </a:rPr>
              <a:t> and </a:t>
            </a:r>
            <a:r>
              <a:rPr lang="en-US" sz="2000" b="1" dirty="0">
                <a:sym typeface="Wingdings" pitchFamily="2" charset="2"/>
              </a:rPr>
              <a:t>Fine-Tuning</a:t>
            </a:r>
          </a:p>
          <a:p>
            <a:pPr lvl="2"/>
            <a:r>
              <a:rPr lang="en-US" sz="1800" dirty="0">
                <a:sym typeface="Wingdings" pitchFamily="2" charset="2"/>
              </a:rPr>
              <a:t>Reuse of common architectures and weights</a:t>
            </a:r>
          </a:p>
        </p:txBody>
      </p:sp>
      <p:sp>
        <p:nvSpPr>
          <p:cNvPr id="4" name="Title 3">
            <a:extLst>
              <a:ext uri="{FF2B5EF4-FFF2-40B4-BE49-F238E27FC236}">
                <a16:creationId xmlns:a16="http://schemas.microsoft.com/office/drawing/2014/main" id="{AE9515D7-011E-0E4D-99EE-EE26ADCDAF81}"/>
              </a:ext>
            </a:extLst>
          </p:cNvPr>
          <p:cNvSpPr>
            <a:spLocks noGrp="1"/>
          </p:cNvSpPr>
          <p:nvPr>
            <p:ph type="title"/>
          </p:nvPr>
        </p:nvSpPr>
        <p:spPr/>
        <p:txBody>
          <a:bodyPr/>
          <a:lstStyle/>
          <a:p>
            <a:r>
              <a:rPr lang="en-US" dirty="0"/>
              <a:t>Model Development </a:t>
            </a:r>
            <a:r>
              <a:rPr lang="en-US" dirty="0">
                <a:sym typeface="Wingdings" pitchFamily="2" charset="2"/>
              </a:rPr>
              <a:t> Hardware</a:t>
            </a:r>
            <a:endParaRPr lang="en-US" dirty="0"/>
          </a:p>
        </p:txBody>
      </p:sp>
    </p:spTree>
    <p:extLst>
      <p:ext uri="{BB962C8B-B14F-4D97-AF65-F5344CB8AC3E}">
        <p14:creationId xmlns:p14="http://schemas.microsoft.com/office/powerpoint/2010/main" val="42556442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500"/>
                                        <p:tgtEl>
                                          <p:spTgt spid="5">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animEffect transition="in" filter="fade">
                                      <p:cBhvr>
                                        <p:cTn id="50" dur="500"/>
                                        <p:tgtEl>
                                          <p:spTgt spid="5">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txEl>
                                              <p:pRg st="10" end="10"/>
                                            </p:txEl>
                                          </p:spTgt>
                                        </p:tgtEl>
                                        <p:attrNameLst>
                                          <p:attrName>style.visibility</p:attrName>
                                        </p:attrNameLst>
                                      </p:cBhvr>
                                      <p:to>
                                        <p:strVal val="visible"/>
                                      </p:to>
                                    </p:set>
                                    <p:animEffect transition="in" filter="fade">
                                      <p:cBhvr>
                                        <p:cTn id="55" dur="500"/>
                                        <p:tgtEl>
                                          <p:spTgt spid="5">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xEl>
                                              <p:pRg st="11" end="11"/>
                                            </p:txEl>
                                          </p:spTgt>
                                        </p:tgtEl>
                                        <p:attrNameLst>
                                          <p:attrName>style.visibility</p:attrName>
                                        </p:attrNameLst>
                                      </p:cBhvr>
                                      <p:to>
                                        <p:strVal val="visible"/>
                                      </p:to>
                                    </p:set>
                                    <p:animEffect transition="in" filter="fade">
                                      <p:cBhvr>
                                        <p:cTn id="60" dur="500"/>
                                        <p:tgtEl>
                                          <p:spTgt spid="5">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
                                            <p:txEl>
                                              <p:pRg st="12" end="12"/>
                                            </p:txEl>
                                          </p:spTgt>
                                        </p:tgtEl>
                                        <p:attrNameLst>
                                          <p:attrName>style.visibility</p:attrName>
                                        </p:attrNameLst>
                                      </p:cBhvr>
                                      <p:to>
                                        <p:strVal val="visible"/>
                                      </p:to>
                                    </p:set>
                                    <p:animEffect transition="in" filter="fade">
                                      <p:cBhvr>
                                        <p:cTn id="65" dur="500"/>
                                        <p:tgtEl>
                                          <p:spTgt spid="5">
                                            <p:txEl>
                                              <p:pRg st="12" end="12"/>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
                                            <p:txEl>
                                              <p:pRg st="13" end="13"/>
                                            </p:txEl>
                                          </p:spTgt>
                                        </p:tgtEl>
                                        <p:attrNameLst>
                                          <p:attrName>style.visibility</p:attrName>
                                        </p:attrNameLst>
                                      </p:cBhvr>
                                      <p:to>
                                        <p:strVal val="visible"/>
                                      </p:to>
                                    </p:set>
                                    <p:animEffect transition="in" filter="fade">
                                      <p:cBhvr>
                                        <p:cTn id="68"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C64AE43B-ED1C-BE40-98C7-65618EE6C300}"/>
              </a:ext>
            </a:extLst>
          </p:cNvPr>
          <p:cNvGrpSpPr/>
          <p:nvPr/>
        </p:nvGrpSpPr>
        <p:grpSpPr>
          <a:xfrm>
            <a:off x="1575632" y="4918154"/>
            <a:ext cx="8652990" cy="1073851"/>
            <a:chOff x="1575632" y="4645027"/>
            <a:chExt cx="8652990" cy="1073851"/>
          </a:xfrm>
        </p:grpSpPr>
        <p:sp>
          <p:nvSpPr>
            <p:cNvPr id="3" name="Rounded Rectangle 2">
              <a:extLst>
                <a:ext uri="{FF2B5EF4-FFF2-40B4-BE49-F238E27FC236}">
                  <a16:creationId xmlns:a16="http://schemas.microsoft.com/office/drawing/2014/main" id="{5C549367-FAB3-6D44-99A6-5CD1E6E5D172}"/>
                </a:ext>
              </a:extLst>
            </p:cNvPr>
            <p:cNvSpPr/>
            <p:nvPr/>
          </p:nvSpPr>
          <p:spPr>
            <a:xfrm rot="5400000">
              <a:off x="4020727" y="5044977"/>
              <a:ext cx="1073850" cy="273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charset="0"/>
                  <a:ea typeface="Century Gothic" charset="0"/>
                  <a:cs typeface="Century Gothic" charset="0"/>
                </a:rPr>
                <a:t>Conv</a:t>
              </a:r>
            </a:p>
          </p:txBody>
        </p:sp>
        <p:sp>
          <p:nvSpPr>
            <p:cNvPr id="4" name="Rounded Rectangle 3">
              <a:extLst>
                <a:ext uri="{FF2B5EF4-FFF2-40B4-BE49-F238E27FC236}">
                  <a16:creationId xmlns:a16="http://schemas.microsoft.com/office/drawing/2014/main" id="{BE8F1F84-7DB0-AA4F-8B7C-4E55F9275F79}"/>
                </a:ext>
              </a:extLst>
            </p:cNvPr>
            <p:cNvSpPr/>
            <p:nvPr/>
          </p:nvSpPr>
          <p:spPr>
            <a:xfrm rot="5400000">
              <a:off x="4544940" y="5044977"/>
              <a:ext cx="1073850" cy="273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charset="0"/>
                  <a:ea typeface="Century Gothic" charset="0"/>
                  <a:cs typeface="Century Gothic" charset="0"/>
                </a:rPr>
                <a:t>Conv</a:t>
              </a:r>
            </a:p>
          </p:txBody>
        </p:sp>
        <p:cxnSp>
          <p:nvCxnSpPr>
            <p:cNvPr id="5" name="Straight Arrow Connector 4">
              <a:extLst>
                <a:ext uri="{FF2B5EF4-FFF2-40B4-BE49-F238E27FC236}">
                  <a16:creationId xmlns:a16="http://schemas.microsoft.com/office/drawing/2014/main" id="{0910204E-9615-6843-988C-A6F317F4B27B}"/>
                </a:ext>
              </a:extLst>
            </p:cNvPr>
            <p:cNvCxnSpPr>
              <a:stCxn id="27" idx="6"/>
              <a:endCxn id="3" idx="2"/>
            </p:cNvCxnSpPr>
            <p:nvPr/>
          </p:nvCxnSpPr>
          <p:spPr>
            <a:xfrm>
              <a:off x="4108158" y="5181952"/>
              <a:ext cx="3125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6C24E927-A77F-E040-A309-B93727134CE6}"/>
                </a:ext>
              </a:extLst>
            </p:cNvPr>
            <p:cNvCxnSpPr>
              <a:stCxn id="4" idx="0"/>
              <a:endCxn id="25" idx="2"/>
            </p:cNvCxnSpPr>
            <p:nvPr/>
          </p:nvCxnSpPr>
          <p:spPr>
            <a:xfrm>
              <a:off x="5218841" y="5181953"/>
              <a:ext cx="2502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Curved Connector 6">
              <a:extLst>
                <a:ext uri="{FF2B5EF4-FFF2-40B4-BE49-F238E27FC236}">
                  <a16:creationId xmlns:a16="http://schemas.microsoft.com/office/drawing/2014/main" id="{13A1A871-D18E-684A-9E40-B75725F16020}"/>
                </a:ext>
              </a:extLst>
            </p:cNvPr>
            <p:cNvCxnSpPr>
              <a:stCxn id="27" idx="0"/>
              <a:endCxn id="25" idx="1"/>
            </p:cNvCxnSpPr>
            <p:nvPr/>
          </p:nvCxnSpPr>
          <p:spPr>
            <a:xfrm rot="5400000" flipH="1" flipV="1">
              <a:off x="4674276" y="4161391"/>
              <a:ext cx="295662" cy="1567942"/>
            </a:xfrm>
            <a:prstGeom prst="curvedConnector3">
              <a:avLst>
                <a:gd name="adj1" fmla="val 250883"/>
              </a:avLst>
            </a:prstGeom>
            <a:ln>
              <a:tailEnd type="triangle"/>
            </a:ln>
          </p:spPr>
          <p:style>
            <a:lnRef idx="3">
              <a:schemeClr val="dk1"/>
            </a:lnRef>
            <a:fillRef idx="0">
              <a:schemeClr val="dk1"/>
            </a:fillRef>
            <a:effectRef idx="2">
              <a:schemeClr val="dk1"/>
            </a:effectRef>
            <a:fontRef idx="minor">
              <a:schemeClr val="tx1"/>
            </a:fontRef>
          </p:style>
        </p:cxnSp>
        <p:sp>
          <p:nvSpPr>
            <p:cNvPr id="8" name="Rounded Rectangle 7">
              <a:extLst>
                <a:ext uri="{FF2B5EF4-FFF2-40B4-BE49-F238E27FC236}">
                  <a16:creationId xmlns:a16="http://schemas.microsoft.com/office/drawing/2014/main" id="{FB671EED-6450-4446-AA22-68B773F54287}"/>
                </a:ext>
              </a:extLst>
            </p:cNvPr>
            <p:cNvSpPr/>
            <p:nvPr/>
          </p:nvSpPr>
          <p:spPr>
            <a:xfrm rot="5400000">
              <a:off x="5593366" y="5044977"/>
              <a:ext cx="1073850" cy="273951"/>
            </a:xfrm>
            <a:prstGeom prst="roundRect">
              <a:avLst/>
            </a:prstGeom>
            <a:solidFill>
              <a:schemeClr val="bg1">
                <a:lumMod val="75000"/>
              </a:schemeClr>
            </a:solidFill>
            <a:ln>
              <a:solidFill>
                <a:schemeClr val="bg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Conv</a:t>
              </a:r>
            </a:p>
          </p:txBody>
        </p:sp>
        <p:sp>
          <p:nvSpPr>
            <p:cNvPr id="9" name="Rounded Rectangle 8">
              <a:extLst>
                <a:ext uri="{FF2B5EF4-FFF2-40B4-BE49-F238E27FC236}">
                  <a16:creationId xmlns:a16="http://schemas.microsoft.com/office/drawing/2014/main" id="{3D35EA1A-07F2-EA49-85C4-E9F1D435076E}"/>
                </a:ext>
              </a:extLst>
            </p:cNvPr>
            <p:cNvSpPr/>
            <p:nvPr/>
          </p:nvSpPr>
          <p:spPr>
            <a:xfrm rot="5400000">
              <a:off x="6117579" y="5044977"/>
              <a:ext cx="1073850" cy="273951"/>
            </a:xfrm>
            <a:prstGeom prst="roundRect">
              <a:avLst/>
            </a:prstGeom>
            <a:solidFill>
              <a:schemeClr val="bg1">
                <a:lumMod val="75000"/>
              </a:schemeClr>
            </a:solidFill>
            <a:ln>
              <a:solidFill>
                <a:schemeClr val="bg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Conv</a:t>
              </a:r>
            </a:p>
          </p:txBody>
        </p:sp>
        <p:cxnSp>
          <p:nvCxnSpPr>
            <p:cNvPr id="10" name="Straight Arrow Connector 9">
              <a:extLst>
                <a:ext uri="{FF2B5EF4-FFF2-40B4-BE49-F238E27FC236}">
                  <a16:creationId xmlns:a16="http://schemas.microsoft.com/office/drawing/2014/main" id="{89EE70DA-8B74-054F-BE44-C2DCBE1B3EE5}"/>
                </a:ext>
              </a:extLst>
            </p:cNvPr>
            <p:cNvCxnSpPr>
              <a:stCxn id="8" idx="0"/>
              <a:endCxn id="9" idx="2"/>
            </p:cNvCxnSpPr>
            <p:nvPr/>
          </p:nvCxnSpPr>
          <p:spPr>
            <a:xfrm>
              <a:off x="6267266" y="5181952"/>
              <a:ext cx="250262" cy="0"/>
            </a:xfrm>
            <a:prstGeom prst="straightConnector1">
              <a:avLst/>
            </a:prstGeom>
            <a:ln w="19050">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Arrow Connector 10">
              <a:extLst>
                <a:ext uri="{FF2B5EF4-FFF2-40B4-BE49-F238E27FC236}">
                  <a16:creationId xmlns:a16="http://schemas.microsoft.com/office/drawing/2014/main" id="{CFF8A076-69F1-144D-AAC9-2903A8BAF758}"/>
                </a:ext>
              </a:extLst>
            </p:cNvPr>
            <p:cNvCxnSpPr>
              <a:stCxn id="25" idx="0"/>
              <a:endCxn id="8" idx="2"/>
            </p:cNvCxnSpPr>
            <p:nvPr/>
          </p:nvCxnSpPr>
          <p:spPr>
            <a:xfrm>
              <a:off x="5743054" y="5181953"/>
              <a:ext cx="250262" cy="0"/>
            </a:xfrm>
            <a:prstGeom prst="straightConnector1">
              <a:avLst/>
            </a:prstGeom>
            <a:ln w="19050">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 name="Rounded Rectangle 11">
              <a:extLst>
                <a:ext uri="{FF2B5EF4-FFF2-40B4-BE49-F238E27FC236}">
                  <a16:creationId xmlns:a16="http://schemas.microsoft.com/office/drawing/2014/main" id="{C41ECB91-A1C2-4D45-8DF4-05FFA32E9228}"/>
                </a:ext>
              </a:extLst>
            </p:cNvPr>
            <p:cNvSpPr/>
            <p:nvPr/>
          </p:nvSpPr>
          <p:spPr>
            <a:xfrm rot="5400000">
              <a:off x="2448088" y="5044977"/>
              <a:ext cx="1073850" cy="2739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charset="0"/>
                  <a:ea typeface="Century Gothic" charset="0"/>
                  <a:cs typeface="Century Gothic" charset="0"/>
                </a:rPr>
                <a:t>Conv</a:t>
              </a:r>
            </a:p>
          </p:txBody>
        </p:sp>
        <p:sp>
          <p:nvSpPr>
            <p:cNvPr id="13" name="Rounded Rectangle 12">
              <a:extLst>
                <a:ext uri="{FF2B5EF4-FFF2-40B4-BE49-F238E27FC236}">
                  <a16:creationId xmlns:a16="http://schemas.microsoft.com/office/drawing/2014/main" id="{3401302C-62BB-114A-806D-7A25FF35BA94}"/>
                </a:ext>
              </a:extLst>
            </p:cNvPr>
            <p:cNvSpPr/>
            <p:nvPr/>
          </p:nvSpPr>
          <p:spPr>
            <a:xfrm rot="5400000">
              <a:off x="2972301" y="5044977"/>
              <a:ext cx="1073850" cy="2739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charset="0"/>
                  <a:ea typeface="Century Gothic" charset="0"/>
                  <a:cs typeface="Century Gothic" charset="0"/>
                </a:rPr>
                <a:t>Conv</a:t>
              </a:r>
            </a:p>
          </p:txBody>
        </p:sp>
        <p:cxnSp>
          <p:nvCxnSpPr>
            <p:cNvPr id="14" name="Straight Arrow Connector 13">
              <a:extLst>
                <a:ext uri="{FF2B5EF4-FFF2-40B4-BE49-F238E27FC236}">
                  <a16:creationId xmlns:a16="http://schemas.microsoft.com/office/drawing/2014/main" id="{684B2636-50E1-FF44-B880-558C78F58D7C}"/>
                </a:ext>
              </a:extLst>
            </p:cNvPr>
            <p:cNvCxnSpPr>
              <a:stCxn id="12" idx="0"/>
              <a:endCxn id="13" idx="2"/>
            </p:cNvCxnSpPr>
            <p:nvPr/>
          </p:nvCxnSpPr>
          <p:spPr>
            <a:xfrm>
              <a:off x="3121989" y="5181952"/>
              <a:ext cx="2502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B4B4D00-7888-F143-A4A4-AD1F7F8DF559}"/>
                </a:ext>
              </a:extLst>
            </p:cNvPr>
            <p:cNvCxnSpPr>
              <a:endCxn id="12" idx="2"/>
            </p:cNvCxnSpPr>
            <p:nvPr/>
          </p:nvCxnSpPr>
          <p:spPr>
            <a:xfrm flipV="1">
              <a:off x="2597777" y="5181952"/>
              <a:ext cx="25026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09555BC8-351A-7348-A644-B7CA44B50000}"/>
                </a:ext>
              </a:extLst>
            </p:cNvPr>
            <p:cNvCxnSpPr>
              <a:stCxn id="13" idx="0"/>
              <a:endCxn id="27" idx="2"/>
            </p:cNvCxnSpPr>
            <p:nvPr/>
          </p:nvCxnSpPr>
          <p:spPr>
            <a:xfrm>
              <a:off x="3646202" y="5181952"/>
              <a:ext cx="3219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Rounded Rectangle 16">
              <a:extLst>
                <a:ext uri="{FF2B5EF4-FFF2-40B4-BE49-F238E27FC236}">
                  <a16:creationId xmlns:a16="http://schemas.microsoft.com/office/drawing/2014/main" id="{A7A8F3E5-A730-344A-870C-3541E1952959}"/>
                </a:ext>
              </a:extLst>
            </p:cNvPr>
            <p:cNvSpPr/>
            <p:nvPr/>
          </p:nvSpPr>
          <p:spPr>
            <a:xfrm rot="5400000">
              <a:off x="7166004" y="5044977"/>
              <a:ext cx="1073850" cy="2739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charset="0"/>
                  <a:ea typeface="Century Gothic" charset="0"/>
                  <a:cs typeface="Century Gothic" charset="0"/>
                </a:rPr>
                <a:t>Conv</a:t>
              </a:r>
            </a:p>
          </p:txBody>
        </p:sp>
        <p:sp>
          <p:nvSpPr>
            <p:cNvPr id="18" name="Rounded Rectangle 17">
              <a:extLst>
                <a:ext uri="{FF2B5EF4-FFF2-40B4-BE49-F238E27FC236}">
                  <a16:creationId xmlns:a16="http://schemas.microsoft.com/office/drawing/2014/main" id="{A04BBF45-F68E-644B-B4FF-AD645BE58772}"/>
                </a:ext>
              </a:extLst>
            </p:cNvPr>
            <p:cNvSpPr/>
            <p:nvPr/>
          </p:nvSpPr>
          <p:spPr>
            <a:xfrm rot="5400000">
              <a:off x="7690217" y="5044977"/>
              <a:ext cx="1073850" cy="2739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FC</a:t>
              </a:r>
            </a:p>
          </p:txBody>
        </p:sp>
        <p:cxnSp>
          <p:nvCxnSpPr>
            <p:cNvPr id="19" name="Straight Arrow Connector 18">
              <a:extLst>
                <a:ext uri="{FF2B5EF4-FFF2-40B4-BE49-F238E27FC236}">
                  <a16:creationId xmlns:a16="http://schemas.microsoft.com/office/drawing/2014/main" id="{23495B76-2F1A-B945-9EBA-8DFC96BA9AC8}"/>
                </a:ext>
              </a:extLst>
            </p:cNvPr>
            <p:cNvCxnSpPr>
              <a:stCxn id="17" idx="0"/>
              <a:endCxn id="18" idx="2"/>
            </p:cNvCxnSpPr>
            <p:nvPr/>
          </p:nvCxnSpPr>
          <p:spPr>
            <a:xfrm>
              <a:off x="7839904" y="5181952"/>
              <a:ext cx="2502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9CE3073C-2194-B243-A9D6-A76F747FD1FD}"/>
                </a:ext>
              </a:extLst>
            </p:cNvPr>
            <p:cNvCxnSpPr>
              <a:stCxn id="18" idx="0"/>
            </p:cNvCxnSpPr>
            <p:nvPr/>
          </p:nvCxnSpPr>
          <p:spPr>
            <a:xfrm flipV="1">
              <a:off x="8364117" y="5181951"/>
              <a:ext cx="25026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Rounded Rectangle 20">
              <a:extLst>
                <a:ext uri="{FF2B5EF4-FFF2-40B4-BE49-F238E27FC236}">
                  <a16:creationId xmlns:a16="http://schemas.microsoft.com/office/drawing/2014/main" id="{BE31898E-300E-E54C-BFA4-897CD625A234}"/>
                </a:ext>
              </a:extLst>
            </p:cNvPr>
            <p:cNvSpPr/>
            <p:nvPr/>
          </p:nvSpPr>
          <p:spPr>
            <a:xfrm rot="5400000">
              <a:off x="6794295" y="5044977"/>
              <a:ext cx="768844" cy="273951"/>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Gate</a:t>
              </a:r>
            </a:p>
          </p:txBody>
        </p:sp>
        <p:cxnSp>
          <p:nvCxnSpPr>
            <p:cNvPr id="22" name="Curved Connector 21">
              <a:extLst>
                <a:ext uri="{FF2B5EF4-FFF2-40B4-BE49-F238E27FC236}">
                  <a16:creationId xmlns:a16="http://schemas.microsoft.com/office/drawing/2014/main" id="{7A6B7FC9-8B05-2646-A375-F58B900F9FBA}"/>
                </a:ext>
              </a:extLst>
            </p:cNvPr>
            <p:cNvCxnSpPr>
              <a:stCxn id="25" idx="1"/>
              <a:endCxn id="21" idx="1"/>
            </p:cNvCxnSpPr>
            <p:nvPr/>
          </p:nvCxnSpPr>
          <p:spPr>
            <a:xfrm rot="5400000" flipH="1" flipV="1">
              <a:off x="6392397" y="4011212"/>
              <a:ext cx="12700" cy="1572639"/>
            </a:xfrm>
            <a:prstGeom prst="curvedConnector3">
              <a:avLst>
                <a:gd name="adj1" fmla="val 2902457"/>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A198EFDF-6C41-7146-B32A-55D7364EBF39}"/>
                </a:ext>
              </a:extLst>
            </p:cNvPr>
            <p:cNvCxnSpPr>
              <a:stCxn id="21" idx="0"/>
              <a:endCxn id="17" idx="2"/>
            </p:cNvCxnSpPr>
            <p:nvPr/>
          </p:nvCxnSpPr>
          <p:spPr>
            <a:xfrm>
              <a:off x="7315693" y="5181953"/>
              <a:ext cx="2502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966D2440-9AF7-7247-8CA3-EC53D15E93E2}"/>
                </a:ext>
              </a:extLst>
            </p:cNvPr>
            <p:cNvCxnSpPr>
              <a:stCxn id="9" idx="0"/>
              <a:endCxn id="21" idx="2"/>
            </p:cNvCxnSpPr>
            <p:nvPr/>
          </p:nvCxnSpPr>
          <p:spPr>
            <a:xfrm>
              <a:off x="6791480" y="5181953"/>
              <a:ext cx="250262" cy="0"/>
            </a:xfrm>
            <a:prstGeom prst="straightConnector1">
              <a:avLst/>
            </a:prstGeom>
            <a:ln w="19050">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 name="Rounded Rectangle 24">
              <a:extLst>
                <a:ext uri="{FF2B5EF4-FFF2-40B4-BE49-F238E27FC236}">
                  <a16:creationId xmlns:a16="http://schemas.microsoft.com/office/drawing/2014/main" id="{CA425C0D-8081-6B49-9709-4867DA191D82}"/>
                </a:ext>
              </a:extLst>
            </p:cNvPr>
            <p:cNvSpPr/>
            <p:nvPr/>
          </p:nvSpPr>
          <p:spPr>
            <a:xfrm rot="5400000">
              <a:off x="5221656" y="5044977"/>
              <a:ext cx="768844" cy="273951"/>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Gate</a:t>
              </a:r>
            </a:p>
          </p:txBody>
        </p:sp>
        <p:cxnSp>
          <p:nvCxnSpPr>
            <p:cNvPr id="26" name="Straight Arrow Connector 25">
              <a:extLst>
                <a:ext uri="{FF2B5EF4-FFF2-40B4-BE49-F238E27FC236}">
                  <a16:creationId xmlns:a16="http://schemas.microsoft.com/office/drawing/2014/main" id="{638E5762-C17A-3F47-A790-0E6451A97CCA}"/>
                </a:ext>
              </a:extLst>
            </p:cNvPr>
            <p:cNvCxnSpPr>
              <a:stCxn id="3" idx="0"/>
              <a:endCxn id="4" idx="2"/>
            </p:cNvCxnSpPr>
            <p:nvPr/>
          </p:nvCxnSpPr>
          <p:spPr>
            <a:xfrm>
              <a:off x="4694628" y="5181952"/>
              <a:ext cx="2502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Oval 26">
              <a:extLst>
                <a:ext uri="{FF2B5EF4-FFF2-40B4-BE49-F238E27FC236}">
                  <a16:creationId xmlns:a16="http://schemas.microsoft.com/office/drawing/2014/main" id="{2CF6024A-0D50-2D4C-A151-1A0405EDE2F5}"/>
                </a:ext>
              </a:extLst>
            </p:cNvPr>
            <p:cNvSpPr/>
            <p:nvPr/>
          </p:nvSpPr>
          <p:spPr>
            <a:xfrm>
              <a:off x="3968113" y="5093193"/>
              <a:ext cx="140046" cy="1775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endParaRPr>
            </a:p>
          </p:txBody>
        </p:sp>
        <p:sp>
          <p:nvSpPr>
            <p:cNvPr id="28" name="TextBox 27">
              <a:extLst>
                <a:ext uri="{FF2B5EF4-FFF2-40B4-BE49-F238E27FC236}">
                  <a16:creationId xmlns:a16="http://schemas.microsoft.com/office/drawing/2014/main" id="{5E17DD45-2A97-8A4E-96D9-9FE8A90590F4}"/>
                </a:ext>
              </a:extLst>
            </p:cNvPr>
            <p:cNvSpPr txBox="1"/>
            <p:nvPr/>
          </p:nvSpPr>
          <p:spPr>
            <a:xfrm>
              <a:off x="1575632" y="4941884"/>
              <a:ext cx="1159120" cy="461664"/>
            </a:xfrm>
            <a:prstGeom prst="rect">
              <a:avLst/>
            </a:prstGeom>
            <a:noFill/>
          </p:spPr>
          <p:txBody>
            <a:bodyPr wrap="square" rtlCol="0">
              <a:sp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Query</a:t>
              </a:r>
            </a:p>
          </p:txBody>
        </p:sp>
        <p:sp>
          <p:nvSpPr>
            <p:cNvPr id="29" name="TextBox 28">
              <a:extLst>
                <a:ext uri="{FF2B5EF4-FFF2-40B4-BE49-F238E27FC236}">
                  <a16:creationId xmlns:a16="http://schemas.microsoft.com/office/drawing/2014/main" id="{0D85672F-77C3-3447-96EB-5BEA00BF1C99}"/>
                </a:ext>
              </a:extLst>
            </p:cNvPr>
            <p:cNvSpPr txBox="1"/>
            <p:nvPr/>
          </p:nvSpPr>
          <p:spPr>
            <a:xfrm>
              <a:off x="8494613" y="4941885"/>
              <a:ext cx="1734009" cy="461664"/>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Prediction</a:t>
              </a:r>
            </a:p>
          </p:txBody>
        </p:sp>
        <p:sp>
          <p:nvSpPr>
            <p:cNvPr id="30" name="TextBox 29">
              <a:extLst>
                <a:ext uri="{FF2B5EF4-FFF2-40B4-BE49-F238E27FC236}">
                  <a16:creationId xmlns:a16="http://schemas.microsoft.com/office/drawing/2014/main" id="{6B5C1315-E333-2E49-B9E9-C54CB76E7F5C}"/>
                </a:ext>
              </a:extLst>
            </p:cNvPr>
            <p:cNvSpPr txBox="1"/>
            <p:nvPr/>
          </p:nvSpPr>
          <p:spPr>
            <a:xfrm>
              <a:off x="5733653" y="4645027"/>
              <a:ext cx="1385315"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Skipped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Blocks</a:t>
              </a:r>
            </a:p>
          </p:txBody>
        </p:sp>
      </p:grpSp>
      <p:sp>
        <p:nvSpPr>
          <p:cNvPr id="47" name="TextBox 46">
            <a:extLst>
              <a:ext uri="{FF2B5EF4-FFF2-40B4-BE49-F238E27FC236}">
                <a16:creationId xmlns:a16="http://schemas.microsoft.com/office/drawing/2014/main" id="{826A7B00-2913-A34E-A35B-0D2B5ABCA695}"/>
              </a:ext>
            </a:extLst>
          </p:cNvPr>
          <p:cNvSpPr txBox="1"/>
          <p:nvPr/>
        </p:nvSpPr>
        <p:spPr>
          <a:xfrm>
            <a:off x="809214" y="3998051"/>
            <a:ext cx="1014893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000000"/>
                </a:solidFill>
                <a:effectLst/>
                <a:uLnTx/>
                <a:uFillTx/>
                <a:latin typeface="Century Gothic" charset="0"/>
                <a:ea typeface="Century Gothic" charset="0"/>
                <a:cs typeface="Century Gothic" charset="0"/>
              </a:rPr>
              <a:t>SkipNet</a:t>
            </a:r>
            <a:r>
              <a:rPr kumimoji="0" lang="en-US" sz="3200" b="1"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a:t>
            </a:r>
            <a:r>
              <a:rPr kumimoji="0" lang="en-US" sz="32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 dynamic execution within a model </a:t>
            </a:r>
            <a:r>
              <a:rPr kumimoji="0" lang="en-US" sz="2000" b="0" i="0" u="none" strike="noStrike" kern="1200" cap="none" spc="0" normalizeH="0" baseline="0" noProof="0" dirty="0">
                <a:ln>
                  <a:noFill/>
                </a:ln>
                <a:solidFill>
                  <a:srgbClr val="000000"/>
                </a:solidFill>
                <a:effectLst/>
                <a:uLnTx/>
                <a:uFillTx/>
                <a:latin typeface="Helvetica" pitchFamily="2" charset="0"/>
                <a:ea typeface="Century Gothic" charset="0"/>
                <a:cs typeface="Century Gothic" charset="0"/>
              </a:rPr>
              <a:t>[ECCV’18]</a:t>
            </a:r>
            <a:endParaRPr kumimoji="0" lang="en-US" sz="2400" b="0" i="0" u="none" strike="noStrike" kern="1200" cap="none" spc="0" normalizeH="0" baseline="0" noProof="0" dirty="0">
              <a:ln>
                <a:noFill/>
              </a:ln>
              <a:solidFill>
                <a:srgbClr val="000000"/>
              </a:solidFill>
              <a:effectLst/>
              <a:uLnTx/>
              <a:uFillTx/>
              <a:latin typeface="Helvetica" pitchFamily="2" charset="0"/>
              <a:ea typeface="Century Gothic" charset="0"/>
              <a:cs typeface="Century Gothic" charset="0"/>
            </a:endParaRPr>
          </a:p>
        </p:txBody>
      </p:sp>
      <p:sp>
        <p:nvSpPr>
          <p:cNvPr id="51" name="TextBox 50">
            <a:extLst>
              <a:ext uri="{FF2B5EF4-FFF2-40B4-BE49-F238E27FC236}">
                <a16:creationId xmlns:a16="http://schemas.microsoft.com/office/drawing/2014/main" id="{B3A81C0F-DBE5-BC40-9792-9911F31FDF19}"/>
              </a:ext>
            </a:extLst>
          </p:cNvPr>
          <p:cNvSpPr txBox="1"/>
          <p:nvPr/>
        </p:nvSpPr>
        <p:spPr>
          <a:xfrm>
            <a:off x="809214" y="1472495"/>
            <a:ext cx="10693953" cy="584775"/>
          </a:xfrm>
          <a:prstGeom prst="rect">
            <a:avLst/>
          </a:prstGeom>
          <a:noFill/>
        </p:spPr>
        <p:txBody>
          <a:bodyPr wrap="none" rtlCol="0">
            <a:spAutoFit/>
          </a:bodyPr>
          <a:lstStyle/>
          <a:p>
            <a:pPr lvl="0">
              <a:defRPr/>
            </a:pPr>
            <a:r>
              <a:rPr kumimoji="0" lang="en-US" sz="3200" b="1"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IDK Cascades:</a:t>
            </a:r>
            <a:r>
              <a:rPr kumimoji="0" lang="en-US" sz="32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 Using the fastest model possible </a:t>
            </a:r>
            <a:r>
              <a:rPr lang="en-US" sz="2400" dirty="0">
                <a:solidFill>
                  <a:srgbClr val="000000"/>
                </a:solidFill>
                <a:latin typeface="Helvetica" pitchFamily="2" charset="0"/>
                <a:ea typeface="Century Gothic" charset="0"/>
                <a:cs typeface="Century Gothic" charset="0"/>
              </a:rPr>
              <a:t>[UAI’18]</a:t>
            </a:r>
            <a:endPar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endParaRPr>
          </a:p>
        </p:txBody>
      </p:sp>
      <p:pic>
        <p:nvPicPr>
          <p:cNvPr id="49" name="Picture 48">
            <a:extLst>
              <a:ext uri="{FF2B5EF4-FFF2-40B4-BE49-F238E27FC236}">
                <a16:creationId xmlns:a16="http://schemas.microsoft.com/office/drawing/2014/main" id="{A29CD3B7-8F83-6A41-916B-21522FF642B2}"/>
              </a:ext>
            </a:extLst>
          </p:cNvPr>
          <p:cNvPicPr>
            <a:picLocks noChangeAspect="1"/>
          </p:cNvPicPr>
          <p:nvPr/>
        </p:nvPicPr>
        <p:blipFill>
          <a:blip r:embed="rId2"/>
          <a:stretch>
            <a:fillRect/>
          </a:stretch>
        </p:blipFill>
        <p:spPr>
          <a:xfrm>
            <a:off x="1724430" y="2179523"/>
            <a:ext cx="8318500" cy="1727200"/>
          </a:xfrm>
          <a:prstGeom prst="rect">
            <a:avLst/>
          </a:prstGeom>
        </p:spPr>
      </p:pic>
      <p:sp>
        <p:nvSpPr>
          <p:cNvPr id="68" name="TextBox 67">
            <a:extLst>
              <a:ext uri="{FF2B5EF4-FFF2-40B4-BE49-F238E27FC236}">
                <a16:creationId xmlns:a16="http://schemas.microsoft.com/office/drawing/2014/main" id="{DDB3F01B-D3BF-1641-9F30-1011F6AA1E83}"/>
              </a:ext>
            </a:extLst>
          </p:cNvPr>
          <p:cNvSpPr txBox="1"/>
          <p:nvPr/>
        </p:nvSpPr>
        <p:spPr>
          <a:xfrm>
            <a:off x="274534" y="365197"/>
            <a:ext cx="11642931" cy="646331"/>
          </a:xfrm>
          <a:prstGeom prst="rect">
            <a:avLst/>
          </a:prstGeom>
        </p:spPr>
        <p:txBody>
          <a:bodyPr wrap="none" rtlCol="0">
            <a:spAutoFit/>
          </a:bodyPr>
          <a:lstStyle/>
          <a:p>
            <a:r>
              <a:rPr lang="en-US" sz="3600" dirty="0"/>
              <a:t>Dynamic Networks </a:t>
            </a:r>
            <a:r>
              <a:rPr lang="en-US" sz="3600" dirty="0">
                <a:latin typeface="Century Gothic" panose="020B0502020202020204" pitchFamily="34" charset="0"/>
              </a:rPr>
              <a:t>for </a:t>
            </a:r>
            <a:r>
              <a:rPr lang="en-US" sz="3600" b="1" dirty="0">
                <a:latin typeface="Century Gothic" panose="020B0502020202020204" pitchFamily="34" charset="0"/>
              </a:rPr>
              <a:t>fast</a:t>
            </a:r>
            <a:r>
              <a:rPr lang="en-US" sz="3600" dirty="0">
                <a:latin typeface="Century Gothic" panose="020B0502020202020204" pitchFamily="34" charset="0"/>
              </a:rPr>
              <a:t> and </a:t>
            </a:r>
            <a:r>
              <a:rPr lang="en-US" sz="3600" b="1" dirty="0">
                <a:latin typeface="Century Gothic" panose="020B0502020202020204" pitchFamily="34" charset="0"/>
              </a:rPr>
              <a:t>accurate</a:t>
            </a:r>
            <a:r>
              <a:rPr lang="en-US" sz="3600" dirty="0">
                <a:latin typeface="Century Gothic" panose="020B0502020202020204" pitchFamily="34" charset="0"/>
              </a:rPr>
              <a:t> inference</a:t>
            </a:r>
            <a:endParaRPr lang="en-US" sz="3600" dirty="0"/>
          </a:p>
        </p:txBody>
      </p:sp>
      <p:sp>
        <p:nvSpPr>
          <p:cNvPr id="31" name="Slide Number Placeholder 30">
            <a:extLst>
              <a:ext uri="{FF2B5EF4-FFF2-40B4-BE49-F238E27FC236}">
                <a16:creationId xmlns:a16="http://schemas.microsoft.com/office/drawing/2014/main" id="{372BF640-6A06-8040-8659-772D3CBC167C}"/>
              </a:ext>
            </a:extLst>
          </p:cNvPr>
          <p:cNvSpPr>
            <a:spLocks noGrp="1"/>
          </p:cNvSpPr>
          <p:nvPr>
            <p:ph type="sldNum" sz="quarter" idx="12"/>
          </p:nvPr>
        </p:nvSpPr>
        <p:spPr>
          <a:xfrm>
            <a:off x="11503167" y="6381750"/>
            <a:ext cx="638220" cy="476250"/>
          </a:xfrm>
        </p:spPr>
        <p:txBody>
          <a:bodyPr/>
          <a:lstStyle/>
          <a:p>
            <a:pPr>
              <a:defRPr/>
            </a:pPr>
            <a:fld id="{5D8990CB-EB99-4DC6-9D7B-36BB4DB2E5BC}" type="slidenum">
              <a:rPr lang="en-US" altLang="fr-FR" smtClean="0"/>
              <a:pPr>
                <a:defRPr/>
              </a:pPr>
              <a:t>15</a:t>
            </a:fld>
            <a:endParaRPr lang="en-US" altLang="fr-FR" dirty="0"/>
          </a:p>
        </p:txBody>
      </p:sp>
    </p:spTree>
    <p:extLst>
      <p:ext uri="{BB962C8B-B14F-4D97-AF65-F5344CB8AC3E}">
        <p14:creationId xmlns:p14="http://schemas.microsoft.com/office/powerpoint/2010/main" val="8328134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C64AE43B-ED1C-BE40-98C7-65618EE6C300}"/>
              </a:ext>
            </a:extLst>
          </p:cNvPr>
          <p:cNvGrpSpPr/>
          <p:nvPr/>
        </p:nvGrpSpPr>
        <p:grpSpPr>
          <a:xfrm>
            <a:off x="1575632" y="1452027"/>
            <a:ext cx="8652990" cy="1073851"/>
            <a:chOff x="1575632" y="4645027"/>
            <a:chExt cx="8652990" cy="1073851"/>
          </a:xfrm>
        </p:grpSpPr>
        <p:sp>
          <p:nvSpPr>
            <p:cNvPr id="3" name="Rounded Rectangle 2">
              <a:extLst>
                <a:ext uri="{FF2B5EF4-FFF2-40B4-BE49-F238E27FC236}">
                  <a16:creationId xmlns:a16="http://schemas.microsoft.com/office/drawing/2014/main" id="{5C549367-FAB3-6D44-99A6-5CD1E6E5D172}"/>
                </a:ext>
              </a:extLst>
            </p:cNvPr>
            <p:cNvSpPr/>
            <p:nvPr/>
          </p:nvSpPr>
          <p:spPr>
            <a:xfrm rot="5400000">
              <a:off x="4020727" y="5044977"/>
              <a:ext cx="1073850" cy="273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charset="0"/>
                  <a:ea typeface="Century Gothic" charset="0"/>
                  <a:cs typeface="Century Gothic" charset="0"/>
                </a:rPr>
                <a:t>Conv</a:t>
              </a:r>
            </a:p>
          </p:txBody>
        </p:sp>
        <p:sp>
          <p:nvSpPr>
            <p:cNvPr id="4" name="Rounded Rectangle 3">
              <a:extLst>
                <a:ext uri="{FF2B5EF4-FFF2-40B4-BE49-F238E27FC236}">
                  <a16:creationId xmlns:a16="http://schemas.microsoft.com/office/drawing/2014/main" id="{BE8F1F84-7DB0-AA4F-8B7C-4E55F9275F79}"/>
                </a:ext>
              </a:extLst>
            </p:cNvPr>
            <p:cNvSpPr/>
            <p:nvPr/>
          </p:nvSpPr>
          <p:spPr>
            <a:xfrm rot="5400000">
              <a:off x="4544940" y="5044977"/>
              <a:ext cx="1073850" cy="273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charset="0"/>
                  <a:ea typeface="Century Gothic" charset="0"/>
                  <a:cs typeface="Century Gothic" charset="0"/>
                </a:rPr>
                <a:t>Conv</a:t>
              </a:r>
            </a:p>
          </p:txBody>
        </p:sp>
        <p:cxnSp>
          <p:nvCxnSpPr>
            <p:cNvPr id="5" name="Straight Arrow Connector 4">
              <a:extLst>
                <a:ext uri="{FF2B5EF4-FFF2-40B4-BE49-F238E27FC236}">
                  <a16:creationId xmlns:a16="http://schemas.microsoft.com/office/drawing/2014/main" id="{0910204E-9615-6843-988C-A6F317F4B27B}"/>
                </a:ext>
              </a:extLst>
            </p:cNvPr>
            <p:cNvCxnSpPr>
              <a:stCxn id="27" idx="6"/>
              <a:endCxn id="3" idx="2"/>
            </p:cNvCxnSpPr>
            <p:nvPr/>
          </p:nvCxnSpPr>
          <p:spPr>
            <a:xfrm>
              <a:off x="4108158" y="5181952"/>
              <a:ext cx="3125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6C24E927-A77F-E040-A309-B93727134CE6}"/>
                </a:ext>
              </a:extLst>
            </p:cNvPr>
            <p:cNvCxnSpPr>
              <a:stCxn id="4" idx="0"/>
              <a:endCxn id="25" idx="2"/>
            </p:cNvCxnSpPr>
            <p:nvPr/>
          </p:nvCxnSpPr>
          <p:spPr>
            <a:xfrm>
              <a:off x="5218841" y="5181953"/>
              <a:ext cx="2502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Curved Connector 6">
              <a:extLst>
                <a:ext uri="{FF2B5EF4-FFF2-40B4-BE49-F238E27FC236}">
                  <a16:creationId xmlns:a16="http://schemas.microsoft.com/office/drawing/2014/main" id="{13A1A871-D18E-684A-9E40-B75725F16020}"/>
                </a:ext>
              </a:extLst>
            </p:cNvPr>
            <p:cNvCxnSpPr>
              <a:stCxn id="27" idx="0"/>
              <a:endCxn id="25" idx="1"/>
            </p:cNvCxnSpPr>
            <p:nvPr/>
          </p:nvCxnSpPr>
          <p:spPr>
            <a:xfrm rot="5400000" flipH="1" flipV="1">
              <a:off x="4674276" y="4161391"/>
              <a:ext cx="295662" cy="1567942"/>
            </a:xfrm>
            <a:prstGeom prst="curvedConnector3">
              <a:avLst>
                <a:gd name="adj1" fmla="val 250883"/>
              </a:avLst>
            </a:prstGeom>
            <a:ln>
              <a:tailEnd type="triangle"/>
            </a:ln>
          </p:spPr>
          <p:style>
            <a:lnRef idx="3">
              <a:schemeClr val="dk1"/>
            </a:lnRef>
            <a:fillRef idx="0">
              <a:schemeClr val="dk1"/>
            </a:fillRef>
            <a:effectRef idx="2">
              <a:schemeClr val="dk1"/>
            </a:effectRef>
            <a:fontRef idx="minor">
              <a:schemeClr val="tx1"/>
            </a:fontRef>
          </p:style>
        </p:cxnSp>
        <p:sp>
          <p:nvSpPr>
            <p:cNvPr id="8" name="Rounded Rectangle 7">
              <a:extLst>
                <a:ext uri="{FF2B5EF4-FFF2-40B4-BE49-F238E27FC236}">
                  <a16:creationId xmlns:a16="http://schemas.microsoft.com/office/drawing/2014/main" id="{FB671EED-6450-4446-AA22-68B773F54287}"/>
                </a:ext>
              </a:extLst>
            </p:cNvPr>
            <p:cNvSpPr/>
            <p:nvPr/>
          </p:nvSpPr>
          <p:spPr>
            <a:xfrm rot="5400000">
              <a:off x="5593366" y="5044977"/>
              <a:ext cx="1073850" cy="273951"/>
            </a:xfrm>
            <a:prstGeom prst="roundRect">
              <a:avLst/>
            </a:prstGeom>
            <a:solidFill>
              <a:schemeClr val="bg1">
                <a:lumMod val="75000"/>
              </a:schemeClr>
            </a:solidFill>
            <a:ln>
              <a:solidFill>
                <a:schemeClr val="bg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Conv</a:t>
              </a:r>
            </a:p>
          </p:txBody>
        </p:sp>
        <p:sp>
          <p:nvSpPr>
            <p:cNvPr id="9" name="Rounded Rectangle 8">
              <a:extLst>
                <a:ext uri="{FF2B5EF4-FFF2-40B4-BE49-F238E27FC236}">
                  <a16:creationId xmlns:a16="http://schemas.microsoft.com/office/drawing/2014/main" id="{3D35EA1A-07F2-EA49-85C4-E9F1D435076E}"/>
                </a:ext>
              </a:extLst>
            </p:cNvPr>
            <p:cNvSpPr/>
            <p:nvPr/>
          </p:nvSpPr>
          <p:spPr>
            <a:xfrm rot="5400000">
              <a:off x="6117579" y="5044977"/>
              <a:ext cx="1073850" cy="273951"/>
            </a:xfrm>
            <a:prstGeom prst="roundRect">
              <a:avLst/>
            </a:prstGeom>
            <a:solidFill>
              <a:schemeClr val="bg1">
                <a:lumMod val="75000"/>
              </a:schemeClr>
            </a:solidFill>
            <a:ln>
              <a:solidFill>
                <a:schemeClr val="bg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Conv</a:t>
              </a:r>
            </a:p>
          </p:txBody>
        </p:sp>
        <p:cxnSp>
          <p:nvCxnSpPr>
            <p:cNvPr id="10" name="Straight Arrow Connector 9">
              <a:extLst>
                <a:ext uri="{FF2B5EF4-FFF2-40B4-BE49-F238E27FC236}">
                  <a16:creationId xmlns:a16="http://schemas.microsoft.com/office/drawing/2014/main" id="{89EE70DA-8B74-054F-BE44-C2DCBE1B3EE5}"/>
                </a:ext>
              </a:extLst>
            </p:cNvPr>
            <p:cNvCxnSpPr>
              <a:stCxn id="8" idx="0"/>
              <a:endCxn id="9" idx="2"/>
            </p:cNvCxnSpPr>
            <p:nvPr/>
          </p:nvCxnSpPr>
          <p:spPr>
            <a:xfrm>
              <a:off x="6267266" y="5181952"/>
              <a:ext cx="250262" cy="0"/>
            </a:xfrm>
            <a:prstGeom prst="straightConnector1">
              <a:avLst/>
            </a:prstGeom>
            <a:ln w="19050">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Arrow Connector 10">
              <a:extLst>
                <a:ext uri="{FF2B5EF4-FFF2-40B4-BE49-F238E27FC236}">
                  <a16:creationId xmlns:a16="http://schemas.microsoft.com/office/drawing/2014/main" id="{CFF8A076-69F1-144D-AAC9-2903A8BAF758}"/>
                </a:ext>
              </a:extLst>
            </p:cNvPr>
            <p:cNvCxnSpPr>
              <a:stCxn id="25" idx="0"/>
              <a:endCxn id="8" idx="2"/>
            </p:cNvCxnSpPr>
            <p:nvPr/>
          </p:nvCxnSpPr>
          <p:spPr>
            <a:xfrm>
              <a:off x="5743054" y="5181953"/>
              <a:ext cx="250262" cy="0"/>
            </a:xfrm>
            <a:prstGeom prst="straightConnector1">
              <a:avLst/>
            </a:prstGeom>
            <a:ln w="19050">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 name="Rounded Rectangle 11">
              <a:extLst>
                <a:ext uri="{FF2B5EF4-FFF2-40B4-BE49-F238E27FC236}">
                  <a16:creationId xmlns:a16="http://schemas.microsoft.com/office/drawing/2014/main" id="{C41ECB91-A1C2-4D45-8DF4-05FFA32E9228}"/>
                </a:ext>
              </a:extLst>
            </p:cNvPr>
            <p:cNvSpPr/>
            <p:nvPr/>
          </p:nvSpPr>
          <p:spPr>
            <a:xfrm rot="5400000">
              <a:off x="2448088" y="5044977"/>
              <a:ext cx="1073850" cy="2739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charset="0"/>
                  <a:ea typeface="Century Gothic" charset="0"/>
                  <a:cs typeface="Century Gothic" charset="0"/>
                </a:rPr>
                <a:t>Conv</a:t>
              </a:r>
            </a:p>
          </p:txBody>
        </p:sp>
        <p:sp>
          <p:nvSpPr>
            <p:cNvPr id="13" name="Rounded Rectangle 12">
              <a:extLst>
                <a:ext uri="{FF2B5EF4-FFF2-40B4-BE49-F238E27FC236}">
                  <a16:creationId xmlns:a16="http://schemas.microsoft.com/office/drawing/2014/main" id="{3401302C-62BB-114A-806D-7A25FF35BA94}"/>
                </a:ext>
              </a:extLst>
            </p:cNvPr>
            <p:cNvSpPr/>
            <p:nvPr/>
          </p:nvSpPr>
          <p:spPr>
            <a:xfrm rot="5400000">
              <a:off x="2972301" y="5044977"/>
              <a:ext cx="1073850" cy="2739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charset="0"/>
                  <a:ea typeface="Century Gothic" charset="0"/>
                  <a:cs typeface="Century Gothic" charset="0"/>
                </a:rPr>
                <a:t>Conv</a:t>
              </a:r>
            </a:p>
          </p:txBody>
        </p:sp>
        <p:cxnSp>
          <p:nvCxnSpPr>
            <p:cNvPr id="14" name="Straight Arrow Connector 13">
              <a:extLst>
                <a:ext uri="{FF2B5EF4-FFF2-40B4-BE49-F238E27FC236}">
                  <a16:creationId xmlns:a16="http://schemas.microsoft.com/office/drawing/2014/main" id="{684B2636-50E1-FF44-B880-558C78F58D7C}"/>
                </a:ext>
              </a:extLst>
            </p:cNvPr>
            <p:cNvCxnSpPr>
              <a:stCxn id="12" idx="0"/>
              <a:endCxn id="13" idx="2"/>
            </p:cNvCxnSpPr>
            <p:nvPr/>
          </p:nvCxnSpPr>
          <p:spPr>
            <a:xfrm>
              <a:off x="3121989" y="5181952"/>
              <a:ext cx="2502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B4B4D00-7888-F143-A4A4-AD1F7F8DF559}"/>
                </a:ext>
              </a:extLst>
            </p:cNvPr>
            <p:cNvCxnSpPr>
              <a:endCxn id="12" idx="2"/>
            </p:cNvCxnSpPr>
            <p:nvPr/>
          </p:nvCxnSpPr>
          <p:spPr>
            <a:xfrm flipV="1">
              <a:off x="2597777" y="5181952"/>
              <a:ext cx="25026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09555BC8-351A-7348-A644-B7CA44B50000}"/>
                </a:ext>
              </a:extLst>
            </p:cNvPr>
            <p:cNvCxnSpPr>
              <a:stCxn id="13" idx="0"/>
              <a:endCxn id="27" idx="2"/>
            </p:cNvCxnSpPr>
            <p:nvPr/>
          </p:nvCxnSpPr>
          <p:spPr>
            <a:xfrm>
              <a:off x="3646202" y="5181952"/>
              <a:ext cx="3219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Rounded Rectangle 16">
              <a:extLst>
                <a:ext uri="{FF2B5EF4-FFF2-40B4-BE49-F238E27FC236}">
                  <a16:creationId xmlns:a16="http://schemas.microsoft.com/office/drawing/2014/main" id="{A7A8F3E5-A730-344A-870C-3541E1952959}"/>
                </a:ext>
              </a:extLst>
            </p:cNvPr>
            <p:cNvSpPr/>
            <p:nvPr/>
          </p:nvSpPr>
          <p:spPr>
            <a:xfrm rot="5400000">
              <a:off x="7166004" y="5044977"/>
              <a:ext cx="1073850" cy="2739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charset="0"/>
                  <a:ea typeface="Century Gothic" charset="0"/>
                  <a:cs typeface="Century Gothic" charset="0"/>
                </a:rPr>
                <a:t>Conv</a:t>
              </a:r>
            </a:p>
          </p:txBody>
        </p:sp>
        <p:sp>
          <p:nvSpPr>
            <p:cNvPr id="18" name="Rounded Rectangle 17">
              <a:extLst>
                <a:ext uri="{FF2B5EF4-FFF2-40B4-BE49-F238E27FC236}">
                  <a16:creationId xmlns:a16="http://schemas.microsoft.com/office/drawing/2014/main" id="{A04BBF45-F68E-644B-B4FF-AD645BE58772}"/>
                </a:ext>
              </a:extLst>
            </p:cNvPr>
            <p:cNvSpPr/>
            <p:nvPr/>
          </p:nvSpPr>
          <p:spPr>
            <a:xfrm rot="5400000">
              <a:off x="7690217" y="5044977"/>
              <a:ext cx="1073850" cy="2739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FC</a:t>
              </a:r>
            </a:p>
          </p:txBody>
        </p:sp>
        <p:cxnSp>
          <p:nvCxnSpPr>
            <p:cNvPr id="19" name="Straight Arrow Connector 18">
              <a:extLst>
                <a:ext uri="{FF2B5EF4-FFF2-40B4-BE49-F238E27FC236}">
                  <a16:creationId xmlns:a16="http://schemas.microsoft.com/office/drawing/2014/main" id="{23495B76-2F1A-B945-9EBA-8DFC96BA9AC8}"/>
                </a:ext>
              </a:extLst>
            </p:cNvPr>
            <p:cNvCxnSpPr>
              <a:stCxn id="17" idx="0"/>
              <a:endCxn id="18" idx="2"/>
            </p:cNvCxnSpPr>
            <p:nvPr/>
          </p:nvCxnSpPr>
          <p:spPr>
            <a:xfrm>
              <a:off x="7839904" y="5181952"/>
              <a:ext cx="2502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9CE3073C-2194-B243-A9D6-A76F747FD1FD}"/>
                </a:ext>
              </a:extLst>
            </p:cNvPr>
            <p:cNvCxnSpPr>
              <a:stCxn id="18" idx="0"/>
            </p:cNvCxnSpPr>
            <p:nvPr/>
          </p:nvCxnSpPr>
          <p:spPr>
            <a:xfrm flipV="1">
              <a:off x="8364117" y="5181951"/>
              <a:ext cx="25026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Rounded Rectangle 20">
              <a:extLst>
                <a:ext uri="{FF2B5EF4-FFF2-40B4-BE49-F238E27FC236}">
                  <a16:creationId xmlns:a16="http://schemas.microsoft.com/office/drawing/2014/main" id="{BE31898E-300E-E54C-BFA4-897CD625A234}"/>
                </a:ext>
              </a:extLst>
            </p:cNvPr>
            <p:cNvSpPr/>
            <p:nvPr/>
          </p:nvSpPr>
          <p:spPr>
            <a:xfrm rot="5400000">
              <a:off x="6794295" y="5044977"/>
              <a:ext cx="768844" cy="273951"/>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Gate</a:t>
              </a:r>
            </a:p>
          </p:txBody>
        </p:sp>
        <p:cxnSp>
          <p:nvCxnSpPr>
            <p:cNvPr id="22" name="Curved Connector 21">
              <a:extLst>
                <a:ext uri="{FF2B5EF4-FFF2-40B4-BE49-F238E27FC236}">
                  <a16:creationId xmlns:a16="http://schemas.microsoft.com/office/drawing/2014/main" id="{7A6B7FC9-8B05-2646-A375-F58B900F9FBA}"/>
                </a:ext>
              </a:extLst>
            </p:cNvPr>
            <p:cNvCxnSpPr>
              <a:stCxn id="25" idx="1"/>
              <a:endCxn id="21" idx="1"/>
            </p:cNvCxnSpPr>
            <p:nvPr/>
          </p:nvCxnSpPr>
          <p:spPr>
            <a:xfrm rot="5400000" flipH="1" flipV="1">
              <a:off x="6392397" y="4011212"/>
              <a:ext cx="12700" cy="1572639"/>
            </a:xfrm>
            <a:prstGeom prst="curvedConnector3">
              <a:avLst>
                <a:gd name="adj1" fmla="val 2902457"/>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A198EFDF-6C41-7146-B32A-55D7364EBF39}"/>
                </a:ext>
              </a:extLst>
            </p:cNvPr>
            <p:cNvCxnSpPr>
              <a:stCxn id="21" idx="0"/>
              <a:endCxn id="17" idx="2"/>
            </p:cNvCxnSpPr>
            <p:nvPr/>
          </p:nvCxnSpPr>
          <p:spPr>
            <a:xfrm>
              <a:off x="7315693" y="5181953"/>
              <a:ext cx="2502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966D2440-9AF7-7247-8CA3-EC53D15E93E2}"/>
                </a:ext>
              </a:extLst>
            </p:cNvPr>
            <p:cNvCxnSpPr>
              <a:stCxn id="9" idx="0"/>
              <a:endCxn id="21" idx="2"/>
            </p:cNvCxnSpPr>
            <p:nvPr/>
          </p:nvCxnSpPr>
          <p:spPr>
            <a:xfrm>
              <a:off x="6791480" y="5181953"/>
              <a:ext cx="250262" cy="0"/>
            </a:xfrm>
            <a:prstGeom prst="straightConnector1">
              <a:avLst/>
            </a:prstGeom>
            <a:ln w="19050">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 name="Rounded Rectangle 24">
              <a:extLst>
                <a:ext uri="{FF2B5EF4-FFF2-40B4-BE49-F238E27FC236}">
                  <a16:creationId xmlns:a16="http://schemas.microsoft.com/office/drawing/2014/main" id="{CA425C0D-8081-6B49-9709-4867DA191D82}"/>
                </a:ext>
              </a:extLst>
            </p:cNvPr>
            <p:cNvSpPr/>
            <p:nvPr/>
          </p:nvSpPr>
          <p:spPr>
            <a:xfrm rot="5400000">
              <a:off x="5221656" y="5044977"/>
              <a:ext cx="768844" cy="273951"/>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Gate</a:t>
              </a:r>
            </a:p>
          </p:txBody>
        </p:sp>
        <p:cxnSp>
          <p:nvCxnSpPr>
            <p:cNvPr id="26" name="Straight Arrow Connector 25">
              <a:extLst>
                <a:ext uri="{FF2B5EF4-FFF2-40B4-BE49-F238E27FC236}">
                  <a16:creationId xmlns:a16="http://schemas.microsoft.com/office/drawing/2014/main" id="{638E5762-C17A-3F47-A790-0E6451A97CCA}"/>
                </a:ext>
              </a:extLst>
            </p:cNvPr>
            <p:cNvCxnSpPr>
              <a:stCxn id="3" idx="0"/>
              <a:endCxn id="4" idx="2"/>
            </p:cNvCxnSpPr>
            <p:nvPr/>
          </p:nvCxnSpPr>
          <p:spPr>
            <a:xfrm>
              <a:off x="4694628" y="5181952"/>
              <a:ext cx="2502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Oval 26">
              <a:extLst>
                <a:ext uri="{FF2B5EF4-FFF2-40B4-BE49-F238E27FC236}">
                  <a16:creationId xmlns:a16="http://schemas.microsoft.com/office/drawing/2014/main" id="{2CF6024A-0D50-2D4C-A151-1A0405EDE2F5}"/>
                </a:ext>
              </a:extLst>
            </p:cNvPr>
            <p:cNvSpPr/>
            <p:nvPr/>
          </p:nvSpPr>
          <p:spPr>
            <a:xfrm>
              <a:off x="3968113" y="5093193"/>
              <a:ext cx="140046" cy="1775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endParaRPr>
            </a:p>
          </p:txBody>
        </p:sp>
        <p:sp>
          <p:nvSpPr>
            <p:cNvPr id="28" name="TextBox 27">
              <a:extLst>
                <a:ext uri="{FF2B5EF4-FFF2-40B4-BE49-F238E27FC236}">
                  <a16:creationId xmlns:a16="http://schemas.microsoft.com/office/drawing/2014/main" id="{5E17DD45-2A97-8A4E-96D9-9FE8A90590F4}"/>
                </a:ext>
              </a:extLst>
            </p:cNvPr>
            <p:cNvSpPr txBox="1"/>
            <p:nvPr/>
          </p:nvSpPr>
          <p:spPr>
            <a:xfrm>
              <a:off x="1575632" y="4941884"/>
              <a:ext cx="1159120" cy="461664"/>
            </a:xfrm>
            <a:prstGeom prst="rect">
              <a:avLst/>
            </a:prstGeom>
            <a:noFill/>
          </p:spPr>
          <p:txBody>
            <a:bodyPr wrap="square" rtlCol="0">
              <a:sp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Query</a:t>
              </a:r>
            </a:p>
          </p:txBody>
        </p:sp>
        <p:sp>
          <p:nvSpPr>
            <p:cNvPr id="29" name="TextBox 28">
              <a:extLst>
                <a:ext uri="{FF2B5EF4-FFF2-40B4-BE49-F238E27FC236}">
                  <a16:creationId xmlns:a16="http://schemas.microsoft.com/office/drawing/2014/main" id="{0D85672F-77C3-3447-96EB-5BEA00BF1C99}"/>
                </a:ext>
              </a:extLst>
            </p:cNvPr>
            <p:cNvSpPr txBox="1"/>
            <p:nvPr/>
          </p:nvSpPr>
          <p:spPr>
            <a:xfrm>
              <a:off x="8494613" y="4941885"/>
              <a:ext cx="1734009" cy="461664"/>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Prediction</a:t>
              </a:r>
            </a:p>
          </p:txBody>
        </p:sp>
        <p:sp>
          <p:nvSpPr>
            <p:cNvPr id="30" name="TextBox 29">
              <a:extLst>
                <a:ext uri="{FF2B5EF4-FFF2-40B4-BE49-F238E27FC236}">
                  <a16:creationId xmlns:a16="http://schemas.microsoft.com/office/drawing/2014/main" id="{6B5C1315-E333-2E49-B9E9-C54CB76E7F5C}"/>
                </a:ext>
              </a:extLst>
            </p:cNvPr>
            <p:cNvSpPr txBox="1"/>
            <p:nvPr/>
          </p:nvSpPr>
          <p:spPr>
            <a:xfrm>
              <a:off x="5733653" y="4645027"/>
              <a:ext cx="1385315"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Skipped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Blocks</a:t>
              </a:r>
            </a:p>
          </p:txBody>
        </p:sp>
      </p:grpSp>
      <p:sp>
        <p:nvSpPr>
          <p:cNvPr id="32" name="TextBox 31">
            <a:extLst>
              <a:ext uri="{FF2B5EF4-FFF2-40B4-BE49-F238E27FC236}">
                <a16:creationId xmlns:a16="http://schemas.microsoft.com/office/drawing/2014/main" id="{194EA107-ECEA-494E-88A8-C9C014C472E6}"/>
              </a:ext>
            </a:extLst>
          </p:cNvPr>
          <p:cNvSpPr txBox="1"/>
          <p:nvPr/>
        </p:nvSpPr>
        <p:spPr>
          <a:xfrm>
            <a:off x="1893274" y="-1479580"/>
            <a:ext cx="1159120" cy="461665"/>
          </a:xfrm>
          <a:prstGeom prst="rect">
            <a:avLst/>
          </a:prstGeom>
          <a:noFill/>
        </p:spPr>
        <p:txBody>
          <a:bodyPr wrap="square" rtlCol="0">
            <a:sp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Query</a:t>
            </a:r>
          </a:p>
        </p:txBody>
      </p:sp>
      <p:sp>
        <p:nvSpPr>
          <p:cNvPr id="33" name="Rectangle 32">
            <a:extLst>
              <a:ext uri="{FF2B5EF4-FFF2-40B4-BE49-F238E27FC236}">
                <a16:creationId xmlns:a16="http://schemas.microsoft.com/office/drawing/2014/main" id="{69CAEA90-C57F-854A-B6FF-4C5B003408EF}"/>
              </a:ext>
            </a:extLst>
          </p:cNvPr>
          <p:cNvSpPr/>
          <p:nvPr/>
        </p:nvSpPr>
        <p:spPr>
          <a:xfrm>
            <a:off x="3659078" y="-1563218"/>
            <a:ext cx="2197379" cy="6289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Simple Model</a:t>
            </a:r>
          </a:p>
        </p:txBody>
      </p:sp>
      <p:cxnSp>
        <p:nvCxnSpPr>
          <p:cNvPr id="34" name="Straight Arrow Connector 33">
            <a:extLst>
              <a:ext uri="{FF2B5EF4-FFF2-40B4-BE49-F238E27FC236}">
                <a16:creationId xmlns:a16="http://schemas.microsoft.com/office/drawing/2014/main" id="{C8701A32-7AAB-D041-8DAC-93F8DB02E506}"/>
              </a:ext>
            </a:extLst>
          </p:cNvPr>
          <p:cNvCxnSpPr>
            <a:stCxn id="32" idx="3"/>
            <a:endCxn id="33" idx="1"/>
          </p:cNvCxnSpPr>
          <p:nvPr/>
        </p:nvCxnSpPr>
        <p:spPr>
          <a:xfrm flipV="1">
            <a:off x="3052394" y="-1248766"/>
            <a:ext cx="606684" cy="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FF3591AB-A0E0-B140-A5C3-5AD27C84CEB5}"/>
              </a:ext>
            </a:extLst>
          </p:cNvPr>
          <p:cNvSpPr txBox="1"/>
          <p:nvPr/>
        </p:nvSpPr>
        <p:spPr>
          <a:xfrm>
            <a:off x="5720464" y="-1658572"/>
            <a:ext cx="1734009" cy="830997"/>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D9615F"/>
                </a:solidFill>
                <a:effectLst/>
                <a:uLnTx/>
                <a:uFillTx/>
                <a:latin typeface="Century Gothic" charset="0"/>
                <a:ea typeface="Century Gothic" charset="0"/>
                <a:cs typeface="Century Gothic" charset="0"/>
              </a:rPr>
              <a:t>I Don’t</a:t>
            </a:r>
          </a:p>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D9615F"/>
                </a:solidFill>
                <a:effectLst/>
                <a:uLnTx/>
                <a:uFillTx/>
                <a:latin typeface="Century Gothic" charset="0"/>
                <a:ea typeface="Century Gothic" charset="0"/>
                <a:cs typeface="Century Gothic" charset="0"/>
              </a:rPr>
              <a:t>Know</a:t>
            </a:r>
          </a:p>
        </p:txBody>
      </p:sp>
      <p:cxnSp>
        <p:nvCxnSpPr>
          <p:cNvPr id="37" name="Straight Arrow Connector 36">
            <a:extLst>
              <a:ext uri="{FF2B5EF4-FFF2-40B4-BE49-F238E27FC236}">
                <a16:creationId xmlns:a16="http://schemas.microsoft.com/office/drawing/2014/main" id="{634D3081-516C-C945-B633-C349ECA007E2}"/>
              </a:ext>
            </a:extLst>
          </p:cNvPr>
          <p:cNvCxnSpPr>
            <a:stCxn id="33" idx="3"/>
            <a:endCxn id="43" idx="1"/>
          </p:cNvCxnSpPr>
          <p:nvPr/>
        </p:nvCxnSpPr>
        <p:spPr>
          <a:xfrm>
            <a:off x="5856457" y="-1248765"/>
            <a:ext cx="146202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9" name="TextBox 38">
            <a:extLst>
              <a:ext uri="{FF2B5EF4-FFF2-40B4-BE49-F238E27FC236}">
                <a16:creationId xmlns:a16="http://schemas.microsoft.com/office/drawing/2014/main" id="{25086DD7-7FAD-EB4D-87CC-A404AE312399}"/>
              </a:ext>
            </a:extLst>
          </p:cNvPr>
          <p:cNvSpPr txBox="1"/>
          <p:nvPr/>
        </p:nvSpPr>
        <p:spPr>
          <a:xfrm>
            <a:off x="3890762" y="-580137"/>
            <a:ext cx="1734009" cy="461666"/>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Prediction</a:t>
            </a:r>
          </a:p>
        </p:txBody>
      </p:sp>
      <p:cxnSp>
        <p:nvCxnSpPr>
          <p:cNvPr id="40" name="Straight Arrow Connector 39">
            <a:extLst>
              <a:ext uri="{FF2B5EF4-FFF2-40B4-BE49-F238E27FC236}">
                <a16:creationId xmlns:a16="http://schemas.microsoft.com/office/drawing/2014/main" id="{8313125B-D5B4-814F-B32B-73DE741DEDFB}"/>
              </a:ext>
            </a:extLst>
          </p:cNvPr>
          <p:cNvCxnSpPr>
            <a:cxnSpLocks/>
            <a:stCxn id="33" idx="2"/>
            <a:endCxn id="39" idx="0"/>
          </p:cNvCxnSpPr>
          <p:nvPr/>
        </p:nvCxnSpPr>
        <p:spPr>
          <a:xfrm flipH="1">
            <a:off x="4757767" y="-921615"/>
            <a:ext cx="1" cy="3414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E0A27631-205D-354D-8525-DB4B2D0E874D}"/>
              </a:ext>
            </a:extLst>
          </p:cNvPr>
          <p:cNvSpPr txBox="1"/>
          <p:nvPr/>
        </p:nvSpPr>
        <p:spPr>
          <a:xfrm>
            <a:off x="4730601" y="-952218"/>
            <a:ext cx="559000" cy="369332"/>
          </a:xfrm>
          <a:prstGeom prst="rect">
            <a:avLst/>
          </a:prstGeom>
          <a:noFill/>
        </p:spPr>
        <p:txBody>
          <a:bodyPr wrap="none" rtlCol="0">
            <a:sp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alibri" pitchFamily="34" charset="0"/>
                <a:ea typeface="MS PGothic" pitchFamily="34" charset="-128"/>
                <a:cs typeface="+mn-cs"/>
              </a:rPr>
              <a:t>Fast</a:t>
            </a:r>
          </a:p>
        </p:txBody>
      </p:sp>
      <p:sp>
        <p:nvSpPr>
          <p:cNvPr id="43" name="Rectangle 42">
            <a:extLst>
              <a:ext uri="{FF2B5EF4-FFF2-40B4-BE49-F238E27FC236}">
                <a16:creationId xmlns:a16="http://schemas.microsoft.com/office/drawing/2014/main" id="{936A736F-088F-1E4D-9AA7-F4470E1D48BF}"/>
              </a:ext>
            </a:extLst>
          </p:cNvPr>
          <p:cNvSpPr/>
          <p:nvPr/>
        </p:nvSpPr>
        <p:spPr>
          <a:xfrm>
            <a:off x="7318480" y="-1563218"/>
            <a:ext cx="2655031" cy="62890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Accurate Model</a:t>
            </a:r>
          </a:p>
        </p:txBody>
      </p:sp>
      <p:sp>
        <p:nvSpPr>
          <p:cNvPr id="44" name="TextBox 43">
            <a:extLst>
              <a:ext uri="{FF2B5EF4-FFF2-40B4-BE49-F238E27FC236}">
                <a16:creationId xmlns:a16="http://schemas.microsoft.com/office/drawing/2014/main" id="{DC8E7A59-A482-E442-86F2-F5A625D49344}"/>
              </a:ext>
            </a:extLst>
          </p:cNvPr>
          <p:cNvSpPr txBox="1"/>
          <p:nvPr/>
        </p:nvSpPr>
        <p:spPr>
          <a:xfrm>
            <a:off x="7778990" y="-630426"/>
            <a:ext cx="1734009" cy="461664"/>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Prediction</a:t>
            </a:r>
          </a:p>
        </p:txBody>
      </p:sp>
      <p:cxnSp>
        <p:nvCxnSpPr>
          <p:cNvPr id="45" name="Straight Arrow Connector 44">
            <a:extLst>
              <a:ext uri="{FF2B5EF4-FFF2-40B4-BE49-F238E27FC236}">
                <a16:creationId xmlns:a16="http://schemas.microsoft.com/office/drawing/2014/main" id="{131C6A1A-23F8-1844-9412-1DC1D139ABEB}"/>
              </a:ext>
            </a:extLst>
          </p:cNvPr>
          <p:cNvCxnSpPr>
            <a:cxnSpLocks/>
            <a:stCxn id="43" idx="2"/>
            <a:endCxn id="44" idx="0"/>
          </p:cNvCxnSpPr>
          <p:nvPr/>
        </p:nvCxnSpPr>
        <p:spPr>
          <a:xfrm flipH="1">
            <a:off x="8645995" y="-934315"/>
            <a:ext cx="1" cy="3038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9AA832F3-88FD-5648-B899-0B422CEAA77E}"/>
              </a:ext>
            </a:extLst>
          </p:cNvPr>
          <p:cNvSpPr txBox="1"/>
          <p:nvPr/>
        </p:nvSpPr>
        <p:spPr>
          <a:xfrm>
            <a:off x="8640717" y="-994718"/>
            <a:ext cx="629404" cy="369332"/>
          </a:xfrm>
          <a:prstGeom prst="rect">
            <a:avLst/>
          </a:prstGeom>
          <a:noFill/>
        </p:spPr>
        <p:txBody>
          <a:bodyPr wrap="none" rtlCol="0">
            <a:sp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alibri" pitchFamily="34" charset="0"/>
                <a:ea typeface="MS PGothic" pitchFamily="34" charset="-128"/>
                <a:cs typeface="+mn-cs"/>
              </a:rPr>
              <a:t>Slow</a:t>
            </a:r>
          </a:p>
        </p:txBody>
      </p:sp>
      <p:sp>
        <p:nvSpPr>
          <p:cNvPr id="47" name="TextBox 46">
            <a:extLst>
              <a:ext uri="{FF2B5EF4-FFF2-40B4-BE49-F238E27FC236}">
                <a16:creationId xmlns:a16="http://schemas.microsoft.com/office/drawing/2014/main" id="{826A7B00-2913-A34E-A35B-0D2B5ABCA695}"/>
              </a:ext>
            </a:extLst>
          </p:cNvPr>
          <p:cNvSpPr txBox="1"/>
          <p:nvPr/>
        </p:nvSpPr>
        <p:spPr>
          <a:xfrm>
            <a:off x="809214" y="235707"/>
            <a:ext cx="1014893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000000"/>
                </a:solidFill>
                <a:effectLst/>
                <a:uLnTx/>
                <a:uFillTx/>
                <a:latin typeface="Century Gothic" charset="0"/>
                <a:ea typeface="Century Gothic" charset="0"/>
                <a:cs typeface="Century Gothic" charset="0"/>
              </a:rPr>
              <a:t>SkipNet</a:t>
            </a:r>
            <a:r>
              <a:rPr kumimoji="0" lang="en-US" sz="3200" b="1"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a:t>
            </a:r>
            <a:r>
              <a:rPr kumimoji="0" lang="en-US" sz="32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 dynamic execution within a model </a:t>
            </a:r>
            <a:r>
              <a:rPr kumimoji="0" lang="en-US" sz="2000" b="0" i="0" u="none" strike="noStrike" kern="1200" cap="none" spc="0" normalizeH="0" baseline="0" noProof="0" dirty="0">
                <a:ln>
                  <a:noFill/>
                </a:ln>
                <a:solidFill>
                  <a:srgbClr val="000000"/>
                </a:solidFill>
                <a:effectLst/>
                <a:uLnTx/>
                <a:uFillTx/>
                <a:latin typeface="Helvetica" pitchFamily="2" charset="0"/>
                <a:ea typeface="Century Gothic" charset="0"/>
                <a:cs typeface="Century Gothic" charset="0"/>
              </a:rPr>
              <a:t>[ECCV’18]</a:t>
            </a:r>
            <a:endParaRPr kumimoji="0" lang="en-US" sz="2400" b="0" i="0" u="none" strike="noStrike" kern="1200" cap="none" spc="0" normalizeH="0" baseline="0" noProof="0" dirty="0">
              <a:ln>
                <a:noFill/>
              </a:ln>
              <a:solidFill>
                <a:srgbClr val="000000"/>
              </a:solidFill>
              <a:effectLst/>
              <a:uLnTx/>
              <a:uFillTx/>
              <a:latin typeface="Helvetica" pitchFamily="2" charset="0"/>
              <a:ea typeface="Century Gothic" charset="0"/>
              <a:cs typeface="Century Gothic" charset="0"/>
            </a:endParaRPr>
          </a:p>
        </p:txBody>
      </p:sp>
      <p:sp>
        <p:nvSpPr>
          <p:cNvPr id="51" name="TextBox 50">
            <a:extLst>
              <a:ext uri="{FF2B5EF4-FFF2-40B4-BE49-F238E27FC236}">
                <a16:creationId xmlns:a16="http://schemas.microsoft.com/office/drawing/2014/main" id="{B3A81C0F-DBE5-BC40-9792-9911F31FDF19}"/>
              </a:ext>
            </a:extLst>
          </p:cNvPr>
          <p:cNvSpPr txBox="1"/>
          <p:nvPr/>
        </p:nvSpPr>
        <p:spPr>
          <a:xfrm>
            <a:off x="809214" y="-2398856"/>
            <a:ext cx="10693953" cy="584775"/>
          </a:xfrm>
          <a:prstGeom prst="rect">
            <a:avLst/>
          </a:prstGeom>
          <a:noFill/>
        </p:spPr>
        <p:txBody>
          <a:bodyPr wrap="none" rtlCol="0">
            <a:spAutoFit/>
          </a:bodyPr>
          <a:lstStyle/>
          <a:p>
            <a:pPr lvl="0">
              <a:defRPr/>
            </a:pPr>
            <a:r>
              <a:rPr kumimoji="0" lang="en-US" sz="3200" b="1"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IDK Cascades:</a:t>
            </a:r>
            <a:r>
              <a:rPr kumimoji="0" lang="en-US" sz="32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 Using the fastest model possible </a:t>
            </a:r>
            <a:r>
              <a:rPr lang="en-US" sz="2400" dirty="0">
                <a:solidFill>
                  <a:srgbClr val="000000"/>
                </a:solidFill>
                <a:latin typeface="Helvetica" pitchFamily="2" charset="0"/>
                <a:ea typeface="Century Gothic" charset="0"/>
                <a:cs typeface="Century Gothic" charset="0"/>
              </a:rPr>
              <a:t>[UAI’18]</a:t>
            </a:r>
            <a:endPar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endParaRPr>
          </a:p>
        </p:txBody>
      </p:sp>
      <p:grpSp>
        <p:nvGrpSpPr>
          <p:cNvPr id="48" name="Group 47">
            <a:extLst>
              <a:ext uri="{FF2B5EF4-FFF2-40B4-BE49-F238E27FC236}">
                <a16:creationId xmlns:a16="http://schemas.microsoft.com/office/drawing/2014/main" id="{7997C2AD-9490-5A49-82BF-C4E19EFEE575}"/>
              </a:ext>
            </a:extLst>
          </p:cNvPr>
          <p:cNvGrpSpPr/>
          <p:nvPr/>
        </p:nvGrpSpPr>
        <p:grpSpPr>
          <a:xfrm>
            <a:off x="6517528" y="3854106"/>
            <a:ext cx="5180459" cy="2771560"/>
            <a:chOff x="3953889" y="1581831"/>
            <a:chExt cx="7900655" cy="3924300"/>
          </a:xfrm>
        </p:grpSpPr>
        <p:pic>
          <p:nvPicPr>
            <p:cNvPr id="49" name="Picture 48">
              <a:extLst>
                <a:ext uri="{FF2B5EF4-FFF2-40B4-BE49-F238E27FC236}">
                  <a16:creationId xmlns:a16="http://schemas.microsoft.com/office/drawing/2014/main" id="{E2B189CE-C20F-9C40-AA7D-17A8B96C96A9}"/>
                </a:ext>
              </a:extLst>
            </p:cNvPr>
            <p:cNvPicPr>
              <a:picLocks noChangeAspect="1"/>
            </p:cNvPicPr>
            <p:nvPr/>
          </p:nvPicPr>
          <p:blipFill rotWithShape="1">
            <a:blip r:embed="rId2"/>
            <a:srcRect l="55202" r="1521"/>
            <a:stretch/>
          </p:blipFill>
          <p:spPr>
            <a:xfrm>
              <a:off x="7364188" y="1581831"/>
              <a:ext cx="4490356" cy="3924300"/>
            </a:xfrm>
            <a:prstGeom prst="rect">
              <a:avLst/>
            </a:prstGeom>
          </p:spPr>
        </p:pic>
        <p:sp>
          <p:nvSpPr>
            <p:cNvPr id="50" name="TextBox 49">
              <a:extLst>
                <a:ext uri="{FF2B5EF4-FFF2-40B4-BE49-F238E27FC236}">
                  <a16:creationId xmlns:a16="http://schemas.microsoft.com/office/drawing/2014/main" id="{2B6E20AA-BB5C-F349-85D7-B0D0152C6901}"/>
                </a:ext>
              </a:extLst>
            </p:cNvPr>
            <p:cNvSpPr txBox="1"/>
            <p:nvPr/>
          </p:nvSpPr>
          <p:spPr>
            <a:xfrm>
              <a:off x="3953889" y="2018542"/>
              <a:ext cx="3486660" cy="1002308"/>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Easy</a:t>
              </a:r>
              <a:r>
                <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Images</a:t>
              </a:r>
              <a:br>
                <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br>
              <a:r>
                <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Skip </a:t>
              </a:r>
              <a:r>
                <a:rPr kumimoji="0" lang="en-US" sz="20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Many</a:t>
              </a:r>
              <a:r>
                <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Layers</a:t>
              </a:r>
            </a:p>
          </p:txBody>
        </p:sp>
        <p:sp>
          <p:nvSpPr>
            <p:cNvPr id="53" name="TextBox 52">
              <a:extLst>
                <a:ext uri="{FF2B5EF4-FFF2-40B4-BE49-F238E27FC236}">
                  <a16:creationId xmlns:a16="http://schemas.microsoft.com/office/drawing/2014/main" id="{8427DFA1-395C-304A-AE55-B8B3676E1C9E}"/>
                </a:ext>
              </a:extLst>
            </p:cNvPr>
            <p:cNvSpPr txBox="1"/>
            <p:nvPr/>
          </p:nvSpPr>
          <p:spPr>
            <a:xfrm>
              <a:off x="4200230" y="4073538"/>
              <a:ext cx="3163958" cy="1002308"/>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Hard</a:t>
              </a:r>
              <a:r>
                <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Images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Skip </a:t>
              </a:r>
              <a:r>
                <a:rPr kumimoji="0" lang="en-US" sz="20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Few</a:t>
              </a:r>
              <a:r>
                <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Layers</a:t>
              </a:r>
            </a:p>
          </p:txBody>
        </p:sp>
      </p:grpSp>
      <p:pic>
        <p:nvPicPr>
          <p:cNvPr id="55" name="Picture 54">
            <a:extLst>
              <a:ext uri="{FF2B5EF4-FFF2-40B4-BE49-F238E27FC236}">
                <a16:creationId xmlns:a16="http://schemas.microsoft.com/office/drawing/2014/main" id="{41E38AC4-B327-8840-9E7E-AF9C3A73A589}"/>
              </a:ext>
            </a:extLst>
          </p:cNvPr>
          <p:cNvPicPr>
            <a:picLocks noChangeAspect="1"/>
          </p:cNvPicPr>
          <p:nvPr/>
        </p:nvPicPr>
        <p:blipFill>
          <a:blip r:embed="rId3"/>
          <a:stretch>
            <a:fillRect/>
          </a:stretch>
        </p:blipFill>
        <p:spPr>
          <a:xfrm>
            <a:off x="539209" y="3725217"/>
            <a:ext cx="5085562" cy="2781846"/>
          </a:xfrm>
          <a:prstGeom prst="rect">
            <a:avLst/>
          </a:prstGeom>
        </p:spPr>
      </p:pic>
      <p:sp>
        <p:nvSpPr>
          <p:cNvPr id="31" name="TextBox 30">
            <a:extLst>
              <a:ext uri="{FF2B5EF4-FFF2-40B4-BE49-F238E27FC236}">
                <a16:creationId xmlns:a16="http://schemas.microsoft.com/office/drawing/2014/main" id="{11B86C25-FF33-F145-AFED-C67C9FBB4BB5}"/>
              </a:ext>
            </a:extLst>
          </p:cNvPr>
          <p:cNvSpPr txBox="1"/>
          <p:nvPr/>
        </p:nvSpPr>
        <p:spPr>
          <a:xfrm>
            <a:off x="1003595" y="3132160"/>
            <a:ext cx="4465507"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400" dirty="0"/>
              <a:t>Large Reductions in FLOPS</a:t>
            </a:r>
          </a:p>
        </p:txBody>
      </p:sp>
      <p:sp>
        <p:nvSpPr>
          <p:cNvPr id="57" name="TextBox 56">
            <a:extLst>
              <a:ext uri="{FF2B5EF4-FFF2-40B4-BE49-F238E27FC236}">
                <a16:creationId xmlns:a16="http://schemas.microsoft.com/office/drawing/2014/main" id="{59A8C63E-AF21-494F-B286-2B3109A9A8F2}"/>
              </a:ext>
            </a:extLst>
          </p:cNvPr>
          <p:cNvSpPr txBox="1"/>
          <p:nvPr/>
        </p:nvSpPr>
        <p:spPr>
          <a:xfrm>
            <a:off x="6331804" y="3132160"/>
            <a:ext cx="5366183"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400" dirty="0"/>
              <a:t>Skip more layers on clear images</a:t>
            </a:r>
          </a:p>
        </p:txBody>
      </p:sp>
      <p:sp>
        <p:nvSpPr>
          <p:cNvPr id="58" name="Title 1">
            <a:extLst>
              <a:ext uri="{FF2B5EF4-FFF2-40B4-BE49-F238E27FC236}">
                <a16:creationId xmlns:a16="http://schemas.microsoft.com/office/drawing/2014/main" id="{B76F3EA4-08D2-A14F-98F8-158C2C21615E}"/>
              </a:ext>
            </a:extLst>
          </p:cNvPr>
          <p:cNvSpPr>
            <a:spLocks noGrp="1"/>
          </p:cNvSpPr>
          <p:nvPr>
            <p:ph type="title"/>
          </p:nvPr>
        </p:nvSpPr>
        <p:spPr>
          <a:xfrm>
            <a:off x="4682396" y="-3659957"/>
            <a:ext cx="7471589" cy="1325563"/>
          </a:xfrm>
        </p:spPr>
        <p:txBody>
          <a:bodyPr>
            <a:normAutofit/>
          </a:bodyPr>
          <a:lstStyle/>
          <a:p>
            <a:r>
              <a:rPr lang="en-US" sz="3600" dirty="0">
                <a:latin typeface="Century Gothic" panose="020B0502020202020204" pitchFamily="34" charset="0"/>
              </a:rPr>
              <a:t>for </a:t>
            </a:r>
            <a:r>
              <a:rPr lang="en-US" sz="3600" b="1" dirty="0">
                <a:latin typeface="Century Gothic" panose="020B0502020202020204" pitchFamily="34" charset="0"/>
              </a:rPr>
              <a:t>fast</a:t>
            </a:r>
            <a:r>
              <a:rPr lang="en-US" sz="3600" dirty="0">
                <a:latin typeface="Century Gothic" panose="020B0502020202020204" pitchFamily="34" charset="0"/>
              </a:rPr>
              <a:t> and </a:t>
            </a:r>
            <a:r>
              <a:rPr lang="en-US" sz="3600" b="1" dirty="0">
                <a:latin typeface="Century Gothic" panose="020B0502020202020204" pitchFamily="34" charset="0"/>
              </a:rPr>
              <a:t>accurate</a:t>
            </a:r>
            <a:r>
              <a:rPr lang="en-US" sz="3600" dirty="0">
                <a:latin typeface="Century Gothic" panose="020B0502020202020204" pitchFamily="34" charset="0"/>
              </a:rPr>
              <a:t> inference</a:t>
            </a:r>
          </a:p>
        </p:txBody>
      </p:sp>
      <p:sp>
        <p:nvSpPr>
          <p:cNvPr id="59" name="TextBox 58">
            <a:extLst>
              <a:ext uri="{FF2B5EF4-FFF2-40B4-BE49-F238E27FC236}">
                <a16:creationId xmlns:a16="http://schemas.microsoft.com/office/drawing/2014/main" id="{85DEB33A-5B1D-6C4A-A0A5-AB093F827FBD}"/>
              </a:ext>
            </a:extLst>
          </p:cNvPr>
          <p:cNvSpPr txBox="1"/>
          <p:nvPr/>
        </p:nvSpPr>
        <p:spPr>
          <a:xfrm>
            <a:off x="389142" y="-3347077"/>
            <a:ext cx="4360489" cy="646331"/>
          </a:xfrm>
          <a:prstGeom prst="rect">
            <a:avLst/>
          </a:prstGeom>
        </p:spPr>
        <p:txBody>
          <a:bodyPr wrap="none" rtlCol="0">
            <a:spAutoFit/>
          </a:bodyPr>
          <a:lstStyle/>
          <a:p>
            <a:r>
              <a:rPr lang="en-US" sz="3600" dirty="0"/>
              <a:t>Dynamic Networks</a:t>
            </a:r>
          </a:p>
        </p:txBody>
      </p:sp>
      <p:sp>
        <p:nvSpPr>
          <p:cNvPr id="2" name="Slide Number Placeholder 1">
            <a:extLst>
              <a:ext uri="{FF2B5EF4-FFF2-40B4-BE49-F238E27FC236}">
                <a16:creationId xmlns:a16="http://schemas.microsoft.com/office/drawing/2014/main" id="{8D2A4F82-9B55-7F4F-96D1-EC59350A29EA}"/>
              </a:ext>
            </a:extLst>
          </p:cNvPr>
          <p:cNvSpPr>
            <a:spLocks noGrp="1"/>
          </p:cNvSpPr>
          <p:nvPr>
            <p:ph type="sldNum" sz="quarter" idx="12"/>
          </p:nvPr>
        </p:nvSpPr>
        <p:spPr>
          <a:xfrm>
            <a:off x="11503167" y="6361414"/>
            <a:ext cx="573825" cy="476250"/>
          </a:xfrm>
        </p:spPr>
        <p:txBody>
          <a:bodyPr/>
          <a:lstStyle/>
          <a:p>
            <a:pPr>
              <a:defRPr/>
            </a:pPr>
            <a:fld id="{5D8990CB-EB99-4DC6-9D7B-36BB4DB2E5BC}" type="slidenum">
              <a:rPr lang="en-US" altLang="fr-FR" smtClean="0"/>
              <a:pPr>
                <a:defRPr/>
              </a:pPr>
              <a:t>16</a:t>
            </a:fld>
            <a:endParaRPr lang="en-US" altLang="fr-FR" dirty="0"/>
          </a:p>
        </p:txBody>
      </p:sp>
    </p:spTree>
    <p:extLst>
      <p:ext uri="{BB962C8B-B14F-4D97-AF65-F5344CB8AC3E}">
        <p14:creationId xmlns:p14="http://schemas.microsoft.com/office/powerpoint/2010/main" val="3632268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9A880EAF-8096-9C4B-B7BB-342F6758CCC9}"/>
              </a:ext>
            </a:extLst>
          </p:cNvPr>
          <p:cNvSpPr/>
          <p:nvPr/>
        </p:nvSpPr>
        <p:spPr>
          <a:xfrm>
            <a:off x="2464377" y="3847606"/>
            <a:ext cx="6127667" cy="26600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descr="A picture containing indoor, person, wall, table&#10;&#10;Description automatically generated">
            <a:extLst>
              <a:ext uri="{FF2B5EF4-FFF2-40B4-BE49-F238E27FC236}">
                <a16:creationId xmlns:a16="http://schemas.microsoft.com/office/drawing/2014/main" id="{9762A778-5EC0-8147-99F0-8FD8641B0484}"/>
              </a:ext>
            </a:extLst>
          </p:cNvPr>
          <p:cNvPicPr>
            <a:picLocks noChangeAspect="1"/>
          </p:cNvPicPr>
          <p:nvPr/>
        </p:nvPicPr>
        <p:blipFill rotWithShape="1">
          <a:blip r:embed="rId2"/>
          <a:srcRect l="34665" t="25096" r="9659" b="37485"/>
          <a:stretch/>
        </p:blipFill>
        <p:spPr>
          <a:xfrm>
            <a:off x="552450" y="1908959"/>
            <a:ext cx="1911927" cy="1713016"/>
          </a:xfrm>
          <a:prstGeom prst="rect">
            <a:avLst/>
          </a:prstGeom>
        </p:spPr>
      </p:pic>
      <p:grpSp>
        <p:nvGrpSpPr>
          <p:cNvPr id="9" name="Group 8">
            <a:extLst>
              <a:ext uri="{FF2B5EF4-FFF2-40B4-BE49-F238E27FC236}">
                <a16:creationId xmlns:a16="http://schemas.microsoft.com/office/drawing/2014/main" id="{BC8B09EA-A078-B549-9E1C-E373C532FB44}"/>
              </a:ext>
            </a:extLst>
          </p:cNvPr>
          <p:cNvGrpSpPr/>
          <p:nvPr/>
        </p:nvGrpSpPr>
        <p:grpSpPr>
          <a:xfrm>
            <a:off x="2881426" y="2017322"/>
            <a:ext cx="1612221" cy="1496291"/>
            <a:chOff x="3181397" y="2124200"/>
            <a:chExt cx="1332414" cy="1496291"/>
          </a:xfrm>
        </p:grpSpPr>
        <p:sp>
          <p:nvSpPr>
            <p:cNvPr id="7" name="Trapezoid 6">
              <a:extLst>
                <a:ext uri="{FF2B5EF4-FFF2-40B4-BE49-F238E27FC236}">
                  <a16:creationId xmlns:a16="http://schemas.microsoft.com/office/drawing/2014/main" id="{98A15446-9BC1-6E4A-AA5B-F26BA967D8D9}"/>
                </a:ext>
              </a:extLst>
            </p:cNvPr>
            <p:cNvSpPr/>
            <p:nvPr/>
          </p:nvSpPr>
          <p:spPr>
            <a:xfrm rot="5400000">
              <a:off x="3099459" y="2266704"/>
              <a:ext cx="1496291" cy="1211284"/>
            </a:xfrm>
            <a:prstGeom prst="trapezoid">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ABBD836-543B-7742-AA61-A303C8DC3AC7}"/>
                </a:ext>
              </a:extLst>
            </p:cNvPr>
            <p:cNvSpPr txBox="1"/>
            <p:nvPr/>
          </p:nvSpPr>
          <p:spPr>
            <a:xfrm>
              <a:off x="3181397" y="2549179"/>
              <a:ext cx="1332414" cy="646331"/>
            </a:xfrm>
            <a:prstGeom prst="rect">
              <a:avLst/>
            </a:prstGeom>
          </p:spPr>
          <p:txBody>
            <a:bodyPr wrap="square" rtlCol="0">
              <a:spAutoFit/>
            </a:bodyPr>
            <a:lstStyle/>
            <a:p>
              <a:pPr algn="ctr"/>
              <a:r>
                <a:rPr lang="en-US" dirty="0">
                  <a:solidFill>
                    <a:schemeClr val="bg1"/>
                  </a:solidFill>
                </a:rPr>
                <a:t>Feature</a:t>
              </a:r>
            </a:p>
            <a:p>
              <a:pPr algn="ctr"/>
              <a:r>
                <a:rPr lang="en-US" dirty="0">
                  <a:solidFill>
                    <a:schemeClr val="bg1"/>
                  </a:solidFill>
                </a:rPr>
                <a:t>Network</a:t>
              </a:r>
            </a:p>
          </p:txBody>
        </p:sp>
      </p:grpSp>
      <p:grpSp>
        <p:nvGrpSpPr>
          <p:cNvPr id="10" name="Group 9">
            <a:extLst>
              <a:ext uri="{FF2B5EF4-FFF2-40B4-BE49-F238E27FC236}">
                <a16:creationId xmlns:a16="http://schemas.microsoft.com/office/drawing/2014/main" id="{3CA834EC-040F-AA42-8BFE-738DCEE344F0}"/>
              </a:ext>
            </a:extLst>
          </p:cNvPr>
          <p:cNvGrpSpPr/>
          <p:nvPr/>
        </p:nvGrpSpPr>
        <p:grpSpPr>
          <a:xfrm>
            <a:off x="2915309" y="5039594"/>
            <a:ext cx="1013516" cy="1124186"/>
            <a:chOff x="3181397" y="2124200"/>
            <a:chExt cx="1332414" cy="1496291"/>
          </a:xfrm>
        </p:grpSpPr>
        <p:sp>
          <p:nvSpPr>
            <p:cNvPr id="11" name="Trapezoid 10">
              <a:extLst>
                <a:ext uri="{FF2B5EF4-FFF2-40B4-BE49-F238E27FC236}">
                  <a16:creationId xmlns:a16="http://schemas.microsoft.com/office/drawing/2014/main" id="{0AD46964-0E8F-824B-9908-7AC8D0E1D2CF}"/>
                </a:ext>
              </a:extLst>
            </p:cNvPr>
            <p:cNvSpPr/>
            <p:nvPr/>
          </p:nvSpPr>
          <p:spPr>
            <a:xfrm rot="5400000">
              <a:off x="3099459" y="2266704"/>
              <a:ext cx="1496291" cy="1211284"/>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dirty="0"/>
            </a:p>
          </p:txBody>
        </p:sp>
        <p:sp>
          <p:nvSpPr>
            <p:cNvPr id="12" name="TextBox 11">
              <a:extLst>
                <a:ext uri="{FF2B5EF4-FFF2-40B4-BE49-F238E27FC236}">
                  <a16:creationId xmlns:a16="http://schemas.microsoft.com/office/drawing/2014/main" id="{F61A3ECB-8E94-6C43-A0E6-64ED0B08BB56}"/>
                </a:ext>
              </a:extLst>
            </p:cNvPr>
            <p:cNvSpPr txBox="1"/>
            <p:nvPr/>
          </p:nvSpPr>
          <p:spPr>
            <a:xfrm>
              <a:off x="3181397" y="2549179"/>
              <a:ext cx="1332414" cy="77833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err="1">
                  <a:solidFill>
                    <a:schemeClr val="bg1"/>
                  </a:solidFill>
                </a:rPr>
                <a:t>Emb</a:t>
              </a:r>
              <a:r>
                <a:rPr lang="en-US" sz="1600" dirty="0">
                  <a:solidFill>
                    <a:schemeClr val="bg1"/>
                  </a:solidFill>
                </a:rPr>
                <a:t>.</a:t>
              </a:r>
            </a:p>
            <a:p>
              <a:pPr algn="ctr"/>
              <a:r>
                <a:rPr lang="en-US" sz="1600" dirty="0">
                  <a:solidFill>
                    <a:schemeClr val="bg1"/>
                  </a:solidFill>
                </a:rPr>
                <a:t>Network</a:t>
              </a:r>
            </a:p>
          </p:txBody>
        </p:sp>
      </p:grpSp>
      <p:sp>
        <p:nvSpPr>
          <p:cNvPr id="13" name="Rounded Rectangle 12">
            <a:extLst>
              <a:ext uri="{FF2B5EF4-FFF2-40B4-BE49-F238E27FC236}">
                <a16:creationId xmlns:a16="http://schemas.microsoft.com/office/drawing/2014/main" id="{7064F5B9-3C91-B947-87B4-9D77FFA6F843}"/>
              </a:ext>
            </a:extLst>
          </p:cNvPr>
          <p:cNvSpPr/>
          <p:nvPr/>
        </p:nvSpPr>
        <p:spPr>
          <a:xfrm rot="5400000">
            <a:off x="4348650" y="2527959"/>
            <a:ext cx="1745673" cy="4750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FF Net</a:t>
            </a:r>
          </a:p>
        </p:txBody>
      </p:sp>
      <p:sp>
        <p:nvSpPr>
          <p:cNvPr id="16" name="Rounded Rectangle 15">
            <a:extLst>
              <a:ext uri="{FF2B5EF4-FFF2-40B4-BE49-F238E27FC236}">
                <a16:creationId xmlns:a16="http://schemas.microsoft.com/office/drawing/2014/main" id="{E12FB60D-3C38-9C44-9EEC-3EE40D52657F}"/>
              </a:ext>
            </a:extLst>
          </p:cNvPr>
          <p:cNvSpPr/>
          <p:nvPr/>
        </p:nvSpPr>
        <p:spPr>
          <a:xfrm rot="5400000">
            <a:off x="3879803" y="4343632"/>
            <a:ext cx="1078160"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Params</a:t>
            </a:r>
            <a:endParaRPr lang="en-US" dirty="0"/>
          </a:p>
        </p:txBody>
      </p:sp>
      <p:sp>
        <p:nvSpPr>
          <p:cNvPr id="17" name="Rounded Rectangle 16">
            <a:extLst>
              <a:ext uri="{FF2B5EF4-FFF2-40B4-BE49-F238E27FC236}">
                <a16:creationId xmlns:a16="http://schemas.microsoft.com/office/drawing/2014/main" id="{7FBBA5F2-BD0C-2B4C-8EAA-B9D033234E51}"/>
              </a:ext>
            </a:extLst>
          </p:cNvPr>
          <p:cNvSpPr/>
          <p:nvPr/>
        </p:nvSpPr>
        <p:spPr>
          <a:xfrm rot="5400000">
            <a:off x="4244662" y="5423557"/>
            <a:ext cx="1285194"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FC Layer</a:t>
            </a:r>
          </a:p>
        </p:txBody>
      </p:sp>
      <p:sp>
        <p:nvSpPr>
          <p:cNvPr id="18" name="Oval 17">
            <a:extLst>
              <a:ext uri="{FF2B5EF4-FFF2-40B4-BE49-F238E27FC236}">
                <a16:creationId xmlns:a16="http://schemas.microsoft.com/office/drawing/2014/main" id="{AEB84981-66A0-274C-AAB4-38ED505CEC19}"/>
              </a:ext>
            </a:extLst>
          </p:cNvPr>
          <p:cNvSpPr/>
          <p:nvPr/>
        </p:nvSpPr>
        <p:spPr>
          <a:xfrm>
            <a:off x="5043356" y="4343632"/>
            <a:ext cx="356260" cy="3562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x</a:t>
            </a:r>
            <a:endParaRPr lang="en-US" dirty="0"/>
          </a:p>
        </p:txBody>
      </p:sp>
      <p:cxnSp>
        <p:nvCxnSpPr>
          <p:cNvPr id="22" name="Straight Arrow Connector 21">
            <a:extLst>
              <a:ext uri="{FF2B5EF4-FFF2-40B4-BE49-F238E27FC236}">
                <a16:creationId xmlns:a16="http://schemas.microsoft.com/office/drawing/2014/main" id="{079B57F1-1793-1346-80C1-F4110FC6F948}"/>
              </a:ext>
            </a:extLst>
          </p:cNvPr>
          <p:cNvCxnSpPr>
            <a:stCxn id="16" idx="0"/>
            <a:endCxn id="18" idx="2"/>
          </p:cNvCxnSpPr>
          <p:nvPr/>
        </p:nvCxnSpPr>
        <p:spPr>
          <a:xfrm>
            <a:off x="4597013" y="4521762"/>
            <a:ext cx="4463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9AFB23B7-5885-E140-8238-064E0D08A1F6}"/>
              </a:ext>
            </a:extLst>
          </p:cNvPr>
          <p:cNvCxnSpPr>
            <a:cxnSpLocks/>
            <a:stCxn id="17" idx="0"/>
            <a:endCxn id="18" idx="4"/>
          </p:cNvCxnSpPr>
          <p:nvPr/>
        </p:nvCxnSpPr>
        <p:spPr>
          <a:xfrm flipV="1">
            <a:off x="5065389" y="4699892"/>
            <a:ext cx="156097" cy="901795"/>
          </a:xfrm>
          <a:prstGeom prst="bentConnector4">
            <a:avLst>
              <a:gd name="adj1" fmla="val 100801"/>
              <a:gd name="adj2" fmla="val 59876"/>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30" name="Straight Arrow Connector 29">
            <a:extLst>
              <a:ext uri="{FF2B5EF4-FFF2-40B4-BE49-F238E27FC236}">
                <a16:creationId xmlns:a16="http://schemas.microsoft.com/office/drawing/2014/main" id="{08FAC097-FB5C-4648-A605-4AE454C3B310}"/>
              </a:ext>
            </a:extLst>
          </p:cNvPr>
          <p:cNvCxnSpPr>
            <a:cxnSpLocks/>
            <a:stCxn id="11" idx="0"/>
            <a:endCxn id="17" idx="2"/>
          </p:cNvCxnSpPr>
          <p:nvPr/>
        </p:nvCxnSpPr>
        <p:spPr>
          <a:xfrm flipV="1">
            <a:off x="3882756" y="5601687"/>
            <a:ext cx="826373" cy="1"/>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33" name="Straight Arrow Connector 32">
            <a:extLst>
              <a:ext uri="{FF2B5EF4-FFF2-40B4-BE49-F238E27FC236}">
                <a16:creationId xmlns:a16="http://schemas.microsoft.com/office/drawing/2014/main" id="{07E4EB58-975B-6248-9D93-F6FF9A3217B4}"/>
              </a:ext>
            </a:extLst>
          </p:cNvPr>
          <p:cNvCxnSpPr>
            <a:cxnSpLocks/>
            <a:stCxn id="18" idx="0"/>
            <a:endCxn id="13" idx="3"/>
          </p:cNvCxnSpPr>
          <p:nvPr/>
        </p:nvCxnSpPr>
        <p:spPr>
          <a:xfrm flipV="1">
            <a:off x="5221486" y="3638302"/>
            <a:ext cx="0" cy="705330"/>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46" name="Rounded Rectangle 45">
            <a:extLst>
              <a:ext uri="{FF2B5EF4-FFF2-40B4-BE49-F238E27FC236}">
                <a16:creationId xmlns:a16="http://schemas.microsoft.com/office/drawing/2014/main" id="{2C41330B-885C-4146-AE55-FF65B049F61D}"/>
              </a:ext>
            </a:extLst>
          </p:cNvPr>
          <p:cNvSpPr/>
          <p:nvPr/>
        </p:nvSpPr>
        <p:spPr>
          <a:xfrm rot="5400000">
            <a:off x="5745018" y="2527959"/>
            <a:ext cx="1745673" cy="4750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FF Net</a:t>
            </a:r>
          </a:p>
        </p:txBody>
      </p:sp>
      <p:sp>
        <p:nvSpPr>
          <p:cNvPr id="47" name="Rounded Rectangle 46">
            <a:extLst>
              <a:ext uri="{FF2B5EF4-FFF2-40B4-BE49-F238E27FC236}">
                <a16:creationId xmlns:a16="http://schemas.microsoft.com/office/drawing/2014/main" id="{D278A4F1-D48C-9D42-9F70-23C5AD92D954}"/>
              </a:ext>
            </a:extLst>
          </p:cNvPr>
          <p:cNvSpPr/>
          <p:nvPr/>
        </p:nvSpPr>
        <p:spPr>
          <a:xfrm rot="5400000">
            <a:off x="5276171" y="4343632"/>
            <a:ext cx="1078160"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Params</a:t>
            </a:r>
            <a:endParaRPr lang="en-US" dirty="0"/>
          </a:p>
        </p:txBody>
      </p:sp>
      <p:sp>
        <p:nvSpPr>
          <p:cNvPr id="48" name="Rounded Rectangle 47">
            <a:extLst>
              <a:ext uri="{FF2B5EF4-FFF2-40B4-BE49-F238E27FC236}">
                <a16:creationId xmlns:a16="http://schemas.microsoft.com/office/drawing/2014/main" id="{D2DA2B21-9380-F24C-9B52-A66F052BB444}"/>
              </a:ext>
            </a:extLst>
          </p:cNvPr>
          <p:cNvSpPr/>
          <p:nvPr/>
        </p:nvSpPr>
        <p:spPr>
          <a:xfrm rot="5400000">
            <a:off x="5641030" y="5423557"/>
            <a:ext cx="1285194"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FC Layer</a:t>
            </a:r>
          </a:p>
        </p:txBody>
      </p:sp>
      <p:sp>
        <p:nvSpPr>
          <p:cNvPr id="49" name="Oval 48">
            <a:extLst>
              <a:ext uri="{FF2B5EF4-FFF2-40B4-BE49-F238E27FC236}">
                <a16:creationId xmlns:a16="http://schemas.microsoft.com/office/drawing/2014/main" id="{F483995B-8AF4-194E-810B-9DB0081D26DD}"/>
              </a:ext>
            </a:extLst>
          </p:cNvPr>
          <p:cNvSpPr/>
          <p:nvPr/>
        </p:nvSpPr>
        <p:spPr>
          <a:xfrm>
            <a:off x="6439724" y="4343632"/>
            <a:ext cx="356260" cy="3562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x</a:t>
            </a:r>
            <a:endParaRPr lang="en-US" dirty="0"/>
          </a:p>
        </p:txBody>
      </p:sp>
      <p:cxnSp>
        <p:nvCxnSpPr>
          <p:cNvPr id="50" name="Straight Arrow Connector 49">
            <a:extLst>
              <a:ext uri="{FF2B5EF4-FFF2-40B4-BE49-F238E27FC236}">
                <a16:creationId xmlns:a16="http://schemas.microsoft.com/office/drawing/2014/main" id="{B07E29D5-D397-F046-AFC5-DB748E381203}"/>
              </a:ext>
            </a:extLst>
          </p:cNvPr>
          <p:cNvCxnSpPr>
            <a:stCxn id="47" idx="0"/>
            <a:endCxn id="49" idx="2"/>
          </p:cNvCxnSpPr>
          <p:nvPr/>
        </p:nvCxnSpPr>
        <p:spPr>
          <a:xfrm>
            <a:off x="5993381" y="4521762"/>
            <a:ext cx="4463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Elbow Connector 50">
            <a:extLst>
              <a:ext uri="{FF2B5EF4-FFF2-40B4-BE49-F238E27FC236}">
                <a16:creationId xmlns:a16="http://schemas.microsoft.com/office/drawing/2014/main" id="{A35FDBB3-FA0E-BA4C-855C-6DF326C3F4D7}"/>
              </a:ext>
            </a:extLst>
          </p:cNvPr>
          <p:cNvCxnSpPr>
            <a:stCxn id="48" idx="0"/>
            <a:endCxn id="49" idx="4"/>
          </p:cNvCxnSpPr>
          <p:nvPr/>
        </p:nvCxnSpPr>
        <p:spPr>
          <a:xfrm flipV="1">
            <a:off x="6461757" y="4699892"/>
            <a:ext cx="156097" cy="901795"/>
          </a:xfrm>
          <a:prstGeom prst="bentConnector4">
            <a:avLst>
              <a:gd name="adj1" fmla="val 100801"/>
              <a:gd name="adj2" fmla="val 59876"/>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52" name="Straight Arrow Connector 51">
            <a:extLst>
              <a:ext uri="{FF2B5EF4-FFF2-40B4-BE49-F238E27FC236}">
                <a16:creationId xmlns:a16="http://schemas.microsoft.com/office/drawing/2014/main" id="{43B4A0EA-D471-C042-9BEC-B0C8D9B673D2}"/>
              </a:ext>
            </a:extLst>
          </p:cNvPr>
          <p:cNvCxnSpPr>
            <a:cxnSpLocks/>
            <a:stCxn id="49" idx="0"/>
            <a:endCxn id="46" idx="3"/>
          </p:cNvCxnSpPr>
          <p:nvPr/>
        </p:nvCxnSpPr>
        <p:spPr>
          <a:xfrm flipV="1">
            <a:off x="6617854" y="3638302"/>
            <a:ext cx="0" cy="705330"/>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53" name="Rounded Rectangle 52">
            <a:extLst>
              <a:ext uri="{FF2B5EF4-FFF2-40B4-BE49-F238E27FC236}">
                <a16:creationId xmlns:a16="http://schemas.microsoft.com/office/drawing/2014/main" id="{16C3A34C-32C9-194A-83B2-E2824B6B9614}"/>
              </a:ext>
            </a:extLst>
          </p:cNvPr>
          <p:cNvSpPr/>
          <p:nvPr/>
        </p:nvSpPr>
        <p:spPr>
          <a:xfrm rot="5400000">
            <a:off x="7141386" y="2527958"/>
            <a:ext cx="1745673" cy="4750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FF Net</a:t>
            </a:r>
          </a:p>
        </p:txBody>
      </p:sp>
      <p:sp>
        <p:nvSpPr>
          <p:cNvPr id="54" name="Rounded Rectangle 53">
            <a:extLst>
              <a:ext uri="{FF2B5EF4-FFF2-40B4-BE49-F238E27FC236}">
                <a16:creationId xmlns:a16="http://schemas.microsoft.com/office/drawing/2014/main" id="{18C6A6C9-9531-2648-9EEF-B24D3EE0D3BC}"/>
              </a:ext>
            </a:extLst>
          </p:cNvPr>
          <p:cNvSpPr/>
          <p:nvPr/>
        </p:nvSpPr>
        <p:spPr>
          <a:xfrm rot="5400000">
            <a:off x="6672539" y="4343631"/>
            <a:ext cx="1078160"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Params</a:t>
            </a:r>
            <a:endParaRPr lang="en-US" dirty="0"/>
          </a:p>
        </p:txBody>
      </p:sp>
      <p:sp>
        <p:nvSpPr>
          <p:cNvPr id="55" name="Rounded Rectangle 54">
            <a:extLst>
              <a:ext uri="{FF2B5EF4-FFF2-40B4-BE49-F238E27FC236}">
                <a16:creationId xmlns:a16="http://schemas.microsoft.com/office/drawing/2014/main" id="{EEF05FD5-FC98-8E41-8ABF-7C3594E5CB91}"/>
              </a:ext>
            </a:extLst>
          </p:cNvPr>
          <p:cNvSpPr/>
          <p:nvPr/>
        </p:nvSpPr>
        <p:spPr>
          <a:xfrm rot="5400000">
            <a:off x="7037398" y="5423556"/>
            <a:ext cx="1285194"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FC Layer</a:t>
            </a:r>
          </a:p>
        </p:txBody>
      </p:sp>
      <p:sp>
        <p:nvSpPr>
          <p:cNvPr id="56" name="Oval 55">
            <a:extLst>
              <a:ext uri="{FF2B5EF4-FFF2-40B4-BE49-F238E27FC236}">
                <a16:creationId xmlns:a16="http://schemas.microsoft.com/office/drawing/2014/main" id="{DB7FBB36-AD59-FC41-82EC-7B66569E59F8}"/>
              </a:ext>
            </a:extLst>
          </p:cNvPr>
          <p:cNvSpPr/>
          <p:nvPr/>
        </p:nvSpPr>
        <p:spPr>
          <a:xfrm>
            <a:off x="7836092" y="4343631"/>
            <a:ext cx="356260" cy="3562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x</a:t>
            </a:r>
            <a:endParaRPr lang="en-US" dirty="0"/>
          </a:p>
        </p:txBody>
      </p:sp>
      <p:cxnSp>
        <p:nvCxnSpPr>
          <p:cNvPr id="57" name="Straight Arrow Connector 56">
            <a:extLst>
              <a:ext uri="{FF2B5EF4-FFF2-40B4-BE49-F238E27FC236}">
                <a16:creationId xmlns:a16="http://schemas.microsoft.com/office/drawing/2014/main" id="{D5230A00-907E-3C49-8116-01E481169786}"/>
              </a:ext>
            </a:extLst>
          </p:cNvPr>
          <p:cNvCxnSpPr>
            <a:stCxn id="54" idx="0"/>
            <a:endCxn id="56" idx="2"/>
          </p:cNvCxnSpPr>
          <p:nvPr/>
        </p:nvCxnSpPr>
        <p:spPr>
          <a:xfrm>
            <a:off x="7389749" y="4521761"/>
            <a:ext cx="4463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Elbow Connector 57">
            <a:extLst>
              <a:ext uri="{FF2B5EF4-FFF2-40B4-BE49-F238E27FC236}">
                <a16:creationId xmlns:a16="http://schemas.microsoft.com/office/drawing/2014/main" id="{E80C5405-0D59-474F-96AA-A45A1B28952F}"/>
              </a:ext>
            </a:extLst>
          </p:cNvPr>
          <p:cNvCxnSpPr>
            <a:stCxn id="55" idx="0"/>
            <a:endCxn id="56" idx="4"/>
          </p:cNvCxnSpPr>
          <p:nvPr/>
        </p:nvCxnSpPr>
        <p:spPr>
          <a:xfrm flipV="1">
            <a:off x="7858125" y="4699891"/>
            <a:ext cx="156097" cy="901795"/>
          </a:xfrm>
          <a:prstGeom prst="bentConnector4">
            <a:avLst>
              <a:gd name="adj1" fmla="val 100801"/>
              <a:gd name="adj2" fmla="val 59876"/>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59" name="Straight Arrow Connector 58">
            <a:extLst>
              <a:ext uri="{FF2B5EF4-FFF2-40B4-BE49-F238E27FC236}">
                <a16:creationId xmlns:a16="http://schemas.microsoft.com/office/drawing/2014/main" id="{429CE5C6-DD3D-3449-8F34-221EF05DF141}"/>
              </a:ext>
            </a:extLst>
          </p:cNvPr>
          <p:cNvCxnSpPr>
            <a:cxnSpLocks/>
            <a:stCxn id="56" idx="0"/>
            <a:endCxn id="53" idx="3"/>
          </p:cNvCxnSpPr>
          <p:nvPr/>
        </p:nvCxnSpPr>
        <p:spPr>
          <a:xfrm flipV="1">
            <a:off x="8014222" y="3638301"/>
            <a:ext cx="0" cy="705330"/>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60" name="Straight Arrow Connector 59">
            <a:extLst>
              <a:ext uri="{FF2B5EF4-FFF2-40B4-BE49-F238E27FC236}">
                <a16:creationId xmlns:a16="http://schemas.microsoft.com/office/drawing/2014/main" id="{1E929E35-BE82-DF46-B625-A0CDC590E51B}"/>
              </a:ext>
            </a:extLst>
          </p:cNvPr>
          <p:cNvCxnSpPr>
            <a:cxnSpLocks/>
            <a:stCxn id="17" idx="0"/>
            <a:endCxn id="48" idx="2"/>
          </p:cNvCxnSpPr>
          <p:nvPr/>
        </p:nvCxnSpPr>
        <p:spPr>
          <a:xfrm>
            <a:off x="5065389" y="5601687"/>
            <a:ext cx="1040108" cy="0"/>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63" name="Straight Arrow Connector 62">
            <a:extLst>
              <a:ext uri="{FF2B5EF4-FFF2-40B4-BE49-F238E27FC236}">
                <a16:creationId xmlns:a16="http://schemas.microsoft.com/office/drawing/2014/main" id="{08A53D89-219A-6C43-907C-20E514A58789}"/>
              </a:ext>
            </a:extLst>
          </p:cNvPr>
          <p:cNvCxnSpPr>
            <a:cxnSpLocks/>
            <a:stCxn id="48" idx="0"/>
            <a:endCxn id="55" idx="2"/>
          </p:cNvCxnSpPr>
          <p:nvPr/>
        </p:nvCxnSpPr>
        <p:spPr>
          <a:xfrm flipV="1">
            <a:off x="6461757" y="5601686"/>
            <a:ext cx="1040108" cy="1"/>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66" name="Straight Arrow Connector 65">
            <a:extLst>
              <a:ext uri="{FF2B5EF4-FFF2-40B4-BE49-F238E27FC236}">
                <a16:creationId xmlns:a16="http://schemas.microsoft.com/office/drawing/2014/main" id="{7B13FC7E-FA2F-564B-9318-D1E40D2B3A2F}"/>
              </a:ext>
            </a:extLst>
          </p:cNvPr>
          <p:cNvCxnSpPr>
            <a:cxnSpLocks/>
            <a:stCxn id="6" idx="3"/>
            <a:endCxn id="8" idx="1"/>
          </p:cNvCxnSpPr>
          <p:nvPr/>
        </p:nvCxnSpPr>
        <p:spPr>
          <a:xfrm>
            <a:off x="2464377" y="2765467"/>
            <a:ext cx="4170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19E61831-675D-614C-8297-FBB8C5C82E79}"/>
              </a:ext>
            </a:extLst>
          </p:cNvPr>
          <p:cNvCxnSpPr>
            <a:cxnSpLocks/>
            <a:stCxn id="7" idx="0"/>
            <a:endCxn id="13" idx="2"/>
          </p:cNvCxnSpPr>
          <p:nvPr/>
        </p:nvCxnSpPr>
        <p:spPr>
          <a:xfrm flipV="1">
            <a:off x="4420365" y="2765466"/>
            <a:ext cx="563615"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20E6EEF4-F8DB-C444-8D17-99F68C2036B8}"/>
              </a:ext>
            </a:extLst>
          </p:cNvPr>
          <p:cNvCxnSpPr>
            <a:cxnSpLocks/>
            <a:stCxn id="13" idx="0"/>
            <a:endCxn id="46" idx="2"/>
          </p:cNvCxnSpPr>
          <p:nvPr/>
        </p:nvCxnSpPr>
        <p:spPr>
          <a:xfrm>
            <a:off x="5458993" y="2765466"/>
            <a:ext cx="9213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E2D15444-8A88-BC48-A535-6F0C1451FB1B}"/>
              </a:ext>
            </a:extLst>
          </p:cNvPr>
          <p:cNvCxnSpPr>
            <a:cxnSpLocks/>
            <a:stCxn id="46" idx="0"/>
            <a:endCxn id="53" idx="2"/>
          </p:cNvCxnSpPr>
          <p:nvPr/>
        </p:nvCxnSpPr>
        <p:spPr>
          <a:xfrm flipV="1">
            <a:off x="6855361" y="2765465"/>
            <a:ext cx="92135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8935F7F3-4358-FD4F-A70B-8FEDD07DD3C3}"/>
              </a:ext>
            </a:extLst>
          </p:cNvPr>
          <p:cNvCxnSpPr>
            <a:cxnSpLocks/>
            <a:stCxn id="53" idx="0"/>
          </p:cNvCxnSpPr>
          <p:nvPr/>
        </p:nvCxnSpPr>
        <p:spPr>
          <a:xfrm>
            <a:off x="8251729" y="2765465"/>
            <a:ext cx="9213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1" name="TextBox 80">
            <a:extLst>
              <a:ext uri="{FF2B5EF4-FFF2-40B4-BE49-F238E27FC236}">
                <a16:creationId xmlns:a16="http://schemas.microsoft.com/office/drawing/2014/main" id="{805EAB2B-9B70-FA41-AB54-B16D64E7202F}"/>
              </a:ext>
            </a:extLst>
          </p:cNvPr>
          <p:cNvSpPr txBox="1"/>
          <p:nvPr/>
        </p:nvSpPr>
        <p:spPr>
          <a:xfrm>
            <a:off x="9173084" y="2547314"/>
            <a:ext cx="946093" cy="461665"/>
          </a:xfrm>
          <a:prstGeom prst="rect">
            <a:avLst/>
          </a:prstGeom>
        </p:spPr>
        <p:txBody>
          <a:bodyPr wrap="none" rtlCol="0">
            <a:spAutoFit/>
          </a:bodyPr>
          <a:lstStyle/>
          <a:p>
            <a:r>
              <a:rPr lang="en-US" sz="2400" dirty="0"/>
              <a:t>Baby</a:t>
            </a:r>
          </a:p>
        </p:txBody>
      </p:sp>
      <p:cxnSp>
        <p:nvCxnSpPr>
          <p:cNvPr id="82" name="Elbow Connector 81">
            <a:extLst>
              <a:ext uri="{FF2B5EF4-FFF2-40B4-BE49-F238E27FC236}">
                <a16:creationId xmlns:a16="http://schemas.microsoft.com/office/drawing/2014/main" id="{B1E67C40-42DA-E244-A64E-7826BECACB7E}"/>
              </a:ext>
            </a:extLst>
          </p:cNvPr>
          <p:cNvCxnSpPr>
            <a:cxnSpLocks/>
            <a:stCxn id="6" idx="2"/>
            <a:endCxn id="12" idx="1"/>
          </p:cNvCxnSpPr>
          <p:nvPr/>
        </p:nvCxnSpPr>
        <p:spPr>
          <a:xfrm rot="16200000" flipH="1">
            <a:off x="1197211" y="3933177"/>
            <a:ext cx="2029300" cy="1406895"/>
          </a:xfrm>
          <a:prstGeom prst="bentConnector2">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87" name="TextBox 86">
            <a:extLst>
              <a:ext uri="{FF2B5EF4-FFF2-40B4-BE49-F238E27FC236}">
                <a16:creationId xmlns:a16="http://schemas.microsoft.com/office/drawing/2014/main" id="{460CBA98-0EAE-AE4B-8B4E-3DCE3DC83B42}"/>
              </a:ext>
            </a:extLst>
          </p:cNvPr>
          <p:cNvSpPr txBox="1"/>
          <p:nvPr/>
        </p:nvSpPr>
        <p:spPr>
          <a:xfrm>
            <a:off x="8638694" y="3844867"/>
            <a:ext cx="2210862" cy="830997"/>
          </a:xfrm>
          <a:prstGeom prst="rect">
            <a:avLst/>
          </a:prstGeom>
        </p:spPr>
        <p:txBody>
          <a:bodyPr wrap="none" rtlCol="0">
            <a:spAutoFit/>
          </a:bodyPr>
          <a:lstStyle/>
          <a:p>
            <a:r>
              <a:rPr lang="en-US" sz="2400" dirty="0"/>
              <a:t>Task Aware</a:t>
            </a:r>
          </a:p>
          <a:p>
            <a:r>
              <a:rPr lang="en-US" sz="2400" dirty="0"/>
              <a:t>Meta-Learner</a:t>
            </a:r>
          </a:p>
        </p:txBody>
      </p:sp>
      <p:sp>
        <p:nvSpPr>
          <p:cNvPr id="88" name="TextBox 87">
            <a:extLst>
              <a:ext uri="{FF2B5EF4-FFF2-40B4-BE49-F238E27FC236}">
                <a16:creationId xmlns:a16="http://schemas.microsoft.com/office/drawing/2014/main" id="{F03CBB9F-FB31-4A48-B296-00F8E4BE73D7}"/>
              </a:ext>
            </a:extLst>
          </p:cNvPr>
          <p:cNvSpPr txBox="1"/>
          <p:nvPr/>
        </p:nvSpPr>
        <p:spPr>
          <a:xfrm>
            <a:off x="8414164" y="4882141"/>
            <a:ext cx="3421521" cy="132343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000" dirty="0"/>
              <a:t>More </a:t>
            </a:r>
            <a:r>
              <a:rPr lang="en-US" sz="2000" b="1" dirty="0"/>
              <a:t>accurate</a:t>
            </a:r>
            <a:r>
              <a:rPr lang="en-US" sz="2000" dirty="0"/>
              <a:t> and </a:t>
            </a:r>
            <a:r>
              <a:rPr lang="en-US" sz="2000" b="1" dirty="0"/>
              <a:t>efficient</a:t>
            </a:r>
            <a:r>
              <a:rPr lang="en-US" sz="2000" dirty="0"/>
              <a:t> than existing</a:t>
            </a:r>
          </a:p>
          <a:p>
            <a:r>
              <a:rPr lang="en-US" sz="2000" dirty="0"/>
              <a:t>dynamic pruning </a:t>
            </a:r>
          </a:p>
          <a:p>
            <a:r>
              <a:rPr lang="en-US" sz="2000" dirty="0"/>
              <a:t>networks</a:t>
            </a:r>
          </a:p>
        </p:txBody>
      </p:sp>
      <p:sp>
        <p:nvSpPr>
          <p:cNvPr id="91" name="Title 1">
            <a:extLst>
              <a:ext uri="{FF2B5EF4-FFF2-40B4-BE49-F238E27FC236}">
                <a16:creationId xmlns:a16="http://schemas.microsoft.com/office/drawing/2014/main" id="{F9BFEA5D-3AF7-F241-86A2-1427BA884707}"/>
              </a:ext>
            </a:extLst>
          </p:cNvPr>
          <p:cNvSpPr>
            <a:spLocks noGrp="1"/>
          </p:cNvSpPr>
          <p:nvPr>
            <p:ph type="title"/>
          </p:nvPr>
        </p:nvSpPr>
        <p:spPr>
          <a:xfrm>
            <a:off x="552450" y="267813"/>
            <a:ext cx="11548506" cy="1325563"/>
          </a:xfrm>
        </p:spPr>
        <p:txBody>
          <a:bodyPr>
            <a:normAutofit/>
          </a:bodyPr>
          <a:lstStyle/>
          <a:p>
            <a:r>
              <a:rPr lang="en-US" dirty="0"/>
              <a:t>Task Aware Feature Embeddings</a:t>
            </a:r>
            <a:r>
              <a:rPr lang="en-US" sz="3600" dirty="0"/>
              <a:t> </a:t>
            </a:r>
            <a:br>
              <a:rPr lang="en-US" sz="3600" dirty="0"/>
            </a:br>
            <a:r>
              <a:rPr lang="en-US" sz="3200" dirty="0"/>
              <a:t>[CVPR’19]</a:t>
            </a:r>
          </a:p>
        </p:txBody>
      </p:sp>
      <p:sp>
        <p:nvSpPr>
          <p:cNvPr id="2" name="Slide Number Placeholder 1">
            <a:extLst>
              <a:ext uri="{FF2B5EF4-FFF2-40B4-BE49-F238E27FC236}">
                <a16:creationId xmlns:a16="http://schemas.microsoft.com/office/drawing/2014/main" id="{00DDF00E-54F5-7743-B042-A566183F4B69}"/>
              </a:ext>
            </a:extLst>
          </p:cNvPr>
          <p:cNvSpPr>
            <a:spLocks noGrp="1"/>
          </p:cNvSpPr>
          <p:nvPr>
            <p:ph type="sldNum" sz="quarter" idx="12"/>
          </p:nvPr>
        </p:nvSpPr>
        <p:spPr>
          <a:xfrm>
            <a:off x="11510135" y="6411857"/>
            <a:ext cx="651099" cy="476250"/>
          </a:xfrm>
        </p:spPr>
        <p:txBody>
          <a:bodyPr/>
          <a:lstStyle/>
          <a:p>
            <a:pPr>
              <a:defRPr/>
            </a:pPr>
            <a:fld id="{5D8990CB-EB99-4DC6-9D7B-36BB4DB2E5BC}" type="slidenum">
              <a:rPr lang="en-US" altLang="fr-FR" smtClean="0"/>
              <a:pPr>
                <a:defRPr/>
              </a:pPr>
              <a:t>17</a:t>
            </a:fld>
            <a:endParaRPr lang="en-US" altLang="fr-FR" dirty="0"/>
          </a:p>
        </p:txBody>
      </p:sp>
    </p:spTree>
    <p:extLst>
      <p:ext uri="{BB962C8B-B14F-4D97-AF65-F5344CB8AC3E}">
        <p14:creationId xmlns:p14="http://schemas.microsoft.com/office/powerpoint/2010/main" val="27547678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0"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500"/>
                                        <p:tgtEl>
                                          <p:spTgt spid="57"/>
                                        </p:tgtEl>
                                      </p:cBhvr>
                                    </p:animEffect>
                                  </p:childTnLst>
                                </p:cTn>
                              </p:par>
                              <p:par>
                                <p:cTn id="62" presetID="10" presetClass="entr" presetSubtype="0"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par>
                                <p:cTn id="65" presetID="10"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10" presetClass="entr" presetSubtype="0" fill="hold"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fade">
                                      <p:cBhvr>
                                        <p:cTn id="73" dur="500"/>
                                        <p:tgtEl>
                                          <p:spTgt spid="63"/>
                                        </p:tgtEl>
                                      </p:cBhvr>
                                    </p:animEffect>
                                  </p:childTnLst>
                                </p:cTn>
                              </p:par>
                              <p:par>
                                <p:cTn id="74" presetID="10" presetClass="entr" presetSubtype="0" fill="hold" nodeType="withEffect">
                                  <p:stCondLst>
                                    <p:cond delay="0"/>
                                  </p:stCondLst>
                                  <p:childTnLst>
                                    <p:set>
                                      <p:cBhvr>
                                        <p:cTn id="75" dur="1" fill="hold">
                                          <p:stCondLst>
                                            <p:cond delay="0"/>
                                          </p:stCondLst>
                                        </p:cTn>
                                        <p:tgtEl>
                                          <p:spTgt spid="82"/>
                                        </p:tgtEl>
                                        <p:attrNameLst>
                                          <p:attrName>style.visibility</p:attrName>
                                        </p:attrNameLst>
                                      </p:cBhvr>
                                      <p:to>
                                        <p:strVal val="visible"/>
                                      </p:to>
                                    </p:set>
                                    <p:animEffect transition="in" filter="fade">
                                      <p:cBhvr>
                                        <p:cTn id="76" dur="500"/>
                                        <p:tgtEl>
                                          <p:spTgt spid="8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fade">
                                      <p:cBhvr>
                                        <p:cTn id="79" dur="500"/>
                                        <p:tgtEl>
                                          <p:spTgt spid="8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fade">
                                      <p:cBhvr>
                                        <p:cTn id="8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16" grpId="0" animBg="1"/>
      <p:bldP spid="17" grpId="0" animBg="1"/>
      <p:bldP spid="18" grpId="0" animBg="1"/>
      <p:bldP spid="47" grpId="0" animBg="1"/>
      <p:bldP spid="48" grpId="0" animBg="1"/>
      <p:bldP spid="49" grpId="0" animBg="1"/>
      <p:bldP spid="54" grpId="0" animBg="1"/>
      <p:bldP spid="55" grpId="0" animBg="1"/>
      <p:bldP spid="56" grpId="0" animBg="1"/>
      <p:bldP spid="87" grpId="0"/>
      <p:bldP spid="8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831C1-D769-024F-B06B-D0F6344C6D15}"/>
              </a:ext>
            </a:extLst>
          </p:cNvPr>
          <p:cNvSpPr>
            <a:spLocks noGrp="1"/>
          </p:cNvSpPr>
          <p:nvPr>
            <p:ph type="title"/>
          </p:nvPr>
        </p:nvSpPr>
        <p:spPr>
          <a:xfrm>
            <a:off x="552450" y="225553"/>
            <a:ext cx="11548506" cy="1325563"/>
          </a:xfrm>
        </p:spPr>
        <p:txBody>
          <a:bodyPr>
            <a:normAutofit/>
          </a:bodyPr>
          <a:lstStyle/>
          <a:p>
            <a:r>
              <a:rPr lang="en-US" dirty="0"/>
              <a:t>Task Aware Feature Embeddings</a:t>
            </a:r>
            <a:r>
              <a:rPr lang="en-US" sz="3600" dirty="0"/>
              <a:t> </a:t>
            </a:r>
            <a:br>
              <a:rPr lang="en-US" sz="3600" dirty="0"/>
            </a:br>
            <a:r>
              <a:rPr lang="en-US" sz="3200" dirty="0"/>
              <a:t>[CVPR’19]</a:t>
            </a:r>
          </a:p>
        </p:txBody>
      </p:sp>
      <p:sp>
        <p:nvSpPr>
          <p:cNvPr id="44" name="TextBox 43">
            <a:extLst>
              <a:ext uri="{FF2B5EF4-FFF2-40B4-BE49-F238E27FC236}">
                <a16:creationId xmlns:a16="http://schemas.microsoft.com/office/drawing/2014/main" id="{49E76802-4662-9643-8AF6-E82C2614F28F}"/>
              </a:ext>
            </a:extLst>
          </p:cNvPr>
          <p:cNvSpPr txBox="1"/>
          <p:nvPr/>
        </p:nvSpPr>
        <p:spPr>
          <a:xfrm>
            <a:off x="528700" y="5235775"/>
            <a:ext cx="1443024" cy="830997"/>
          </a:xfrm>
          <a:prstGeom prst="rect">
            <a:avLst/>
          </a:prstGeom>
        </p:spPr>
        <p:txBody>
          <a:bodyPr wrap="none" rtlCol="0">
            <a:spAutoFit/>
          </a:bodyPr>
          <a:lstStyle/>
          <a:p>
            <a:r>
              <a:rPr lang="en-US" sz="2400" dirty="0"/>
              <a:t>“Smiling </a:t>
            </a:r>
          </a:p>
          <a:p>
            <a:r>
              <a:rPr lang="en-US" sz="2400" dirty="0"/>
              <a:t>  Baby”</a:t>
            </a:r>
          </a:p>
        </p:txBody>
      </p:sp>
      <p:sp>
        <p:nvSpPr>
          <p:cNvPr id="15" name="TextBox 14">
            <a:extLst>
              <a:ext uri="{FF2B5EF4-FFF2-40B4-BE49-F238E27FC236}">
                <a16:creationId xmlns:a16="http://schemas.microsoft.com/office/drawing/2014/main" id="{18BE576A-B34A-8E4C-B516-41F89B3F2880}"/>
              </a:ext>
            </a:extLst>
          </p:cNvPr>
          <p:cNvSpPr txBox="1"/>
          <p:nvPr/>
        </p:nvSpPr>
        <p:spPr>
          <a:xfrm>
            <a:off x="237324" y="4720250"/>
            <a:ext cx="2047355" cy="369332"/>
          </a:xfrm>
          <a:prstGeom prst="rect">
            <a:avLst/>
          </a:prstGeom>
        </p:spPr>
        <p:txBody>
          <a:bodyPr wrap="none" rtlCol="0">
            <a:spAutoFit/>
          </a:bodyPr>
          <a:lstStyle/>
          <a:p>
            <a:r>
              <a:rPr lang="en-US" b="1" dirty="0">
                <a:solidFill>
                  <a:schemeClr val="accent4"/>
                </a:solidFill>
              </a:rPr>
              <a:t>Task Description:</a:t>
            </a:r>
          </a:p>
        </p:txBody>
      </p:sp>
      <p:sp>
        <p:nvSpPr>
          <p:cNvPr id="61" name="Rectangle 60">
            <a:extLst>
              <a:ext uri="{FF2B5EF4-FFF2-40B4-BE49-F238E27FC236}">
                <a16:creationId xmlns:a16="http://schemas.microsoft.com/office/drawing/2014/main" id="{A474DA52-0757-2E4D-B40C-DD52F4D6DC0C}"/>
              </a:ext>
            </a:extLst>
          </p:cNvPr>
          <p:cNvSpPr/>
          <p:nvPr/>
        </p:nvSpPr>
        <p:spPr>
          <a:xfrm>
            <a:off x="2464377" y="3847606"/>
            <a:ext cx="6127667" cy="26600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2" name="Picture 61" descr="A picture containing indoor, person, wall, table&#10;&#10;Description automatically generated">
            <a:extLst>
              <a:ext uri="{FF2B5EF4-FFF2-40B4-BE49-F238E27FC236}">
                <a16:creationId xmlns:a16="http://schemas.microsoft.com/office/drawing/2014/main" id="{E6C72DE1-9495-1E4B-A041-AE7CC7D18B53}"/>
              </a:ext>
            </a:extLst>
          </p:cNvPr>
          <p:cNvPicPr>
            <a:picLocks noChangeAspect="1"/>
          </p:cNvPicPr>
          <p:nvPr/>
        </p:nvPicPr>
        <p:blipFill rotWithShape="1">
          <a:blip r:embed="rId3"/>
          <a:srcRect l="34665" t="25096" r="9659" b="37485"/>
          <a:stretch/>
        </p:blipFill>
        <p:spPr>
          <a:xfrm>
            <a:off x="552450" y="1908959"/>
            <a:ext cx="1911927" cy="1713016"/>
          </a:xfrm>
          <a:prstGeom prst="rect">
            <a:avLst/>
          </a:prstGeom>
        </p:spPr>
      </p:pic>
      <p:grpSp>
        <p:nvGrpSpPr>
          <p:cNvPr id="64" name="Group 63">
            <a:extLst>
              <a:ext uri="{FF2B5EF4-FFF2-40B4-BE49-F238E27FC236}">
                <a16:creationId xmlns:a16="http://schemas.microsoft.com/office/drawing/2014/main" id="{633F738E-AFB2-FD4B-A03D-78B6942F4CA9}"/>
              </a:ext>
            </a:extLst>
          </p:cNvPr>
          <p:cNvGrpSpPr/>
          <p:nvPr/>
        </p:nvGrpSpPr>
        <p:grpSpPr>
          <a:xfrm>
            <a:off x="2881426" y="2017322"/>
            <a:ext cx="1612221" cy="1496291"/>
            <a:chOff x="3181397" y="2124200"/>
            <a:chExt cx="1332414" cy="1496291"/>
          </a:xfrm>
        </p:grpSpPr>
        <p:sp>
          <p:nvSpPr>
            <p:cNvPr id="65" name="Trapezoid 64">
              <a:extLst>
                <a:ext uri="{FF2B5EF4-FFF2-40B4-BE49-F238E27FC236}">
                  <a16:creationId xmlns:a16="http://schemas.microsoft.com/office/drawing/2014/main" id="{FE1CC49F-03FB-1043-8327-8E20FC298BA8}"/>
                </a:ext>
              </a:extLst>
            </p:cNvPr>
            <p:cNvSpPr/>
            <p:nvPr/>
          </p:nvSpPr>
          <p:spPr>
            <a:xfrm rot="5400000">
              <a:off x="3099459" y="2266704"/>
              <a:ext cx="1496291" cy="1211284"/>
            </a:xfrm>
            <a:prstGeom prst="trapezoid">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99B24223-6711-704B-ADB4-96DC970171D5}"/>
                </a:ext>
              </a:extLst>
            </p:cNvPr>
            <p:cNvSpPr txBox="1"/>
            <p:nvPr/>
          </p:nvSpPr>
          <p:spPr>
            <a:xfrm>
              <a:off x="3181397" y="2549179"/>
              <a:ext cx="1332414" cy="646331"/>
            </a:xfrm>
            <a:prstGeom prst="rect">
              <a:avLst/>
            </a:prstGeom>
          </p:spPr>
          <p:txBody>
            <a:bodyPr wrap="square" rtlCol="0">
              <a:spAutoFit/>
            </a:bodyPr>
            <a:lstStyle/>
            <a:p>
              <a:pPr algn="ctr"/>
              <a:r>
                <a:rPr lang="en-US" dirty="0">
                  <a:solidFill>
                    <a:schemeClr val="bg1"/>
                  </a:solidFill>
                </a:rPr>
                <a:t>Feature</a:t>
              </a:r>
            </a:p>
            <a:p>
              <a:pPr algn="ctr"/>
              <a:r>
                <a:rPr lang="en-US" dirty="0">
                  <a:solidFill>
                    <a:schemeClr val="bg1"/>
                  </a:solidFill>
                </a:rPr>
                <a:t>Network</a:t>
              </a:r>
            </a:p>
          </p:txBody>
        </p:sp>
      </p:grpSp>
      <p:grpSp>
        <p:nvGrpSpPr>
          <p:cNvPr id="68" name="Group 67">
            <a:extLst>
              <a:ext uri="{FF2B5EF4-FFF2-40B4-BE49-F238E27FC236}">
                <a16:creationId xmlns:a16="http://schemas.microsoft.com/office/drawing/2014/main" id="{E8540037-8316-0341-95DE-F2E57955E7FC}"/>
              </a:ext>
            </a:extLst>
          </p:cNvPr>
          <p:cNvGrpSpPr/>
          <p:nvPr/>
        </p:nvGrpSpPr>
        <p:grpSpPr>
          <a:xfrm>
            <a:off x="2915309" y="5039594"/>
            <a:ext cx="1013516" cy="1124186"/>
            <a:chOff x="3181397" y="2124200"/>
            <a:chExt cx="1332414" cy="1496291"/>
          </a:xfrm>
        </p:grpSpPr>
        <p:sp>
          <p:nvSpPr>
            <p:cNvPr id="70" name="Trapezoid 69">
              <a:extLst>
                <a:ext uri="{FF2B5EF4-FFF2-40B4-BE49-F238E27FC236}">
                  <a16:creationId xmlns:a16="http://schemas.microsoft.com/office/drawing/2014/main" id="{1E0CD392-493F-4145-A099-3D2E959F8EDC}"/>
                </a:ext>
              </a:extLst>
            </p:cNvPr>
            <p:cNvSpPr/>
            <p:nvPr/>
          </p:nvSpPr>
          <p:spPr>
            <a:xfrm rot="5400000">
              <a:off x="3099459" y="2266704"/>
              <a:ext cx="1496291" cy="1211284"/>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dirty="0"/>
            </a:p>
          </p:txBody>
        </p:sp>
        <p:sp>
          <p:nvSpPr>
            <p:cNvPr id="71" name="TextBox 70">
              <a:extLst>
                <a:ext uri="{FF2B5EF4-FFF2-40B4-BE49-F238E27FC236}">
                  <a16:creationId xmlns:a16="http://schemas.microsoft.com/office/drawing/2014/main" id="{E938D82C-0C7E-0C4B-8CF1-A580E91B7516}"/>
                </a:ext>
              </a:extLst>
            </p:cNvPr>
            <p:cNvSpPr txBox="1"/>
            <p:nvPr/>
          </p:nvSpPr>
          <p:spPr>
            <a:xfrm>
              <a:off x="3181397" y="2549179"/>
              <a:ext cx="1332414" cy="77833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err="1">
                  <a:solidFill>
                    <a:schemeClr val="bg1"/>
                  </a:solidFill>
                </a:rPr>
                <a:t>Emb</a:t>
              </a:r>
              <a:r>
                <a:rPr lang="en-US" sz="1600" dirty="0">
                  <a:solidFill>
                    <a:schemeClr val="bg1"/>
                  </a:solidFill>
                </a:rPr>
                <a:t>.</a:t>
              </a:r>
            </a:p>
            <a:p>
              <a:pPr algn="ctr"/>
              <a:r>
                <a:rPr lang="en-US" sz="1600" dirty="0">
                  <a:solidFill>
                    <a:schemeClr val="bg1"/>
                  </a:solidFill>
                </a:rPr>
                <a:t>Network</a:t>
              </a:r>
            </a:p>
          </p:txBody>
        </p:sp>
      </p:grpSp>
      <p:sp>
        <p:nvSpPr>
          <p:cNvPr id="73" name="Rounded Rectangle 72">
            <a:extLst>
              <a:ext uri="{FF2B5EF4-FFF2-40B4-BE49-F238E27FC236}">
                <a16:creationId xmlns:a16="http://schemas.microsoft.com/office/drawing/2014/main" id="{A3CD4E9E-97F0-D147-8A12-9D80C0AAD7E8}"/>
              </a:ext>
            </a:extLst>
          </p:cNvPr>
          <p:cNvSpPr/>
          <p:nvPr/>
        </p:nvSpPr>
        <p:spPr>
          <a:xfrm rot="5400000">
            <a:off x="4348650" y="2527959"/>
            <a:ext cx="1745673" cy="4750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FF Net</a:t>
            </a:r>
          </a:p>
        </p:txBody>
      </p:sp>
      <p:sp>
        <p:nvSpPr>
          <p:cNvPr id="74" name="Rounded Rectangle 73">
            <a:extLst>
              <a:ext uri="{FF2B5EF4-FFF2-40B4-BE49-F238E27FC236}">
                <a16:creationId xmlns:a16="http://schemas.microsoft.com/office/drawing/2014/main" id="{29AE5358-A5D2-7041-A10D-C1200E5D158F}"/>
              </a:ext>
            </a:extLst>
          </p:cNvPr>
          <p:cNvSpPr/>
          <p:nvPr/>
        </p:nvSpPr>
        <p:spPr>
          <a:xfrm rot="5400000">
            <a:off x="3879803" y="4343632"/>
            <a:ext cx="1078160"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Params</a:t>
            </a:r>
            <a:endParaRPr lang="en-US" dirty="0"/>
          </a:p>
        </p:txBody>
      </p:sp>
      <p:sp>
        <p:nvSpPr>
          <p:cNvPr id="76" name="Rounded Rectangle 75">
            <a:extLst>
              <a:ext uri="{FF2B5EF4-FFF2-40B4-BE49-F238E27FC236}">
                <a16:creationId xmlns:a16="http://schemas.microsoft.com/office/drawing/2014/main" id="{3311686D-EF7A-924F-A329-4AF7EEA8E264}"/>
              </a:ext>
            </a:extLst>
          </p:cNvPr>
          <p:cNvSpPr/>
          <p:nvPr/>
        </p:nvSpPr>
        <p:spPr>
          <a:xfrm rot="5400000">
            <a:off x="4244662" y="5423557"/>
            <a:ext cx="1285194"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FC Layer</a:t>
            </a:r>
          </a:p>
        </p:txBody>
      </p:sp>
      <p:sp>
        <p:nvSpPr>
          <p:cNvPr id="77" name="Oval 76">
            <a:extLst>
              <a:ext uri="{FF2B5EF4-FFF2-40B4-BE49-F238E27FC236}">
                <a16:creationId xmlns:a16="http://schemas.microsoft.com/office/drawing/2014/main" id="{BE49B7AE-D144-534D-B2B2-6D4E4F2361BF}"/>
              </a:ext>
            </a:extLst>
          </p:cNvPr>
          <p:cNvSpPr/>
          <p:nvPr/>
        </p:nvSpPr>
        <p:spPr>
          <a:xfrm>
            <a:off x="5043356" y="4343632"/>
            <a:ext cx="356260" cy="3562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x</a:t>
            </a:r>
            <a:endParaRPr lang="en-US" dirty="0"/>
          </a:p>
        </p:txBody>
      </p:sp>
      <p:cxnSp>
        <p:nvCxnSpPr>
          <p:cNvPr id="79" name="Straight Arrow Connector 78">
            <a:extLst>
              <a:ext uri="{FF2B5EF4-FFF2-40B4-BE49-F238E27FC236}">
                <a16:creationId xmlns:a16="http://schemas.microsoft.com/office/drawing/2014/main" id="{5F26CA3D-6211-434A-9D70-408FEC15A174}"/>
              </a:ext>
            </a:extLst>
          </p:cNvPr>
          <p:cNvCxnSpPr>
            <a:stCxn id="74" idx="0"/>
            <a:endCxn id="77" idx="2"/>
          </p:cNvCxnSpPr>
          <p:nvPr/>
        </p:nvCxnSpPr>
        <p:spPr>
          <a:xfrm>
            <a:off x="4597013" y="4521762"/>
            <a:ext cx="4463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Elbow Connector 79">
            <a:extLst>
              <a:ext uri="{FF2B5EF4-FFF2-40B4-BE49-F238E27FC236}">
                <a16:creationId xmlns:a16="http://schemas.microsoft.com/office/drawing/2014/main" id="{FCB10BF3-BDEF-DC43-B2F2-3E76B31C2500}"/>
              </a:ext>
            </a:extLst>
          </p:cNvPr>
          <p:cNvCxnSpPr>
            <a:cxnSpLocks/>
            <a:stCxn id="76" idx="0"/>
            <a:endCxn id="77" idx="4"/>
          </p:cNvCxnSpPr>
          <p:nvPr/>
        </p:nvCxnSpPr>
        <p:spPr>
          <a:xfrm flipV="1">
            <a:off x="5065389" y="4699892"/>
            <a:ext cx="156097" cy="901795"/>
          </a:xfrm>
          <a:prstGeom prst="bentConnector4">
            <a:avLst>
              <a:gd name="adj1" fmla="val 100801"/>
              <a:gd name="adj2" fmla="val 59876"/>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83" name="Straight Arrow Connector 82">
            <a:extLst>
              <a:ext uri="{FF2B5EF4-FFF2-40B4-BE49-F238E27FC236}">
                <a16:creationId xmlns:a16="http://schemas.microsoft.com/office/drawing/2014/main" id="{D89006B1-B8B0-A646-AD32-2A554DB2F47C}"/>
              </a:ext>
            </a:extLst>
          </p:cNvPr>
          <p:cNvCxnSpPr>
            <a:cxnSpLocks/>
            <a:stCxn id="70" idx="0"/>
            <a:endCxn id="76" idx="2"/>
          </p:cNvCxnSpPr>
          <p:nvPr/>
        </p:nvCxnSpPr>
        <p:spPr>
          <a:xfrm flipV="1">
            <a:off x="3882756" y="5601687"/>
            <a:ext cx="826373" cy="1"/>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84" name="Straight Arrow Connector 83">
            <a:extLst>
              <a:ext uri="{FF2B5EF4-FFF2-40B4-BE49-F238E27FC236}">
                <a16:creationId xmlns:a16="http://schemas.microsoft.com/office/drawing/2014/main" id="{81F8963F-0AEE-0F43-A3D9-B4426EE50D1E}"/>
              </a:ext>
            </a:extLst>
          </p:cNvPr>
          <p:cNvCxnSpPr>
            <a:cxnSpLocks/>
            <a:stCxn id="77" idx="0"/>
            <a:endCxn id="73" idx="3"/>
          </p:cNvCxnSpPr>
          <p:nvPr/>
        </p:nvCxnSpPr>
        <p:spPr>
          <a:xfrm flipV="1">
            <a:off x="5221486" y="3638302"/>
            <a:ext cx="0" cy="705330"/>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5" name="Rounded Rectangle 84">
            <a:extLst>
              <a:ext uri="{FF2B5EF4-FFF2-40B4-BE49-F238E27FC236}">
                <a16:creationId xmlns:a16="http://schemas.microsoft.com/office/drawing/2014/main" id="{B290FBD4-446F-CF41-B128-D0EAE28F41A4}"/>
              </a:ext>
            </a:extLst>
          </p:cNvPr>
          <p:cNvSpPr/>
          <p:nvPr/>
        </p:nvSpPr>
        <p:spPr>
          <a:xfrm rot="5400000">
            <a:off x="5745018" y="2527959"/>
            <a:ext cx="1745673" cy="4750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FF Net</a:t>
            </a:r>
          </a:p>
        </p:txBody>
      </p:sp>
      <p:sp>
        <p:nvSpPr>
          <p:cNvPr id="88" name="Rounded Rectangle 87">
            <a:extLst>
              <a:ext uri="{FF2B5EF4-FFF2-40B4-BE49-F238E27FC236}">
                <a16:creationId xmlns:a16="http://schemas.microsoft.com/office/drawing/2014/main" id="{8B0C6DD1-64E8-0047-9DCA-B62A4F2EDAC7}"/>
              </a:ext>
            </a:extLst>
          </p:cNvPr>
          <p:cNvSpPr/>
          <p:nvPr/>
        </p:nvSpPr>
        <p:spPr>
          <a:xfrm rot="5400000">
            <a:off x="5276171" y="4343632"/>
            <a:ext cx="1078160"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Params</a:t>
            </a:r>
            <a:endParaRPr lang="en-US" dirty="0"/>
          </a:p>
        </p:txBody>
      </p:sp>
      <p:sp>
        <p:nvSpPr>
          <p:cNvPr id="89" name="Rounded Rectangle 88">
            <a:extLst>
              <a:ext uri="{FF2B5EF4-FFF2-40B4-BE49-F238E27FC236}">
                <a16:creationId xmlns:a16="http://schemas.microsoft.com/office/drawing/2014/main" id="{125FE44D-E70F-E646-9DA8-45DDCB4E2122}"/>
              </a:ext>
            </a:extLst>
          </p:cNvPr>
          <p:cNvSpPr/>
          <p:nvPr/>
        </p:nvSpPr>
        <p:spPr>
          <a:xfrm rot="5400000">
            <a:off x="5641030" y="5423557"/>
            <a:ext cx="1285194"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FC Layer</a:t>
            </a:r>
          </a:p>
        </p:txBody>
      </p:sp>
      <p:sp>
        <p:nvSpPr>
          <p:cNvPr id="90" name="Oval 89">
            <a:extLst>
              <a:ext uri="{FF2B5EF4-FFF2-40B4-BE49-F238E27FC236}">
                <a16:creationId xmlns:a16="http://schemas.microsoft.com/office/drawing/2014/main" id="{58D0062B-51A4-8A4B-B4D4-9177B84F738C}"/>
              </a:ext>
            </a:extLst>
          </p:cNvPr>
          <p:cNvSpPr/>
          <p:nvPr/>
        </p:nvSpPr>
        <p:spPr>
          <a:xfrm>
            <a:off x="6439724" y="4343632"/>
            <a:ext cx="356260" cy="3562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x</a:t>
            </a:r>
            <a:endParaRPr lang="en-US" dirty="0"/>
          </a:p>
        </p:txBody>
      </p:sp>
      <p:cxnSp>
        <p:nvCxnSpPr>
          <p:cNvPr id="91" name="Straight Arrow Connector 90">
            <a:extLst>
              <a:ext uri="{FF2B5EF4-FFF2-40B4-BE49-F238E27FC236}">
                <a16:creationId xmlns:a16="http://schemas.microsoft.com/office/drawing/2014/main" id="{671E024B-D11E-1D4E-A19B-67B97A44DC5F}"/>
              </a:ext>
            </a:extLst>
          </p:cNvPr>
          <p:cNvCxnSpPr>
            <a:stCxn id="88" idx="0"/>
            <a:endCxn id="90" idx="2"/>
          </p:cNvCxnSpPr>
          <p:nvPr/>
        </p:nvCxnSpPr>
        <p:spPr>
          <a:xfrm>
            <a:off x="5993381" y="4521762"/>
            <a:ext cx="4463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Elbow Connector 91">
            <a:extLst>
              <a:ext uri="{FF2B5EF4-FFF2-40B4-BE49-F238E27FC236}">
                <a16:creationId xmlns:a16="http://schemas.microsoft.com/office/drawing/2014/main" id="{30C38BAE-AAA4-4D4D-B6A1-13C907ECDFAA}"/>
              </a:ext>
            </a:extLst>
          </p:cNvPr>
          <p:cNvCxnSpPr>
            <a:stCxn id="89" idx="0"/>
            <a:endCxn id="90" idx="4"/>
          </p:cNvCxnSpPr>
          <p:nvPr/>
        </p:nvCxnSpPr>
        <p:spPr>
          <a:xfrm flipV="1">
            <a:off x="6461757" y="4699892"/>
            <a:ext cx="156097" cy="901795"/>
          </a:xfrm>
          <a:prstGeom prst="bentConnector4">
            <a:avLst>
              <a:gd name="adj1" fmla="val 100801"/>
              <a:gd name="adj2" fmla="val 59876"/>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93" name="Straight Arrow Connector 92">
            <a:extLst>
              <a:ext uri="{FF2B5EF4-FFF2-40B4-BE49-F238E27FC236}">
                <a16:creationId xmlns:a16="http://schemas.microsoft.com/office/drawing/2014/main" id="{DF0C267C-A99F-7C41-9221-E2261D0BDF33}"/>
              </a:ext>
            </a:extLst>
          </p:cNvPr>
          <p:cNvCxnSpPr>
            <a:cxnSpLocks/>
            <a:stCxn id="90" idx="0"/>
            <a:endCxn id="85" idx="3"/>
          </p:cNvCxnSpPr>
          <p:nvPr/>
        </p:nvCxnSpPr>
        <p:spPr>
          <a:xfrm flipV="1">
            <a:off x="6617854" y="3638302"/>
            <a:ext cx="0" cy="705330"/>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94" name="Rounded Rectangle 93">
            <a:extLst>
              <a:ext uri="{FF2B5EF4-FFF2-40B4-BE49-F238E27FC236}">
                <a16:creationId xmlns:a16="http://schemas.microsoft.com/office/drawing/2014/main" id="{7EF84C9E-4E44-A044-8395-3C9B1AEECE32}"/>
              </a:ext>
            </a:extLst>
          </p:cNvPr>
          <p:cNvSpPr/>
          <p:nvPr/>
        </p:nvSpPr>
        <p:spPr>
          <a:xfrm rot="5400000">
            <a:off x="7141386" y="2527958"/>
            <a:ext cx="1745673" cy="4750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FF Net</a:t>
            </a:r>
          </a:p>
        </p:txBody>
      </p:sp>
      <p:sp>
        <p:nvSpPr>
          <p:cNvPr id="95" name="Rounded Rectangle 94">
            <a:extLst>
              <a:ext uri="{FF2B5EF4-FFF2-40B4-BE49-F238E27FC236}">
                <a16:creationId xmlns:a16="http://schemas.microsoft.com/office/drawing/2014/main" id="{400FF485-633C-814A-A9F1-41A1C401A199}"/>
              </a:ext>
            </a:extLst>
          </p:cNvPr>
          <p:cNvSpPr/>
          <p:nvPr/>
        </p:nvSpPr>
        <p:spPr>
          <a:xfrm rot="5400000">
            <a:off x="6672539" y="4343631"/>
            <a:ext cx="1078160"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Params</a:t>
            </a:r>
            <a:endParaRPr lang="en-US" dirty="0"/>
          </a:p>
        </p:txBody>
      </p:sp>
      <p:sp>
        <p:nvSpPr>
          <p:cNvPr id="96" name="Rounded Rectangle 95">
            <a:extLst>
              <a:ext uri="{FF2B5EF4-FFF2-40B4-BE49-F238E27FC236}">
                <a16:creationId xmlns:a16="http://schemas.microsoft.com/office/drawing/2014/main" id="{B813E895-DD2F-F44B-9B58-7845CFE3ED2C}"/>
              </a:ext>
            </a:extLst>
          </p:cNvPr>
          <p:cNvSpPr/>
          <p:nvPr/>
        </p:nvSpPr>
        <p:spPr>
          <a:xfrm rot="5400000">
            <a:off x="7037398" y="5423556"/>
            <a:ext cx="1285194"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FC Layer</a:t>
            </a:r>
          </a:p>
        </p:txBody>
      </p:sp>
      <p:sp>
        <p:nvSpPr>
          <p:cNvPr id="97" name="Oval 96">
            <a:extLst>
              <a:ext uri="{FF2B5EF4-FFF2-40B4-BE49-F238E27FC236}">
                <a16:creationId xmlns:a16="http://schemas.microsoft.com/office/drawing/2014/main" id="{F3922E2A-79C1-054F-A4B1-4DC325300461}"/>
              </a:ext>
            </a:extLst>
          </p:cNvPr>
          <p:cNvSpPr/>
          <p:nvPr/>
        </p:nvSpPr>
        <p:spPr>
          <a:xfrm>
            <a:off x="7836092" y="4343631"/>
            <a:ext cx="356260" cy="3562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x</a:t>
            </a:r>
            <a:endParaRPr lang="en-US" dirty="0"/>
          </a:p>
        </p:txBody>
      </p:sp>
      <p:cxnSp>
        <p:nvCxnSpPr>
          <p:cNvPr id="98" name="Straight Arrow Connector 97">
            <a:extLst>
              <a:ext uri="{FF2B5EF4-FFF2-40B4-BE49-F238E27FC236}">
                <a16:creationId xmlns:a16="http://schemas.microsoft.com/office/drawing/2014/main" id="{5E199F24-5315-F240-A690-F38D49D58CAB}"/>
              </a:ext>
            </a:extLst>
          </p:cNvPr>
          <p:cNvCxnSpPr>
            <a:stCxn id="95" idx="0"/>
            <a:endCxn id="97" idx="2"/>
          </p:cNvCxnSpPr>
          <p:nvPr/>
        </p:nvCxnSpPr>
        <p:spPr>
          <a:xfrm>
            <a:off x="7389749" y="4521761"/>
            <a:ext cx="4463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Elbow Connector 98">
            <a:extLst>
              <a:ext uri="{FF2B5EF4-FFF2-40B4-BE49-F238E27FC236}">
                <a16:creationId xmlns:a16="http://schemas.microsoft.com/office/drawing/2014/main" id="{595E6BC3-88B3-1044-BFD0-9E3BD051B95C}"/>
              </a:ext>
            </a:extLst>
          </p:cNvPr>
          <p:cNvCxnSpPr>
            <a:stCxn id="96" idx="0"/>
            <a:endCxn id="97" idx="4"/>
          </p:cNvCxnSpPr>
          <p:nvPr/>
        </p:nvCxnSpPr>
        <p:spPr>
          <a:xfrm flipV="1">
            <a:off x="7858125" y="4699891"/>
            <a:ext cx="156097" cy="901795"/>
          </a:xfrm>
          <a:prstGeom prst="bentConnector4">
            <a:avLst>
              <a:gd name="adj1" fmla="val 100801"/>
              <a:gd name="adj2" fmla="val 59876"/>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00" name="Straight Arrow Connector 99">
            <a:extLst>
              <a:ext uri="{FF2B5EF4-FFF2-40B4-BE49-F238E27FC236}">
                <a16:creationId xmlns:a16="http://schemas.microsoft.com/office/drawing/2014/main" id="{A4425845-7B11-3C47-B898-49FAFCCDDD1C}"/>
              </a:ext>
            </a:extLst>
          </p:cNvPr>
          <p:cNvCxnSpPr>
            <a:cxnSpLocks/>
            <a:stCxn id="97" idx="0"/>
            <a:endCxn id="94" idx="3"/>
          </p:cNvCxnSpPr>
          <p:nvPr/>
        </p:nvCxnSpPr>
        <p:spPr>
          <a:xfrm flipV="1">
            <a:off x="8014222" y="3638301"/>
            <a:ext cx="0" cy="705330"/>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101" name="Straight Arrow Connector 100">
            <a:extLst>
              <a:ext uri="{FF2B5EF4-FFF2-40B4-BE49-F238E27FC236}">
                <a16:creationId xmlns:a16="http://schemas.microsoft.com/office/drawing/2014/main" id="{F84C9D99-401C-AF41-9036-EBA69C313AC7}"/>
              </a:ext>
            </a:extLst>
          </p:cNvPr>
          <p:cNvCxnSpPr>
            <a:cxnSpLocks/>
            <a:stCxn id="76" idx="0"/>
            <a:endCxn id="89" idx="2"/>
          </p:cNvCxnSpPr>
          <p:nvPr/>
        </p:nvCxnSpPr>
        <p:spPr>
          <a:xfrm>
            <a:off x="5065389" y="5601687"/>
            <a:ext cx="1040108" cy="0"/>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02" name="Straight Arrow Connector 101">
            <a:extLst>
              <a:ext uri="{FF2B5EF4-FFF2-40B4-BE49-F238E27FC236}">
                <a16:creationId xmlns:a16="http://schemas.microsoft.com/office/drawing/2014/main" id="{0CCF4D0B-2D54-E842-A59B-4C38A997B9A4}"/>
              </a:ext>
            </a:extLst>
          </p:cNvPr>
          <p:cNvCxnSpPr>
            <a:cxnSpLocks/>
            <a:stCxn id="89" idx="0"/>
            <a:endCxn id="96" idx="2"/>
          </p:cNvCxnSpPr>
          <p:nvPr/>
        </p:nvCxnSpPr>
        <p:spPr>
          <a:xfrm flipV="1">
            <a:off x="6461757" y="5601686"/>
            <a:ext cx="1040108" cy="1"/>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03" name="Straight Arrow Connector 102">
            <a:extLst>
              <a:ext uri="{FF2B5EF4-FFF2-40B4-BE49-F238E27FC236}">
                <a16:creationId xmlns:a16="http://schemas.microsoft.com/office/drawing/2014/main" id="{C23A79D2-F6CA-EE45-BF5B-B34D98A50401}"/>
              </a:ext>
            </a:extLst>
          </p:cNvPr>
          <p:cNvCxnSpPr>
            <a:cxnSpLocks/>
            <a:stCxn id="62" idx="3"/>
            <a:endCxn id="67" idx="1"/>
          </p:cNvCxnSpPr>
          <p:nvPr/>
        </p:nvCxnSpPr>
        <p:spPr>
          <a:xfrm>
            <a:off x="2464377" y="2765467"/>
            <a:ext cx="4170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3018815B-DC13-CC4D-8268-D99CCFF6589E}"/>
              </a:ext>
            </a:extLst>
          </p:cNvPr>
          <p:cNvCxnSpPr>
            <a:cxnSpLocks/>
            <a:stCxn id="65" idx="0"/>
            <a:endCxn id="73" idx="2"/>
          </p:cNvCxnSpPr>
          <p:nvPr/>
        </p:nvCxnSpPr>
        <p:spPr>
          <a:xfrm flipV="1">
            <a:off x="4420365" y="2765466"/>
            <a:ext cx="563615"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2FD2ECCD-6394-BD44-9994-00C61BD69DE0}"/>
              </a:ext>
            </a:extLst>
          </p:cNvPr>
          <p:cNvCxnSpPr>
            <a:cxnSpLocks/>
            <a:stCxn id="73" idx="0"/>
            <a:endCxn id="85" idx="2"/>
          </p:cNvCxnSpPr>
          <p:nvPr/>
        </p:nvCxnSpPr>
        <p:spPr>
          <a:xfrm>
            <a:off x="5458993" y="2765466"/>
            <a:ext cx="9213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33DF71B5-B0AE-DE42-80BF-3BE85C2DFB54}"/>
              </a:ext>
            </a:extLst>
          </p:cNvPr>
          <p:cNvCxnSpPr>
            <a:cxnSpLocks/>
            <a:stCxn id="85" idx="0"/>
            <a:endCxn id="94" idx="2"/>
          </p:cNvCxnSpPr>
          <p:nvPr/>
        </p:nvCxnSpPr>
        <p:spPr>
          <a:xfrm flipV="1">
            <a:off x="6855361" y="2765465"/>
            <a:ext cx="92135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3D8EBAA7-3435-3A4F-8026-B24BE7075635}"/>
              </a:ext>
            </a:extLst>
          </p:cNvPr>
          <p:cNvCxnSpPr>
            <a:cxnSpLocks/>
            <a:stCxn id="94" idx="0"/>
          </p:cNvCxnSpPr>
          <p:nvPr/>
        </p:nvCxnSpPr>
        <p:spPr>
          <a:xfrm>
            <a:off x="8251729" y="2765465"/>
            <a:ext cx="9213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 name="TextBox 107">
            <a:extLst>
              <a:ext uri="{FF2B5EF4-FFF2-40B4-BE49-F238E27FC236}">
                <a16:creationId xmlns:a16="http://schemas.microsoft.com/office/drawing/2014/main" id="{4C7273CD-2641-034B-ABE0-70F9C716BBA8}"/>
              </a:ext>
            </a:extLst>
          </p:cNvPr>
          <p:cNvSpPr txBox="1"/>
          <p:nvPr/>
        </p:nvSpPr>
        <p:spPr>
          <a:xfrm>
            <a:off x="9173084" y="2547314"/>
            <a:ext cx="946093" cy="461665"/>
          </a:xfrm>
          <a:prstGeom prst="rect">
            <a:avLst/>
          </a:prstGeom>
        </p:spPr>
        <p:txBody>
          <a:bodyPr wrap="square" rtlCol="0">
            <a:spAutoFit/>
          </a:bodyPr>
          <a:lstStyle/>
          <a:p>
            <a:r>
              <a:rPr lang="en-US" sz="2400" dirty="0"/>
              <a:t>Yes</a:t>
            </a:r>
          </a:p>
        </p:txBody>
      </p:sp>
      <p:cxnSp>
        <p:nvCxnSpPr>
          <p:cNvPr id="109" name="Elbow Connector 108">
            <a:extLst>
              <a:ext uri="{FF2B5EF4-FFF2-40B4-BE49-F238E27FC236}">
                <a16:creationId xmlns:a16="http://schemas.microsoft.com/office/drawing/2014/main" id="{D230B177-2611-B246-A86C-775D66921C9E}"/>
              </a:ext>
            </a:extLst>
          </p:cNvPr>
          <p:cNvCxnSpPr>
            <a:cxnSpLocks/>
            <a:stCxn id="44" idx="3"/>
            <a:endCxn id="71" idx="1"/>
          </p:cNvCxnSpPr>
          <p:nvPr/>
        </p:nvCxnSpPr>
        <p:spPr>
          <a:xfrm>
            <a:off x="1971724" y="5651274"/>
            <a:ext cx="943585" cy="1"/>
          </a:xfrm>
          <a:prstGeom prst="bentConnector3">
            <a:avLst>
              <a:gd name="adj1" fmla="val 50000"/>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110" name="TextBox 109">
            <a:extLst>
              <a:ext uri="{FF2B5EF4-FFF2-40B4-BE49-F238E27FC236}">
                <a16:creationId xmlns:a16="http://schemas.microsoft.com/office/drawing/2014/main" id="{71E43AA8-DA9D-E043-AE58-CCB28D20A05A}"/>
              </a:ext>
            </a:extLst>
          </p:cNvPr>
          <p:cNvSpPr txBox="1"/>
          <p:nvPr/>
        </p:nvSpPr>
        <p:spPr>
          <a:xfrm>
            <a:off x="8638694" y="3844867"/>
            <a:ext cx="2210862" cy="830997"/>
          </a:xfrm>
          <a:prstGeom prst="rect">
            <a:avLst/>
          </a:prstGeom>
        </p:spPr>
        <p:txBody>
          <a:bodyPr wrap="square" rtlCol="0">
            <a:spAutoFit/>
          </a:bodyPr>
          <a:lstStyle/>
          <a:p>
            <a:r>
              <a:rPr lang="en-US" sz="2400" dirty="0"/>
              <a:t>Task Aware</a:t>
            </a:r>
          </a:p>
          <a:p>
            <a:r>
              <a:rPr lang="en-US" sz="2400" dirty="0"/>
              <a:t>Meta-Learner</a:t>
            </a:r>
          </a:p>
        </p:txBody>
      </p:sp>
      <p:sp>
        <p:nvSpPr>
          <p:cNvPr id="111" name="TextBox 110">
            <a:extLst>
              <a:ext uri="{FF2B5EF4-FFF2-40B4-BE49-F238E27FC236}">
                <a16:creationId xmlns:a16="http://schemas.microsoft.com/office/drawing/2014/main" id="{5749DF00-78F5-FC42-B395-EF0DFB2E06C8}"/>
              </a:ext>
            </a:extLst>
          </p:cNvPr>
          <p:cNvSpPr txBox="1"/>
          <p:nvPr/>
        </p:nvSpPr>
        <p:spPr>
          <a:xfrm>
            <a:off x="8385876" y="5358887"/>
            <a:ext cx="3399724" cy="101566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000" b="1" dirty="0"/>
              <a:t>4 - 15% </a:t>
            </a:r>
            <a:r>
              <a:rPr lang="en-US" sz="2000" dirty="0"/>
              <a:t>improvement on </a:t>
            </a:r>
            <a:r>
              <a:rPr lang="en-US" sz="2000" b="1" dirty="0"/>
              <a:t>attribute-object tasks</a:t>
            </a:r>
            <a:endParaRPr lang="en-US" sz="2000" dirty="0"/>
          </a:p>
        </p:txBody>
      </p:sp>
      <p:sp>
        <p:nvSpPr>
          <p:cNvPr id="49" name="TextBox 48">
            <a:extLst>
              <a:ext uri="{FF2B5EF4-FFF2-40B4-BE49-F238E27FC236}">
                <a16:creationId xmlns:a16="http://schemas.microsoft.com/office/drawing/2014/main" id="{6780EE6D-4B7C-B642-9D86-CEB8C16F9A7B}"/>
              </a:ext>
            </a:extLst>
          </p:cNvPr>
          <p:cNvSpPr txBox="1"/>
          <p:nvPr/>
        </p:nvSpPr>
        <p:spPr>
          <a:xfrm>
            <a:off x="3869769" y="-2108787"/>
            <a:ext cx="2967479" cy="461665"/>
          </a:xfrm>
          <a:prstGeom prst="rect">
            <a:avLst/>
          </a:prstGeom>
        </p:spPr>
        <p:txBody>
          <a:bodyPr wrap="none" rtlCol="0">
            <a:spAutoFit/>
          </a:bodyPr>
          <a:lstStyle/>
          <a:p>
            <a:r>
              <a:rPr lang="en-US" sz="2400" dirty="0"/>
              <a:t>Dynamic Networks</a:t>
            </a:r>
          </a:p>
        </p:txBody>
      </p:sp>
      <p:pic>
        <p:nvPicPr>
          <p:cNvPr id="50" name="Picture 49">
            <a:extLst>
              <a:ext uri="{FF2B5EF4-FFF2-40B4-BE49-F238E27FC236}">
                <a16:creationId xmlns:a16="http://schemas.microsoft.com/office/drawing/2014/main" id="{5F2955D4-CED1-0343-BFA5-70AFB9A082F2}"/>
              </a:ext>
            </a:extLst>
          </p:cNvPr>
          <p:cNvPicPr>
            <a:picLocks noChangeAspect="1"/>
          </p:cNvPicPr>
          <p:nvPr/>
        </p:nvPicPr>
        <p:blipFill>
          <a:blip r:embed="rId4"/>
          <a:stretch>
            <a:fillRect/>
          </a:stretch>
        </p:blipFill>
        <p:spPr>
          <a:xfrm>
            <a:off x="-5199691" y="7218133"/>
            <a:ext cx="3060565" cy="635476"/>
          </a:xfrm>
          <a:prstGeom prst="rect">
            <a:avLst/>
          </a:prstGeom>
        </p:spPr>
      </p:pic>
      <p:pic>
        <p:nvPicPr>
          <p:cNvPr id="51" name="Picture 50">
            <a:extLst>
              <a:ext uri="{FF2B5EF4-FFF2-40B4-BE49-F238E27FC236}">
                <a16:creationId xmlns:a16="http://schemas.microsoft.com/office/drawing/2014/main" id="{8102C350-0287-474B-A641-5695CD79AEC9}"/>
              </a:ext>
            </a:extLst>
          </p:cNvPr>
          <p:cNvPicPr>
            <a:picLocks noChangeAspect="1"/>
          </p:cNvPicPr>
          <p:nvPr/>
        </p:nvPicPr>
        <p:blipFill>
          <a:blip r:embed="rId5"/>
          <a:stretch>
            <a:fillRect/>
          </a:stretch>
        </p:blipFill>
        <p:spPr>
          <a:xfrm>
            <a:off x="13158648" y="6163781"/>
            <a:ext cx="3192461" cy="509875"/>
          </a:xfrm>
          <a:prstGeom prst="rect">
            <a:avLst/>
          </a:prstGeom>
        </p:spPr>
      </p:pic>
      <p:sp>
        <p:nvSpPr>
          <p:cNvPr id="3" name="Slide Number Placeholder 2">
            <a:extLst>
              <a:ext uri="{FF2B5EF4-FFF2-40B4-BE49-F238E27FC236}">
                <a16:creationId xmlns:a16="http://schemas.microsoft.com/office/drawing/2014/main" id="{D58469B7-7FDB-074C-BE41-19A771B1812F}"/>
              </a:ext>
            </a:extLst>
          </p:cNvPr>
          <p:cNvSpPr>
            <a:spLocks noGrp="1"/>
          </p:cNvSpPr>
          <p:nvPr>
            <p:ph type="sldNum" sz="quarter" idx="12"/>
          </p:nvPr>
        </p:nvSpPr>
        <p:spPr>
          <a:xfrm>
            <a:off x="11545203" y="6413575"/>
            <a:ext cx="638220" cy="476250"/>
          </a:xfrm>
        </p:spPr>
        <p:txBody>
          <a:bodyPr/>
          <a:lstStyle/>
          <a:p>
            <a:pPr>
              <a:defRPr/>
            </a:pPr>
            <a:fld id="{5D8990CB-EB99-4DC6-9D7B-36BB4DB2E5BC}" type="slidenum">
              <a:rPr lang="en-US" altLang="fr-FR" smtClean="0"/>
              <a:pPr>
                <a:defRPr/>
              </a:pPr>
              <a:t>18</a:t>
            </a:fld>
            <a:endParaRPr lang="en-US" altLang="fr-FR" dirty="0"/>
          </a:p>
        </p:txBody>
      </p:sp>
    </p:spTree>
    <p:extLst>
      <p:ext uri="{BB962C8B-B14F-4D97-AF65-F5344CB8AC3E}">
        <p14:creationId xmlns:p14="http://schemas.microsoft.com/office/powerpoint/2010/main" val="260630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8"/>
                                        </p:tgtEl>
                                        <p:attrNameLst>
                                          <p:attrName>style.visibility</p:attrName>
                                        </p:attrNameLst>
                                      </p:cBhvr>
                                      <p:to>
                                        <p:strVal val="visible"/>
                                      </p:to>
                                    </p:set>
                                    <p:animEffect transition="in" filter="fade">
                                      <p:cBhvr>
                                        <p:cTn id="18" dur="500"/>
                                        <p:tgtEl>
                                          <p:spTgt spid="10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15" grpId="0"/>
      <p:bldP spid="108" grpId="0"/>
      <p:bldP spid="1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E139-6DC4-B94E-8068-5A4CE594CE74}"/>
              </a:ext>
            </a:extLst>
          </p:cNvPr>
          <p:cNvSpPr>
            <a:spLocks noGrp="1"/>
          </p:cNvSpPr>
          <p:nvPr>
            <p:ph type="title"/>
          </p:nvPr>
        </p:nvSpPr>
        <p:spPr/>
        <p:txBody>
          <a:bodyPr/>
          <a:lstStyle/>
          <a:p>
            <a:r>
              <a:rPr lang="en-US" dirty="0" err="1"/>
              <a:t>HyperSched</a:t>
            </a:r>
            <a:r>
              <a:rPr lang="en-US" dirty="0"/>
              <a:t> [SOCC’19]</a:t>
            </a:r>
          </a:p>
        </p:txBody>
      </p:sp>
      <p:sp>
        <p:nvSpPr>
          <p:cNvPr id="5" name="TextBox 4">
            <a:extLst>
              <a:ext uri="{FF2B5EF4-FFF2-40B4-BE49-F238E27FC236}">
                <a16:creationId xmlns:a16="http://schemas.microsoft.com/office/drawing/2014/main" id="{4B52FEEC-0BCF-2C4A-8C1B-CC6D4DEC4A06}"/>
              </a:ext>
            </a:extLst>
          </p:cNvPr>
          <p:cNvSpPr txBox="1"/>
          <p:nvPr/>
        </p:nvSpPr>
        <p:spPr>
          <a:xfrm>
            <a:off x="649705" y="1192278"/>
            <a:ext cx="11298286" cy="461665"/>
          </a:xfrm>
          <a:prstGeom prst="rect">
            <a:avLst/>
          </a:prstGeom>
          <a:noFill/>
        </p:spPr>
        <p:txBody>
          <a:bodyPr wrap="none" rtlCol="0">
            <a:spAutoFit/>
          </a:bodyPr>
          <a:lstStyle/>
          <a:p>
            <a:r>
              <a:rPr lang="en-US" sz="2400" b="1" dirty="0"/>
              <a:t>Dynamically</a:t>
            </a:r>
            <a:r>
              <a:rPr lang="en-US" sz="2400" dirty="0"/>
              <a:t> allocating </a:t>
            </a:r>
            <a:r>
              <a:rPr lang="en-US" sz="2400" b="1" dirty="0"/>
              <a:t>parallel resources</a:t>
            </a:r>
            <a:r>
              <a:rPr lang="en-US" sz="2400" dirty="0"/>
              <a:t> to </a:t>
            </a:r>
            <a:r>
              <a:rPr lang="en-US" sz="2400" b="1" dirty="0"/>
              <a:t>parallel experiments</a:t>
            </a:r>
            <a:r>
              <a:rPr lang="en-US" sz="2400" dirty="0"/>
              <a:t>.</a:t>
            </a:r>
          </a:p>
        </p:txBody>
      </p:sp>
      <p:pic>
        <p:nvPicPr>
          <p:cNvPr id="6" name="Picture 5">
            <a:extLst>
              <a:ext uri="{FF2B5EF4-FFF2-40B4-BE49-F238E27FC236}">
                <a16:creationId xmlns:a16="http://schemas.microsoft.com/office/drawing/2014/main" id="{3F906C8C-DAB9-8541-AB4E-5E135CEEC91A}"/>
              </a:ext>
            </a:extLst>
          </p:cNvPr>
          <p:cNvPicPr>
            <a:picLocks noChangeAspect="1"/>
          </p:cNvPicPr>
          <p:nvPr/>
        </p:nvPicPr>
        <p:blipFill rotWithShape="1">
          <a:blip r:embed="rId3"/>
          <a:srcRect l="10414" b="59372"/>
          <a:stretch/>
        </p:blipFill>
        <p:spPr>
          <a:xfrm>
            <a:off x="1520306" y="4538069"/>
            <a:ext cx="9557084" cy="2063906"/>
          </a:xfrm>
          <a:prstGeom prst="rect">
            <a:avLst/>
          </a:prstGeom>
        </p:spPr>
      </p:pic>
      <p:grpSp>
        <p:nvGrpSpPr>
          <p:cNvPr id="12" name="Group 11">
            <a:extLst>
              <a:ext uri="{FF2B5EF4-FFF2-40B4-BE49-F238E27FC236}">
                <a16:creationId xmlns:a16="http://schemas.microsoft.com/office/drawing/2014/main" id="{149009B6-26FB-0E4C-805D-9C68CABC124D}"/>
              </a:ext>
            </a:extLst>
          </p:cNvPr>
          <p:cNvGrpSpPr/>
          <p:nvPr/>
        </p:nvGrpSpPr>
        <p:grpSpPr>
          <a:xfrm>
            <a:off x="1104245" y="2201779"/>
            <a:ext cx="9973145" cy="2336290"/>
            <a:chOff x="1047780" y="2322095"/>
            <a:chExt cx="9973145" cy="2336290"/>
          </a:xfrm>
        </p:grpSpPr>
        <p:pic>
          <p:nvPicPr>
            <p:cNvPr id="4" name="Picture 3">
              <a:extLst>
                <a:ext uri="{FF2B5EF4-FFF2-40B4-BE49-F238E27FC236}">
                  <a16:creationId xmlns:a16="http://schemas.microsoft.com/office/drawing/2014/main" id="{9E1F881A-1690-9E49-8C18-7354EF32163C}"/>
                </a:ext>
              </a:extLst>
            </p:cNvPr>
            <p:cNvPicPr>
              <a:picLocks noChangeAspect="1"/>
            </p:cNvPicPr>
            <p:nvPr/>
          </p:nvPicPr>
          <p:blipFill rotWithShape="1">
            <a:blip r:embed="rId3"/>
            <a:srcRect l="9474" t="47139" b="6872"/>
            <a:stretch/>
          </p:blipFill>
          <p:spPr>
            <a:xfrm>
              <a:off x="1363578" y="2322095"/>
              <a:ext cx="9657347" cy="2336290"/>
            </a:xfrm>
            <a:prstGeom prst="rect">
              <a:avLst/>
            </a:prstGeom>
          </p:spPr>
        </p:pic>
        <p:sp>
          <p:nvSpPr>
            <p:cNvPr id="8" name="TextBox 7">
              <a:extLst>
                <a:ext uri="{FF2B5EF4-FFF2-40B4-BE49-F238E27FC236}">
                  <a16:creationId xmlns:a16="http://schemas.microsoft.com/office/drawing/2014/main" id="{07295045-4CB1-E14B-A963-58746C5D038B}"/>
                </a:ext>
              </a:extLst>
            </p:cNvPr>
            <p:cNvSpPr txBox="1"/>
            <p:nvPr/>
          </p:nvSpPr>
          <p:spPr>
            <a:xfrm rot="16200000">
              <a:off x="869687" y="3004370"/>
              <a:ext cx="663964" cy="307777"/>
            </a:xfrm>
            <a:prstGeom prst="rect">
              <a:avLst/>
            </a:prstGeom>
            <a:solidFill>
              <a:schemeClr val="bg1"/>
            </a:solidFill>
          </p:spPr>
          <p:txBody>
            <a:bodyPr wrap="none" rtlCol="0">
              <a:spAutoFit/>
            </a:bodyPr>
            <a:lstStyle/>
            <a:p>
              <a:r>
                <a:rPr lang="en-US" sz="1400" dirty="0">
                  <a:latin typeface="Arial" panose="020B0604020202020204" pitchFamily="34" charset="0"/>
                  <a:cs typeface="Arial" panose="020B0604020202020204" pitchFamily="34" charset="0"/>
                </a:rPr>
                <a:t>GPUs</a:t>
              </a:r>
            </a:p>
          </p:txBody>
        </p:sp>
        <p:cxnSp>
          <p:nvCxnSpPr>
            <p:cNvPr id="10" name="Straight Arrow Connector 9">
              <a:extLst>
                <a:ext uri="{FF2B5EF4-FFF2-40B4-BE49-F238E27FC236}">
                  <a16:creationId xmlns:a16="http://schemas.microsoft.com/office/drawing/2014/main" id="{62CD554C-84C9-BB4E-8920-6B48BA083973}"/>
                </a:ext>
              </a:extLst>
            </p:cNvPr>
            <p:cNvCxnSpPr>
              <a:cxnSpLocks/>
            </p:cNvCxnSpPr>
            <p:nvPr/>
          </p:nvCxnSpPr>
          <p:spPr bwMode="auto">
            <a:xfrm flipH="1" flipV="1">
              <a:off x="1363578" y="2322095"/>
              <a:ext cx="1" cy="161223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grpSp>
      <p:sp>
        <p:nvSpPr>
          <p:cNvPr id="13" name="TextBox 12">
            <a:extLst>
              <a:ext uri="{FF2B5EF4-FFF2-40B4-BE49-F238E27FC236}">
                <a16:creationId xmlns:a16="http://schemas.microsoft.com/office/drawing/2014/main" id="{2BE12664-63AA-7547-888B-14389C273335}"/>
              </a:ext>
            </a:extLst>
          </p:cNvPr>
          <p:cNvSpPr txBox="1"/>
          <p:nvPr/>
        </p:nvSpPr>
        <p:spPr>
          <a:xfrm>
            <a:off x="1897297" y="1786484"/>
            <a:ext cx="2466509" cy="369332"/>
          </a:xfrm>
          <a:prstGeom prst="rect">
            <a:avLst/>
          </a:prstGeom>
          <a:noFill/>
        </p:spPr>
        <p:txBody>
          <a:bodyPr wrap="none" rtlCol="0">
            <a:spAutoFit/>
          </a:bodyPr>
          <a:lstStyle/>
          <a:p>
            <a:r>
              <a:rPr lang="en-US" dirty="0"/>
              <a:t>Shallow Exploration</a:t>
            </a:r>
          </a:p>
        </p:txBody>
      </p:sp>
      <p:sp>
        <p:nvSpPr>
          <p:cNvPr id="14" name="TextBox 13">
            <a:extLst>
              <a:ext uri="{FF2B5EF4-FFF2-40B4-BE49-F238E27FC236}">
                <a16:creationId xmlns:a16="http://schemas.microsoft.com/office/drawing/2014/main" id="{D58471F4-C350-D747-949E-EBC172428429}"/>
              </a:ext>
            </a:extLst>
          </p:cNvPr>
          <p:cNvSpPr txBox="1"/>
          <p:nvPr/>
        </p:nvSpPr>
        <p:spPr>
          <a:xfrm>
            <a:off x="5103873" y="1782929"/>
            <a:ext cx="2389950" cy="369332"/>
          </a:xfrm>
          <a:prstGeom prst="rect">
            <a:avLst/>
          </a:prstGeom>
          <a:noFill/>
        </p:spPr>
        <p:txBody>
          <a:bodyPr wrap="none" rtlCol="0">
            <a:spAutoFit/>
          </a:bodyPr>
          <a:lstStyle/>
          <a:p>
            <a:r>
              <a:rPr lang="en-US" dirty="0"/>
              <a:t>Successive Halving</a:t>
            </a:r>
          </a:p>
        </p:txBody>
      </p:sp>
      <p:sp>
        <p:nvSpPr>
          <p:cNvPr id="15" name="TextBox 14">
            <a:extLst>
              <a:ext uri="{FF2B5EF4-FFF2-40B4-BE49-F238E27FC236}">
                <a16:creationId xmlns:a16="http://schemas.microsoft.com/office/drawing/2014/main" id="{D03D07B1-FF0F-164A-BF17-426130B39579}"/>
              </a:ext>
            </a:extLst>
          </p:cNvPr>
          <p:cNvSpPr txBox="1"/>
          <p:nvPr/>
        </p:nvSpPr>
        <p:spPr>
          <a:xfrm>
            <a:off x="8666451" y="1782929"/>
            <a:ext cx="1741182" cy="369332"/>
          </a:xfrm>
          <a:prstGeom prst="rect">
            <a:avLst/>
          </a:prstGeom>
          <a:noFill/>
        </p:spPr>
        <p:txBody>
          <a:bodyPr wrap="none" rtlCol="0">
            <a:spAutoFit/>
          </a:bodyPr>
          <a:lstStyle/>
          <a:p>
            <a:r>
              <a:rPr lang="en-US" b="1" dirty="0" err="1"/>
              <a:t>HyperSched</a:t>
            </a:r>
            <a:endParaRPr lang="en-US" b="1" dirty="0"/>
          </a:p>
        </p:txBody>
      </p:sp>
      <p:sp>
        <p:nvSpPr>
          <p:cNvPr id="20" name="Rectangle 19">
            <a:extLst>
              <a:ext uri="{FF2B5EF4-FFF2-40B4-BE49-F238E27FC236}">
                <a16:creationId xmlns:a16="http://schemas.microsoft.com/office/drawing/2014/main" id="{1BDFFD4A-EC01-864F-860B-6510CDE7178E}"/>
              </a:ext>
            </a:extLst>
          </p:cNvPr>
          <p:cNvSpPr/>
          <p:nvPr/>
        </p:nvSpPr>
        <p:spPr bwMode="auto">
          <a:xfrm>
            <a:off x="4649492" y="1653943"/>
            <a:ext cx="6784741" cy="49480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69900" marR="0" indent="-469900" algn="l" defTabSz="914400" rtl="0" eaLnBrk="1" fontAlgn="base" latinLnBrk="0" hangingPunct="1">
              <a:lnSpc>
                <a:spcPct val="90000"/>
              </a:lnSpc>
              <a:spcBef>
                <a:spcPct val="20000"/>
              </a:spcBef>
              <a:spcAft>
                <a:spcPct val="0"/>
              </a:spcAft>
              <a:buClr>
                <a:schemeClr val="accent2"/>
              </a:buClr>
              <a:buSzTx/>
              <a:buFont typeface="Wingdings" pitchFamily="2" charset="2"/>
              <a:buChar char="o"/>
              <a:tabLst/>
            </a:pPr>
            <a:endParaRPr kumimoji="0" lang="en-US" sz="2000" b="0" i="0" u="none" strike="noStrike" cap="none" normalizeH="0" baseline="0">
              <a:ln>
                <a:noFill/>
              </a:ln>
              <a:solidFill>
                <a:schemeClr val="tx1"/>
              </a:solidFill>
              <a:effectLst/>
              <a:latin typeface="Verdana" pitchFamily="34" charset="0"/>
              <a:ea typeface="ＭＳ Ｐゴシック" pitchFamily="50" charset="-128"/>
            </a:endParaRPr>
          </a:p>
        </p:txBody>
      </p:sp>
    </p:spTree>
    <p:extLst>
      <p:ext uri="{BB962C8B-B14F-4D97-AF65-F5344CB8AC3E}">
        <p14:creationId xmlns:p14="http://schemas.microsoft.com/office/powerpoint/2010/main" val="161050531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58227-5BE9-D74A-9AD2-209ED7F1631D}"/>
              </a:ext>
            </a:extLst>
          </p:cNvPr>
          <p:cNvSpPr>
            <a:spLocks noGrp="1"/>
          </p:cNvSpPr>
          <p:nvPr>
            <p:ph type="title"/>
          </p:nvPr>
        </p:nvSpPr>
        <p:spPr>
          <a:xfrm>
            <a:off x="838200" y="648461"/>
            <a:ext cx="10515600" cy="2481105"/>
          </a:xfrm>
        </p:spPr>
        <p:txBody>
          <a:bodyPr/>
          <a:lstStyle/>
          <a:p>
            <a:r>
              <a:rPr lang="en-US" dirty="0"/>
              <a:t>Get the latest slides</a:t>
            </a:r>
            <a:br>
              <a:rPr lang="en-US" dirty="0"/>
            </a:br>
            <a:r>
              <a:rPr lang="en-US" dirty="0"/>
              <a:t>and links to literature</a:t>
            </a:r>
          </a:p>
        </p:txBody>
      </p:sp>
      <p:pic>
        <p:nvPicPr>
          <p:cNvPr id="5" name="Picture 4" descr="A picture containing black, clock&#10;&#10;Description automatically generated">
            <a:extLst>
              <a:ext uri="{FF2B5EF4-FFF2-40B4-BE49-F238E27FC236}">
                <a16:creationId xmlns:a16="http://schemas.microsoft.com/office/drawing/2014/main" id="{C974029B-7D3F-8F49-B30C-C72AEEAB6A97}"/>
              </a:ext>
            </a:extLst>
          </p:cNvPr>
          <p:cNvPicPr>
            <a:picLocks noChangeAspect="1"/>
          </p:cNvPicPr>
          <p:nvPr/>
        </p:nvPicPr>
        <p:blipFill>
          <a:blip r:embed="rId2"/>
          <a:stretch>
            <a:fillRect/>
          </a:stretch>
        </p:blipFill>
        <p:spPr>
          <a:xfrm>
            <a:off x="7070502" y="841644"/>
            <a:ext cx="4490075" cy="4490075"/>
          </a:xfrm>
          <a:prstGeom prst="rect">
            <a:avLst/>
          </a:prstGeom>
        </p:spPr>
      </p:pic>
      <p:sp>
        <p:nvSpPr>
          <p:cNvPr id="6" name="Rectangle 5">
            <a:extLst>
              <a:ext uri="{FF2B5EF4-FFF2-40B4-BE49-F238E27FC236}">
                <a16:creationId xmlns:a16="http://schemas.microsoft.com/office/drawing/2014/main" id="{CEA86C3A-6668-FA4A-ADBB-9EABA2D848D5}"/>
              </a:ext>
            </a:extLst>
          </p:cNvPr>
          <p:cNvSpPr/>
          <p:nvPr/>
        </p:nvSpPr>
        <p:spPr>
          <a:xfrm>
            <a:off x="1964545" y="5614046"/>
            <a:ext cx="8233344" cy="584775"/>
          </a:xfrm>
          <a:prstGeom prst="rect">
            <a:avLst/>
          </a:prstGeom>
        </p:spPr>
        <p:txBody>
          <a:bodyPr wrap="none">
            <a:spAutoFit/>
          </a:bodyPr>
          <a:lstStyle/>
          <a:p>
            <a:r>
              <a:rPr lang="en-US" sz="3200" b="1" dirty="0">
                <a:solidFill>
                  <a:schemeClr val="accent5"/>
                </a:solidFill>
                <a:latin typeface="Verdana" panose="020B0604030504040204" pitchFamily="34" charset="0"/>
              </a:rPr>
              <a:t>https://</a:t>
            </a:r>
            <a:r>
              <a:rPr lang="en-US" sz="3200" b="1" dirty="0" err="1">
                <a:solidFill>
                  <a:schemeClr val="accent5"/>
                </a:solidFill>
                <a:latin typeface="Verdana" panose="020B0604030504040204" pitchFamily="34" charset="0"/>
              </a:rPr>
              <a:t>tinyurl.com</a:t>
            </a:r>
            <a:r>
              <a:rPr lang="en-US" sz="3200" b="1" dirty="0">
                <a:solidFill>
                  <a:schemeClr val="accent5"/>
                </a:solidFill>
                <a:latin typeface="Verdana" panose="020B0604030504040204" pitchFamily="34" charset="0"/>
              </a:rPr>
              <a:t>/</a:t>
            </a:r>
            <a:r>
              <a:rPr lang="en-US" sz="3200" b="1" dirty="0" err="1">
                <a:solidFill>
                  <a:schemeClr val="accent5"/>
                </a:solidFill>
                <a:latin typeface="Verdana" panose="020B0604030504040204" pitchFamily="34" charset="0"/>
              </a:rPr>
              <a:t>isscc</a:t>
            </a:r>
            <a:r>
              <a:rPr lang="en-US" sz="3200" b="1" dirty="0">
                <a:solidFill>
                  <a:schemeClr val="accent5"/>
                </a:solidFill>
                <a:latin typeface="Verdana" panose="020B0604030504040204" pitchFamily="34" charset="0"/>
              </a:rPr>
              <a:t>-lifecycle</a:t>
            </a:r>
            <a:endParaRPr lang="en-US" sz="3200" dirty="0">
              <a:solidFill>
                <a:schemeClr val="accent5"/>
              </a:solidFill>
            </a:endParaRPr>
          </a:p>
        </p:txBody>
      </p:sp>
      <p:sp>
        <p:nvSpPr>
          <p:cNvPr id="7" name="Slide Number Placeholder 6">
            <a:extLst>
              <a:ext uri="{FF2B5EF4-FFF2-40B4-BE49-F238E27FC236}">
                <a16:creationId xmlns:a16="http://schemas.microsoft.com/office/drawing/2014/main" id="{2C21A301-6477-3144-B8F4-28A416F1853A}"/>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3866748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E139-6DC4-B94E-8068-5A4CE594CE74}"/>
              </a:ext>
            </a:extLst>
          </p:cNvPr>
          <p:cNvSpPr>
            <a:spLocks noGrp="1"/>
          </p:cNvSpPr>
          <p:nvPr>
            <p:ph type="title"/>
          </p:nvPr>
        </p:nvSpPr>
        <p:spPr/>
        <p:txBody>
          <a:bodyPr/>
          <a:lstStyle/>
          <a:p>
            <a:r>
              <a:rPr lang="en-US" dirty="0" err="1"/>
              <a:t>HyperSched</a:t>
            </a:r>
            <a:r>
              <a:rPr lang="en-US" dirty="0"/>
              <a:t> [SOCC’19]</a:t>
            </a:r>
          </a:p>
        </p:txBody>
      </p:sp>
      <p:sp>
        <p:nvSpPr>
          <p:cNvPr id="5" name="TextBox 4">
            <a:extLst>
              <a:ext uri="{FF2B5EF4-FFF2-40B4-BE49-F238E27FC236}">
                <a16:creationId xmlns:a16="http://schemas.microsoft.com/office/drawing/2014/main" id="{4B52FEEC-0BCF-2C4A-8C1B-CC6D4DEC4A06}"/>
              </a:ext>
            </a:extLst>
          </p:cNvPr>
          <p:cNvSpPr txBox="1"/>
          <p:nvPr/>
        </p:nvSpPr>
        <p:spPr>
          <a:xfrm>
            <a:off x="649705" y="1192278"/>
            <a:ext cx="11298286" cy="461665"/>
          </a:xfrm>
          <a:prstGeom prst="rect">
            <a:avLst/>
          </a:prstGeom>
          <a:noFill/>
        </p:spPr>
        <p:txBody>
          <a:bodyPr wrap="none" rtlCol="0">
            <a:spAutoFit/>
          </a:bodyPr>
          <a:lstStyle/>
          <a:p>
            <a:r>
              <a:rPr lang="en-US" sz="2400" b="1" dirty="0"/>
              <a:t>Dynamically</a:t>
            </a:r>
            <a:r>
              <a:rPr lang="en-US" sz="2400" dirty="0"/>
              <a:t> allocating </a:t>
            </a:r>
            <a:r>
              <a:rPr lang="en-US" sz="2400" b="1" dirty="0"/>
              <a:t>parallel resources</a:t>
            </a:r>
            <a:r>
              <a:rPr lang="en-US" sz="2400" dirty="0"/>
              <a:t> to </a:t>
            </a:r>
            <a:r>
              <a:rPr lang="en-US" sz="2400" b="1" dirty="0"/>
              <a:t>parallel experiments</a:t>
            </a:r>
            <a:r>
              <a:rPr lang="en-US" sz="2400" dirty="0"/>
              <a:t>.</a:t>
            </a:r>
          </a:p>
        </p:txBody>
      </p:sp>
      <p:pic>
        <p:nvPicPr>
          <p:cNvPr id="6" name="Picture 5">
            <a:extLst>
              <a:ext uri="{FF2B5EF4-FFF2-40B4-BE49-F238E27FC236}">
                <a16:creationId xmlns:a16="http://schemas.microsoft.com/office/drawing/2014/main" id="{3F906C8C-DAB9-8541-AB4E-5E135CEEC91A}"/>
              </a:ext>
            </a:extLst>
          </p:cNvPr>
          <p:cNvPicPr>
            <a:picLocks noChangeAspect="1"/>
          </p:cNvPicPr>
          <p:nvPr/>
        </p:nvPicPr>
        <p:blipFill rotWithShape="1">
          <a:blip r:embed="rId3"/>
          <a:srcRect l="10414" b="59372"/>
          <a:stretch/>
        </p:blipFill>
        <p:spPr>
          <a:xfrm>
            <a:off x="1520306" y="4538069"/>
            <a:ext cx="9557084" cy="2063906"/>
          </a:xfrm>
          <a:prstGeom prst="rect">
            <a:avLst/>
          </a:prstGeom>
        </p:spPr>
      </p:pic>
      <p:grpSp>
        <p:nvGrpSpPr>
          <p:cNvPr id="12" name="Group 11">
            <a:extLst>
              <a:ext uri="{FF2B5EF4-FFF2-40B4-BE49-F238E27FC236}">
                <a16:creationId xmlns:a16="http://schemas.microsoft.com/office/drawing/2014/main" id="{149009B6-26FB-0E4C-805D-9C68CABC124D}"/>
              </a:ext>
            </a:extLst>
          </p:cNvPr>
          <p:cNvGrpSpPr/>
          <p:nvPr/>
        </p:nvGrpSpPr>
        <p:grpSpPr>
          <a:xfrm>
            <a:off x="1104245" y="2201779"/>
            <a:ext cx="9973145" cy="2336290"/>
            <a:chOff x="1047780" y="2322095"/>
            <a:chExt cx="9973145" cy="2336290"/>
          </a:xfrm>
        </p:grpSpPr>
        <p:pic>
          <p:nvPicPr>
            <p:cNvPr id="4" name="Picture 3">
              <a:extLst>
                <a:ext uri="{FF2B5EF4-FFF2-40B4-BE49-F238E27FC236}">
                  <a16:creationId xmlns:a16="http://schemas.microsoft.com/office/drawing/2014/main" id="{9E1F881A-1690-9E49-8C18-7354EF32163C}"/>
                </a:ext>
              </a:extLst>
            </p:cNvPr>
            <p:cNvPicPr>
              <a:picLocks noChangeAspect="1"/>
            </p:cNvPicPr>
            <p:nvPr/>
          </p:nvPicPr>
          <p:blipFill rotWithShape="1">
            <a:blip r:embed="rId3"/>
            <a:srcRect l="9474" t="47139" b="6872"/>
            <a:stretch/>
          </p:blipFill>
          <p:spPr>
            <a:xfrm>
              <a:off x="1363578" y="2322095"/>
              <a:ext cx="9657347" cy="2336290"/>
            </a:xfrm>
            <a:prstGeom prst="rect">
              <a:avLst/>
            </a:prstGeom>
          </p:spPr>
        </p:pic>
        <p:sp>
          <p:nvSpPr>
            <p:cNvPr id="8" name="TextBox 7">
              <a:extLst>
                <a:ext uri="{FF2B5EF4-FFF2-40B4-BE49-F238E27FC236}">
                  <a16:creationId xmlns:a16="http://schemas.microsoft.com/office/drawing/2014/main" id="{07295045-4CB1-E14B-A963-58746C5D038B}"/>
                </a:ext>
              </a:extLst>
            </p:cNvPr>
            <p:cNvSpPr txBox="1"/>
            <p:nvPr/>
          </p:nvSpPr>
          <p:spPr>
            <a:xfrm rot="16200000">
              <a:off x="869687" y="3004370"/>
              <a:ext cx="663964" cy="307777"/>
            </a:xfrm>
            <a:prstGeom prst="rect">
              <a:avLst/>
            </a:prstGeom>
            <a:solidFill>
              <a:schemeClr val="bg1"/>
            </a:solidFill>
          </p:spPr>
          <p:txBody>
            <a:bodyPr wrap="none" rtlCol="0">
              <a:spAutoFit/>
            </a:bodyPr>
            <a:lstStyle/>
            <a:p>
              <a:r>
                <a:rPr lang="en-US" sz="1400" dirty="0">
                  <a:latin typeface="Arial" panose="020B0604020202020204" pitchFamily="34" charset="0"/>
                  <a:cs typeface="Arial" panose="020B0604020202020204" pitchFamily="34" charset="0"/>
                </a:rPr>
                <a:t>GPUs</a:t>
              </a:r>
            </a:p>
          </p:txBody>
        </p:sp>
        <p:cxnSp>
          <p:nvCxnSpPr>
            <p:cNvPr id="10" name="Straight Arrow Connector 9">
              <a:extLst>
                <a:ext uri="{FF2B5EF4-FFF2-40B4-BE49-F238E27FC236}">
                  <a16:creationId xmlns:a16="http://schemas.microsoft.com/office/drawing/2014/main" id="{62CD554C-84C9-BB4E-8920-6B48BA083973}"/>
                </a:ext>
              </a:extLst>
            </p:cNvPr>
            <p:cNvCxnSpPr>
              <a:cxnSpLocks/>
            </p:cNvCxnSpPr>
            <p:nvPr/>
          </p:nvCxnSpPr>
          <p:spPr bwMode="auto">
            <a:xfrm flipH="1" flipV="1">
              <a:off x="1363578" y="2322095"/>
              <a:ext cx="1" cy="161223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grpSp>
      <p:sp>
        <p:nvSpPr>
          <p:cNvPr id="13" name="TextBox 12">
            <a:extLst>
              <a:ext uri="{FF2B5EF4-FFF2-40B4-BE49-F238E27FC236}">
                <a16:creationId xmlns:a16="http://schemas.microsoft.com/office/drawing/2014/main" id="{2BE12664-63AA-7547-888B-14389C273335}"/>
              </a:ext>
            </a:extLst>
          </p:cNvPr>
          <p:cNvSpPr txBox="1"/>
          <p:nvPr/>
        </p:nvSpPr>
        <p:spPr>
          <a:xfrm>
            <a:off x="1897297" y="1786484"/>
            <a:ext cx="2466509" cy="369332"/>
          </a:xfrm>
          <a:prstGeom prst="rect">
            <a:avLst/>
          </a:prstGeom>
          <a:noFill/>
        </p:spPr>
        <p:txBody>
          <a:bodyPr wrap="none" rtlCol="0">
            <a:spAutoFit/>
          </a:bodyPr>
          <a:lstStyle/>
          <a:p>
            <a:r>
              <a:rPr lang="en-US" dirty="0"/>
              <a:t>Shallow Exploration</a:t>
            </a:r>
          </a:p>
        </p:txBody>
      </p:sp>
      <p:sp>
        <p:nvSpPr>
          <p:cNvPr id="14" name="TextBox 13">
            <a:extLst>
              <a:ext uri="{FF2B5EF4-FFF2-40B4-BE49-F238E27FC236}">
                <a16:creationId xmlns:a16="http://schemas.microsoft.com/office/drawing/2014/main" id="{D58471F4-C350-D747-949E-EBC172428429}"/>
              </a:ext>
            </a:extLst>
          </p:cNvPr>
          <p:cNvSpPr txBox="1"/>
          <p:nvPr/>
        </p:nvSpPr>
        <p:spPr>
          <a:xfrm>
            <a:off x="5103873" y="1782929"/>
            <a:ext cx="2389950" cy="369332"/>
          </a:xfrm>
          <a:prstGeom prst="rect">
            <a:avLst/>
          </a:prstGeom>
          <a:noFill/>
        </p:spPr>
        <p:txBody>
          <a:bodyPr wrap="none" rtlCol="0">
            <a:spAutoFit/>
          </a:bodyPr>
          <a:lstStyle/>
          <a:p>
            <a:r>
              <a:rPr lang="en-US" dirty="0"/>
              <a:t>Successive Halving</a:t>
            </a:r>
          </a:p>
        </p:txBody>
      </p:sp>
      <p:sp>
        <p:nvSpPr>
          <p:cNvPr id="15" name="TextBox 14">
            <a:extLst>
              <a:ext uri="{FF2B5EF4-FFF2-40B4-BE49-F238E27FC236}">
                <a16:creationId xmlns:a16="http://schemas.microsoft.com/office/drawing/2014/main" id="{D03D07B1-FF0F-164A-BF17-426130B39579}"/>
              </a:ext>
            </a:extLst>
          </p:cNvPr>
          <p:cNvSpPr txBox="1"/>
          <p:nvPr/>
        </p:nvSpPr>
        <p:spPr>
          <a:xfrm>
            <a:off x="8666451" y="1782929"/>
            <a:ext cx="1741182" cy="369332"/>
          </a:xfrm>
          <a:prstGeom prst="rect">
            <a:avLst/>
          </a:prstGeom>
          <a:noFill/>
        </p:spPr>
        <p:txBody>
          <a:bodyPr wrap="none" rtlCol="0">
            <a:spAutoFit/>
          </a:bodyPr>
          <a:lstStyle/>
          <a:p>
            <a:r>
              <a:rPr lang="en-US" b="1" dirty="0" err="1"/>
              <a:t>HyperSched</a:t>
            </a:r>
            <a:endParaRPr lang="en-US" b="1" dirty="0"/>
          </a:p>
        </p:txBody>
      </p:sp>
      <p:sp>
        <p:nvSpPr>
          <p:cNvPr id="20" name="Rectangle 19">
            <a:extLst>
              <a:ext uri="{FF2B5EF4-FFF2-40B4-BE49-F238E27FC236}">
                <a16:creationId xmlns:a16="http://schemas.microsoft.com/office/drawing/2014/main" id="{1BDFFD4A-EC01-864F-860B-6510CDE7178E}"/>
              </a:ext>
            </a:extLst>
          </p:cNvPr>
          <p:cNvSpPr/>
          <p:nvPr/>
        </p:nvSpPr>
        <p:spPr bwMode="auto">
          <a:xfrm>
            <a:off x="7828196" y="1653943"/>
            <a:ext cx="6784741" cy="49480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69900" marR="0" indent="-469900" algn="l" defTabSz="914400" rtl="0" eaLnBrk="1" fontAlgn="base" latinLnBrk="0" hangingPunct="1">
              <a:lnSpc>
                <a:spcPct val="90000"/>
              </a:lnSpc>
              <a:spcBef>
                <a:spcPct val="20000"/>
              </a:spcBef>
              <a:spcAft>
                <a:spcPct val="0"/>
              </a:spcAft>
              <a:buClr>
                <a:schemeClr val="accent2"/>
              </a:buClr>
              <a:buSzTx/>
              <a:buFont typeface="Wingdings" pitchFamily="2" charset="2"/>
              <a:buChar char="o"/>
              <a:tabLst/>
            </a:pPr>
            <a:endParaRPr kumimoji="0" lang="en-US" sz="2000" b="0" i="0" u="none" strike="noStrike" cap="none" normalizeH="0" baseline="0">
              <a:ln>
                <a:noFill/>
              </a:ln>
              <a:solidFill>
                <a:schemeClr val="tx1"/>
              </a:solidFill>
              <a:effectLst/>
              <a:latin typeface="Verdana" pitchFamily="34" charset="0"/>
              <a:ea typeface="ＭＳ Ｐゴシック" pitchFamily="50" charset="-128"/>
            </a:endParaRPr>
          </a:p>
        </p:txBody>
      </p:sp>
    </p:spTree>
    <p:extLst>
      <p:ext uri="{BB962C8B-B14F-4D97-AF65-F5344CB8AC3E}">
        <p14:creationId xmlns:p14="http://schemas.microsoft.com/office/powerpoint/2010/main" val="325784048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E139-6DC4-B94E-8068-5A4CE594CE74}"/>
              </a:ext>
            </a:extLst>
          </p:cNvPr>
          <p:cNvSpPr>
            <a:spLocks noGrp="1"/>
          </p:cNvSpPr>
          <p:nvPr>
            <p:ph type="title"/>
          </p:nvPr>
        </p:nvSpPr>
        <p:spPr/>
        <p:txBody>
          <a:bodyPr/>
          <a:lstStyle/>
          <a:p>
            <a:r>
              <a:rPr lang="en-US" dirty="0" err="1"/>
              <a:t>HyperSched</a:t>
            </a:r>
            <a:r>
              <a:rPr lang="en-US" dirty="0"/>
              <a:t> [SOCC’19]</a:t>
            </a:r>
          </a:p>
        </p:txBody>
      </p:sp>
      <p:sp>
        <p:nvSpPr>
          <p:cNvPr id="5" name="TextBox 4">
            <a:extLst>
              <a:ext uri="{FF2B5EF4-FFF2-40B4-BE49-F238E27FC236}">
                <a16:creationId xmlns:a16="http://schemas.microsoft.com/office/drawing/2014/main" id="{4B52FEEC-0BCF-2C4A-8C1B-CC6D4DEC4A06}"/>
              </a:ext>
            </a:extLst>
          </p:cNvPr>
          <p:cNvSpPr txBox="1"/>
          <p:nvPr/>
        </p:nvSpPr>
        <p:spPr>
          <a:xfrm>
            <a:off x="649705" y="1192278"/>
            <a:ext cx="11298286" cy="461665"/>
          </a:xfrm>
          <a:prstGeom prst="rect">
            <a:avLst/>
          </a:prstGeom>
          <a:noFill/>
        </p:spPr>
        <p:txBody>
          <a:bodyPr wrap="none" rtlCol="0">
            <a:spAutoFit/>
          </a:bodyPr>
          <a:lstStyle/>
          <a:p>
            <a:r>
              <a:rPr lang="en-US" sz="2400" b="1" dirty="0"/>
              <a:t>Dynamically</a:t>
            </a:r>
            <a:r>
              <a:rPr lang="en-US" sz="2400" dirty="0"/>
              <a:t> allocating </a:t>
            </a:r>
            <a:r>
              <a:rPr lang="en-US" sz="2400" b="1" dirty="0"/>
              <a:t>parallel resources</a:t>
            </a:r>
            <a:r>
              <a:rPr lang="en-US" sz="2400" dirty="0"/>
              <a:t> to </a:t>
            </a:r>
            <a:r>
              <a:rPr lang="en-US" sz="2400" b="1" dirty="0"/>
              <a:t>parallel experiments</a:t>
            </a:r>
            <a:r>
              <a:rPr lang="en-US" sz="2400" dirty="0"/>
              <a:t>.</a:t>
            </a:r>
          </a:p>
        </p:txBody>
      </p:sp>
      <p:pic>
        <p:nvPicPr>
          <p:cNvPr id="6" name="Picture 5">
            <a:extLst>
              <a:ext uri="{FF2B5EF4-FFF2-40B4-BE49-F238E27FC236}">
                <a16:creationId xmlns:a16="http://schemas.microsoft.com/office/drawing/2014/main" id="{3F906C8C-DAB9-8541-AB4E-5E135CEEC91A}"/>
              </a:ext>
            </a:extLst>
          </p:cNvPr>
          <p:cNvPicPr>
            <a:picLocks noChangeAspect="1"/>
          </p:cNvPicPr>
          <p:nvPr/>
        </p:nvPicPr>
        <p:blipFill rotWithShape="1">
          <a:blip r:embed="rId3"/>
          <a:srcRect l="10414" b="59372"/>
          <a:stretch/>
        </p:blipFill>
        <p:spPr>
          <a:xfrm>
            <a:off x="1520306" y="4538069"/>
            <a:ext cx="9557084" cy="2063906"/>
          </a:xfrm>
          <a:prstGeom prst="rect">
            <a:avLst/>
          </a:prstGeom>
        </p:spPr>
      </p:pic>
      <p:pic>
        <p:nvPicPr>
          <p:cNvPr id="4" name="Picture 3">
            <a:extLst>
              <a:ext uri="{FF2B5EF4-FFF2-40B4-BE49-F238E27FC236}">
                <a16:creationId xmlns:a16="http://schemas.microsoft.com/office/drawing/2014/main" id="{9E1F881A-1690-9E49-8C18-7354EF32163C}"/>
              </a:ext>
            </a:extLst>
          </p:cNvPr>
          <p:cNvPicPr>
            <a:picLocks noChangeAspect="1"/>
          </p:cNvPicPr>
          <p:nvPr/>
        </p:nvPicPr>
        <p:blipFill rotWithShape="1">
          <a:blip r:embed="rId3"/>
          <a:srcRect l="9474" t="47139" b="6872"/>
          <a:stretch/>
        </p:blipFill>
        <p:spPr>
          <a:xfrm>
            <a:off x="1420043" y="2201779"/>
            <a:ext cx="9657347" cy="2336290"/>
          </a:xfrm>
          <a:prstGeom prst="rect">
            <a:avLst/>
          </a:prstGeom>
        </p:spPr>
      </p:pic>
      <p:sp>
        <p:nvSpPr>
          <p:cNvPr id="8" name="TextBox 7">
            <a:extLst>
              <a:ext uri="{FF2B5EF4-FFF2-40B4-BE49-F238E27FC236}">
                <a16:creationId xmlns:a16="http://schemas.microsoft.com/office/drawing/2014/main" id="{07295045-4CB1-E14B-A963-58746C5D038B}"/>
              </a:ext>
            </a:extLst>
          </p:cNvPr>
          <p:cNvSpPr txBox="1"/>
          <p:nvPr/>
        </p:nvSpPr>
        <p:spPr>
          <a:xfrm rot="16200000">
            <a:off x="926152" y="2884054"/>
            <a:ext cx="663964" cy="307777"/>
          </a:xfrm>
          <a:prstGeom prst="rect">
            <a:avLst/>
          </a:prstGeom>
          <a:solidFill>
            <a:schemeClr val="bg1"/>
          </a:solidFill>
        </p:spPr>
        <p:txBody>
          <a:bodyPr wrap="none" rtlCol="0">
            <a:spAutoFit/>
          </a:bodyPr>
          <a:lstStyle/>
          <a:p>
            <a:r>
              <a:rPr lang="en-US" sz="1400" dirty="0">
                <a:latin typeface="Arial" panose="020B0604020202020204" pitchFamily="34" charset="0"/>
                <a:cs typeface="Arial" panose="020B0604020202020204" pitchFamily="34" charset="0"/>
              </a:rPr>
              <a:t>GPUs</a:t>
            </a:r>
          </a:p>
        </p:txBody>
      </p:sp>
      <p:cxnSp>
        <p:nvCxnSpPr>
          <p:cNvPr id="10" name="Straight Arrow Connector 9">
            <a:extLst>
              <a:ext uri="{FF2B5EF4-FFF2-40B4-BE49-F238E27FC236}">
                <a16:creationId xmlns:a16="http://schemas.microsoft.com/office/drawing/2014/main" id="{62CD554C-84C9-BB4E-8920-6B48BA083973}"/>
              </a:ext>
            </a:extLst>
          </p:cNvPr>
          <p:cNvCxnSpPr>
            <a:cxnSpLocks/>
          </p:cNvCxnSpPr>
          <p:nvPr/>
        </p:nvCxnSpPr>
        <p:spPr bwMode="auto">
          <a:xfrm flipH="1" flipV="1">
            <a:off x="1420043" y="2201779"/>
            <a:ext cx="1" cy="161223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2BE12664-63AA-7547-888B-14389C273335}"/>
              </a:ext>
            </a:extLst>
          </p:cNvPr>
          <p:cNvSpPr txBox="1"/>
          <p:nvPr/>
        </p:nvSpPr>
        <p:spPr>
          <a:xfrm>
            <a:off x="1897297" y="1786484"/>
            <a:ext cx="2466509" cy="369332"/>
          </a:xfrm>
          <a:prstGeom prst="rect">
            <a:avLst/>
          </a:prstGeom>
          <a:noFill/>
        </p:spPr>
        <p:txBody>
          <a:bodyPr wrap="none" rtlCol="0">
            <a:spAutoFit/>
          </a:bodyPr>
          <a:lstStyle/>
          <a:p>
            <a:r>
              <a:rPr lang="en-US" dirty="0"/>
              <a:t>Shallow Exploration</a:t>
            </a:r>
          </a:p>
        </p:txBody>
      </p:sp>
      <p:sp>
        <p:nvSpPr>
          <p:cNvPr id="14" name="TextBox 13">
            <a:extLst>
              <a:ext uri="{FF2B5EF4-FFF2-40B4-BE49-F238E27FC236}">
                <a16:creationId xmlns:a16="http://schemas.microsoft.com/office/drawing/2014/main" id="{D58471F4-C350-D747-949E-EBC172428429}"/>
              </a:ext>
            </a:extLst>
          </p:cNvPr>
          <p:cNvSpPr txBox="1"/>
          <p:nvPr/>
        </p:nvSpPr>
        <p:spPr>
          <a:xfrm>
            <a:off x="5103873" y="1782929"/>
            <a:ext cx="2389950" cy="369332"/>
          </a:xfrm>
          <a:prstGeom prst="rect">
            <a:avLst/>
          </a:prstGeom>
          <a:noFill/>
        </p:spPr>
        <p:txBody>
          <a:bodyPr wrap="none" rtlCol="0">
            <a:spAutoFit/>
          </a:bodyPr>
          <a:lstStyle/>
          <a:p>
            <a:r>
              <a:rPr lang="en-US" dirty="0"/>
              <a:t>Successive Halving</a:t>
            </a:r>
          </a:p>
        </p:txBody>
      </p:sp>
      <p:sp>
        <p:nvSpPr>
          <p:cNvPr id="15" name="TextBox 14">
            <a:extLst>
              <a:ext uri="{FF2B5EF4-FFF2-40B4-BE49-F238E27FC236}">
                <a16:creationId xmlns:a16="http://schemas.microsoft.com/office/drawing/2014/main" id="{D03D07B1-FF0F-164A-BF17-426130B39579}"/>
              </a:ext>
            </a:extLst>
          </p:cNvPr>
          <p:cNvSpPr txBox="1"/>
          <p:nvPr/>
        </p:nvSpPr>
        <p:spPr>
          <a:xfrm>
            <a:off x="8466997" y="1736435"/>
            <a:ext cx="2254143" cy="461665"/>
          </a:xfrm>
          <a:prstGeom prst="rect">
            <a:avLst/>
          </a:prstGeom>
          <a:noFill/>
        </p:spPr>
        <p:txBody>
          <a:bodyPr wrap="none" rtlCol="0">
            <a:spAutoFit/>
          </a:bodyPr>
          <a:lstStyle/>
          <a:p>
            <a:r>
              <a:rPr lang="en-US" sz="2400" b="1" dirty="0" err="1">
                <a:solidFill>
                  <a:schemeClr val="accent2"/>
                </a:solidFill>
              </a:rPr>
              <a:t>HyperSched</a:t>
            </a:r>
            <a:endParaRPr lang="en-US" sz="2400" b="1" dirty="0">
              <a:solidFill>
                <a:schemeClr val="accent2"/>
              </a:solidFill>
            </a:endParaRPr>
          </a:p>
        </p:txBody>
      </p:sp>
    </p:spTree>
    <p:extLst>
      <p:ext uri="{BB962C8B-B14F-4D97-AF65-F5344CB8AC3E}">
        <p14:creationId xmlns:p14="http://schemas.microsoft.com/office/powerpoint/2010/main" val="124097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114" y="1371631"/>
            <a:ext cx="6845685" cy="4148021"/>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46675" y="509573"/>
            <a:ext cx="5102860" cy="4544582"/>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040979" y="509573"/>
            <a:ext cx="9770851" cy="4544582"/>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6"/>
          <a:stretch>
            <a:fillRect/>
          </a:stretch>
        </p:blipFill>
        <p:spPr>
          <a:xfrm>
            <a:off x="7118697" y="320852"/>
            <a:ext cx="679769" cy="6417025"/>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24885" y="905502"/>
            <a:ext cx="437652" cy="4131438"/>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63247" y="7196304"/>
            <a:ext cx="2138049" cy="113653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673237" y="5721461"/>
            <a:ext cx="2138049" cy="1136539"/>
          </a:xfrm>
          <a:prstGeom prst="rect">
            <a:avLst/>
          </a:prstGeom>
        </p:spPr>
      </p:pic>
      <p:sp>
        <p:nvSpPr>
          <p:cNvPr id="13" name="TextBox 12">
            <a:extLst>
              <a:ext uri="{FF2B5EF4-FFF2-40B4-BE49-F238E27FC236}">
                <a16:creationId xmlns:a16="http://schemas.microsoft.com/office/drawing/2014/main" id="{79FD2496-4019-6042-8526-A3631FAE0F48}"/>
              </a:ext>
            </a:extLst>
          </p:cNvPr>
          <p:cNvSpPr txBox="1"/>
          <p:nvPr/>
        </p:nvSpPr>
        <p:spPr>
          <a:xfrm>
            <a:off x="335570" y="644311"/>
            <a:ext cx="6224781" cy="830997"/>
          </a:xfrm>
          <a:prstGeom prst="rect">
            <a:avLst/>
          </a:prstGeom>
          <a:noFill/>
        </p:spPr>
        <p:txBody>
          <a:bodyPr wrap="none" rtlCol="0">
            <a:spAutoFit/>
          </a:bodyPr>
          <a:lstStyle/>
          <a:p>
            <a:r>
              <a:rPr lang="en-US" sz="4800" b="1" dirty="0">
                <a:latin typeface="Century Gothic" panose="020B0502020202020204" pitchFamily="34" charset="0"/>
              </a:rPr>
              <a:t>What is the output of</a:t>
            </a:r>
          </a:p>
        </p:txBody>
      </p:sp>
      <p:grpSp>
        <p:nvGrpSpPr>
          <p:cNvPr id="33" name="Group 32">
            <a:extLst>
              <a:ext uri="{FF2B5EF4-FFF2-40B4-BE49-F238E27FC236}">
                <a16:creationId xmlns:a16="http://schemas.microsoft.com/office/drawing/2014/main" id="{8D456E08-8B17-A24B-B9A2-CB74DA027B16}"/>
              </a:ext>
            </a:extLst>
          </p:cNvPr>
          <p:cNvGrpSpPr/>
          <p:nvPr/>
        </p:nvGrpSpPr>
        <p:grpSpPr>
          <a:xfrm rot="5400000">
            <a:off x="9124530" y="4585123"/>
            <a:ext cx="1175716" cy="1644095"/>
            <a:chOff x="5500116" y="2341794"/>
            <a:chExt cx="1277112" cy="1785885"/>
          </a:xfrm>
        </p:grpSpPr>
        <p:cxnSp>
          <p:nvCxnSpPr>
            <p:cNvPr id="58" name="Straight Connector 57">
              <a:extLst>
                <a:ext uri="{FF2B5EF4-FFF2-40B4-BE49-F238E27FC236}">
                  <a16:creationId xmlns:a16="http://schemas.microsoft.com/office/drawing/2014/main" id="{7345D674-FD05-334A-B031-2AB0CC075702}"/>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F76346B9-78CA-074C-AC96-EF95A916FCC0}"/>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1AB555C0-4A8F-3B41-BB55-B85515C852D4}"/>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61F257B0-9F19-AD46-8E7F-C0EF572FFE47}"/>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63" name="Oval 62">
              <a:extLst>
                <a:ext uri="{FF2B5EF4-FFF2-40B4-BE49-F238E27FC236}">
                  <a16:creationId xmlns:a16="http://schemas.microsoft.com/office/drawing/2014/main" id="{98AEB691-6A49-BB47-9F05-65404B0AEA6B}"/>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65" name="TextBox 64">
            <a:extLst>
              <a:ext uri="{FF2B5EF4-FFF2-40B4-BE49-F238E27FC236}">
                <a16:creationId xmlns:a16="http://schemas.microsoft.com/office/drawing/2014/main" id="{68DB8F5C-FC12-5847-B6F3-3FF0B0A1A27D}"/>
              </a:ext>
            </a:extLst>
          </p:cNvPr>
          <p:cNvSpPr txBox="1"/>
          <p:nvPr/>
        </p:nvSpPr>
        <p:spPr>
          <a:xfrm>
            <a:off x="8356812" y="4113280"/>
            <a:ext cx="2662908" cy="523220"/>
          </a:xfrm>
          <a:prstGeom prst="rect">
            <a:avLst/>
          </a:prstGeom>
          <a:noFill/>
        </p:spPr>
        <p:txBody>
          <a:bodyPr wrap="none" rtlCol="0">
            <a:spAutoFit/>
          </a:bodyPr>
          <a:lstStyle/>
          <a:p>
            <a:r>
              <a:rPr lang="en-US" sz="2800" b="1" dirty="0">
                <a:latin typeface="Century Gothic" panose="020B0502020202020204" pitchFamily="34" charset="0"/>
              </a:rPr>
              <a:t>Trained Model</a:t>
            </a:r>
          </a:p>
        </p:txBody>
      </p:sp>
      <p:grpSp>
        <p:nvGrpSpPr>
          <p:cNvPr id="8" name="Group 7">
            <a:extLst>
              <a:ext uri="{FF2B5EF4-FFF2-40B4-BE49-F238E27FC236}">
                <a16:creationId xmlns:a16="http://schemas.microsoft.com/office/drawing/2014/main" id="{6500345F-F6D5-1F46-A6B8-93417D868DE6}"/>
              </a:ext>
            </a:extLst>
          </p:cNvPr>
          <p:cNvGrpSpPr/>
          <p:nvPr/>
        </p:nvGrpSpPr>
        <p:grpSpPr>
          <a:xfrm>
            <a:off x="7798466" y="760876"/>
            <a:ext cx="4047903" cy="2670001"/>
            <a:chOff x="7798466" y="760876"/>
            <a:chExt cx="4047903" cy="2670001"/>
          </a:xfrm>
        </p:grpSpPr>
        <p:grpSp>
          <p:nvGrpSpPr>
            <p:cNvPr id="5" name="Group 4">
              <a:extLst>
                <a:ext uri="{FF2B5EF4-FFF2-40B4-BE49-F238E27FC236}">
                  <a16:creationId xmlns:a16="http://schemas.microsoft.com/office/drawing/2014/main" id="{8EFB659E-78CD-784E-BCA0-6C7653086CC5}"/>
                </a:ext>
              </a:extLst>
            </p:cNvPr>
            <p:cNvGrpSpPr/>
            <p:nvPr/>
          </p:nvGrpSpPr>
          <p:grpSpPr>
            <a:xfrm>
              <a:off x="7798466" y="760876"/>
              <a:ext cx="4047903" cy="2264393"/>
              <a:chOff x="7721437" y="1043185"/>
              <a:chExt cx="4047903" cy="2264393"/>
            </a:xfrm>
          </p:grpSpPr>
          <p:pic>
            <p:nvPicPr>
              <p:cNvPr id="3" name="Picture 2">
                <a:extLst>
                  <a:ext uri="{FF2B5EF4-FFF2-40B4-BE49-F238E27FC236}">
                    <a16:creationId xmlns:a16="http://schemas.microsoft.com/office/drawing/2014/main" id="{555009E2-219D-574D-B158-55546555470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17065" y="1667250"/>
                <a:ext cx="3627957" cy="1640328"/>
              </a:xfrm>
              <a:prstGeom prst="rect">
                <a:avLst/>
              </a:prstGeom>
              <a:ln>
                <a:solidFill>
                  <a:schemeClr val="tx1"/>
                </a:solidFill>
              </a:ln>
            </p:spPr>
          </p:pic>
          <p:sp>
            <p:nvSpPr>
              <p:cNvPr id="4" name="TextBox 3">
                <a:extLst>
                  <a:ext uri="{FF2B5EF4-FFF2-40B4-BE49-F238E27FC236}">
                    <a16:creationId xmlns:a16="http://schemas.microsoft.com/office/drawing/2014/main" id="{F72F9D29-E379-F34A-A84C-F7C3BB6428BF}"/>
                  </a:ext>
                </a:extLst>
              </p:cNvPr>
              <p:cNvSpPr txBox="1"/>
              <p:nvPr/>
            </p:nvSpPr>
            <p:spPr>
              <a:xfrm>
                <a:off x="7721437" y="1043185"/>
                <a:ext cx="4047903" cy="523220"/>
              </a:xfrm>
              <a:prstGeom prst="rect">
                <a:avLst/>
              </a:prstGeom>
              <a:noFill/>
            </p:spPr>
            <p:txBody>
              <a:bodyPr wrap="none" rtlCol="0">
                <a:spAutoFit/>
              </a:bodyPr>
              <a:lstStyle/>
              <a:p>
                <a:r>
                  <a:rPr lang="en-US" sz="2800" b="1" dirty="0">
                    <a:latin typeface="Century Gothic" panose="020B0502020202020204" pitchFamily="34" charset="0"/>
                  </a:rPr>
                  <a:t>Reports &amp; Dashboards</a:t>
                </a:r>
              </a:p>
            </p:txBody>
          </p:sp>
        </p:grpSp>
        <p:sp>
          <p:nvSpPr>
            <p:cNvPr id="7" name="TextBox 6">
              <a:extLst>
                <a:ext uri="{FF2B5EF4-FFF2-40B4-BE49-F238E27FC236}">
                  <a16:creationId xmlns:a16="http://schemas.microsoft.com/office/drawing/2014/main" id="{1BF7A856-F1BE-0D44-B7AB-4346C83C199D}"/>
                </a:ext>
              </a:extLst>
            </p:cNvPr>
            <p:cNvSpPr txBox="1"/>
            <p:nvPr/>
          </p:nvSpPr>
          <p:spPr>
            <a:xfrm>
              <a:off x="9059729" y="3061545"/>
              <a:ext cx="1415772" cy="369332"/>
            </a:xfrm>
            <a:prstGeom prst="rect">
              <a:avLst/>
            </a:prstGeom>
            <a:noFill/>
          </p:spPr>
          <p:txBody>
            <a:bodyPr wrap="none" rtlCol="0">
              <a:spAutoFit/>
            </a:bodyPr>
            <a:lstStyle/>
            <a:p>
              <a:r>
                <a:rPr lang="en-US" dirty="0"/>
                <a:t>(insights …)</a:t>
              </a:r>
            </a:p>
          </p:txBody>
        </p:sp>
      </p:grpSp>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10739" y="3694912"/>
            <a:ext cx="2057139" cy="1136539"/>
          </a:xfrm>
          <a:prstGeom prst="rect">
            <a:avLst/>
          </a:prstGeom>
        </p:spPr>
      </p:pic>
      <p:sp>
        <p:nvSpPr>
          <p:cNvPr id="2" name="Slide Number Placeholder 1">
            <a:extLst>
              <a:ext uri="{FF2B5EF4-FFF2-40B4-BE49-F238E27FC236}">
                <a16:creationId xmlns:a16="http://schemas.microsoft.com/office/drawing/2014/main" id="{AB24FB10-4AC8-0543-A126-6397D3B5EEE1}"/>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22</a:t>
            </a:fld>
            <a:endParaRPr lang="en-US">
              <a:solidFill>
                <a:prstClr val="black">
                  <a:tint val="75000"/>
                </a:prstClr>
              </a:solidFill>
            </a:endParaRPr>
          </a:p>
        </p:txBody>
      </p:sp>
      <p:sp>
        <p:nvSpPr>
          <p:cNvPr id="27" name="TextBox 26">
            <a:extLst>
              <a:ext uri="{FF2B5EF4-FFF2-40B4-BE49-F238E27FC236}">
                <a16:creationId xmlns:a16="http://schemas.microsoft.com/office/drawing/2014/main" id="{AC62B352-F867-DB46-9282-44B0ADA5AFAE}"/>
              </a:ext>
            </a:extLst>
          </p:cNvPr>
          <p:cNvSpPr txBox="1"/>
          <p:nvPr/>
        </p:nvSpPr>
        <p:spPr>
          <a:xfrm rot="20491335">
            <a:off x="8134846" y="5018284"/>
            <a:ext cx="2908168" cy="830997"/>
          </a:xfrm>
          <a:prstGeom prst="rect">
            <a:avLst/>
          </a:prstGeom>
          <a:noFill/>
        </p:spPr>
        <p:txBody>
          <a:bodyPr wrap="none" rtlCol="0">
            <a:spAutoFit/>
          </a:bodyPr>
          <a:lstStyle/>
          <a:p>
            <a:r>
              <a:rPr lang="en-US" sz="4800" b="1" dirty="0">
                <a:solidFill>
                  <a:schemeClr val="accent4"/>
                </a:solidFill>
                <a:latin typeface="Century Gothic" panose="020B0502020202020204" pitchFamily="34" charset="0"/>
              </a:rPr>
              <a:t>Bad Idea</a:t>
            </a:r>
          </a:p>
        </p:txBody>
      </p:sp>
    </p:spTree>
    <p:extLst>
      <p:ext uri="{BB962C8B-B14F-4D97-AF65-F5344CB8AC3E}">
        <p14:creationId xmlns:p14="http://schemas.microsoft.com/office/powerpoint/2010/main" val="1838526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par>
                                <p:cTn id="13" presetID="10"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30"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60" decel="100000"/>
                                        <p:tgtEl>
                                          <p:spTgt spid="27"/>
                                        </p:tgtEl>
                                      </p:cBhvr>
                                    </p:animEffect>
                                    <p:anim calcmode="lin" valueType="num">
                                      <p:cBhvr>
                                        <p:cTn id="21" dur="560" decel="100000" fill="hold"/>
                                        <p:tgtEl>
                                          <p:spTgt spid="27"/>
                                        </p:tgtEl>
                                        <p:attrNameLst>
                                          <p:attrName>style.rotation</p:attrName>
                                        </p:attrNameLst>
                                      </p:cBhvr>
                                      <p:tavLst>
                                        <p:tav tm="0">
                                          <p:val>
                                            <p:fltVal val="-90"/>
                                          </p:val>
                                        </p:tav>
                                        <p:tav tm="100000">
                                          <p:val>
                                            <p:fltVal val="0"/>
                                          </p:val>
                                        </p:tav>
                                      </p:tavLst>
                                    </p:anim>
                                    <p:anim calcmode="lin" valueType="num">
                                      <p:cBhvr>
                                        <p:cTn id="22" dur="560" decel="100000" fill="hold"/>
                                        <p:tgtEl>
                                          <p:spTgt spid="27"/>
                                        </p:tgtEl>
                                        <p:attrNameLst>
                                          <p:attrName>ppt_x</p:attrName>
                                        </p:attrNameLst>
                                      </p:cBhvr>
                                      <p:tavLst>
                                        <p:tav tm="0">
                                          <p:val>
                                            <p:strVal val="#ppt_x+0.4"/>
                                          </p:val>
                                        </p:tav>
                                        <p:tav tm="100000">
                                          <p:val>
                                            <p:strVal val="#ppt_x-0.05"/>
                                          </p:val>
                                        </p:tav>
                                      </p:tavLst>
                                    </p:anim>
                                    <p:anim calcmode="lin" valueType="num">
                                      <p:cBhvr>
                                        <p:cTn id="23" dur="560" decel="100000" fill="hold"/>
                                        <p:tgtEl>
                                          <p:spTgt spid="27"/>
                                        </p:tgtEl>
                                        <p:attrNameLst>
                                          <p:attrName>ppt_y</p:attrName>
                                        </p:attrNameLst>
                                      </p:cBhvr>
                                      <p:tavLst>
                                        <p:tav tm="0">
                                          <p:val>
                                            <p:strVal val="#ppt_y-0.4"/>
                                          </p:val>
                                        </p:tav>
                                        <p:tav tm="100000">
                                          <p:val>
                                            <p:strVal val="#ppt_y+0.1"/>
                                          </p:val>
                                        </p:tav>
                                      </p:tavLst>
                                    </p:anim>
                                    <p:anim calcmode="lin" valueType="num">
                                      <p:cBhvr>
                                        <p:cTn id="24" dur="140" accel="100000" fill="hold">
                                          <p:stCondLst>
                                            <p:cond delay="560"/>
                                          </p:stCondLst>
                                        </p:cTn>
                                        <p:tgtEl>
                                          <p:spTgt spid="27"/>
                                        </p:tgtEl>
                                        <p:attrNameLst>
                                          <p:attrName>ppt_x</p:attrName>
                                        </p:attrNameLst>
                                      </p:cBhvr>
                                      <p:tavLst>
                                        <p:tav tm="0">
                                          <p:val>
                                            <p:strVal val="#ppt_x-0.05"/>
                                          </p:val>
                                        </p:tav>
                                        <p:tav tm="100000">
                                          <p:val>
                                            <p:strVal val="#ppt_x"/>
                                          </p:val>
                                        </p:tav>
                                      </p:tavLst>
                                    </p:anim>
                                    <p:anim calcmode="lin" valueType="num">
                                      <p:cBhvr>
                                        <p:cTn id="25" dur="140" accel="100000" fill="hold">
                                          <p:stCondLst>
                                            <p:cond delay="560"/>
                                          </p:stCondLst>
                                        </p:cTn>
                                        <p:tgtEl>
                                          <p:spTgt spid="2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96512" y="1371631"/>
            <a:ext cx="6845685" cy="4148021"/>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46675" y="509573"/>
            <a:ext cx="5102860" cy="4544582"/>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040979" y="509573"/>
            <a:ext cx="9770851" cy="4544582"/>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24885" y="905502"/>
            <a:ext cx="437652" cy="4131438"/>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63247" y="7196304"/>
            <a:ext cx="2138049" cy="113653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673237" y="5721461"/>
            <a:ext cx="2138049" cy="1136539"/>
          </a:xfrm>
          <a:prstGeom prst="rect">
            <a:avLst/>
          </a:prstGeom>
        </p:spPr>
      </p:pic>
      <p:sp>
        <p:nvSpPr>
          <p:cNvPr id="13" name="TextBox 12">
            <a:extLst>
              <a:ext uri="{FF2B5EF4-FFF2-40B4-BE49-F238E27FC236}">
                <a16:creationId xmlns:a16="http://schemas.microsoft.com/office/drawing/2014/main" id="{79FD2496-4019-6042-8526-A3631FAE0F48}"/>
              </a:ext>
            </a:extLst>
          </p:cNvPr>
          <p:cNvSpPr txBox="1"/>
          <p:nvPr/>
        </p:nvSpPr>
        <p:spPr>
          <a:xfrm>
            <a:off x="-7270056" y="644311"/>
            <a:ext cx="6224781" cy="830997"/>
          </a:xfrm>
          <a:prstGeom prst="rect">
            <a:avLst/>
          </a:prstGeom>
          <a:noFill/>
        </p:spPr>
        <p:txBody>
          <a:bodyPr wrap="none" rtlCol="0">
            <a:spAutoFit/>
          </a:bodyPr>
          <a:lstStyle/>
          <a:p>
            <a:r>
              <a:rPr lang="en-US" sz="4800" b="1" dirty="0">
                <a:latin typeface="Century Gothic" panose="020B0502020202020204" pitchFamily="34" charset="0"/>
              </a:rPr>
              <a:t>What is the output of</a:t>
            </a:r>
          </a:p>
        </p:txBody>
      </p:sp>
      <p:grpSp>
        <p:nvGrpSpPr>
          <p:cNvPr id="6" name="Group 5">
            <a:extLst>
              <a:ext uri="{FF2B5EF4-FFF2-40B4-BE49-F238E27FC236}">
                <a16:creationId xmlns:a16="http://schemas.microsoft.com/office/drawing/2014/main" id="{55488A44-2E92-7740-97B2-E823AEFEA628}"/>
              </a:ext>
            </a:extLst>
          </p:cNvPr>
          <p:cNvGrpSpPr/>
          <p:nvPr/>
        </p:nvGrpSpPr>
        <p:grpSpPr>
          <a:xfrm>
            <a:off x="-3372433" y="5519652"/>
            <a:ext cx="2821606" cy="1881749"/>
            <a:chOff x="8423310" y="4047876"/>
            <a:chExt cx="2821606" cy="1881749"/>
          </a:xfrm>
        </p:grpSpPr>
        <p:grpSp>
          <p:nvGrpSpPr>
            <p:cNvPr id="33" name="Group 32">
              <a:extLst>
                <a:ext uri="{FF2B5EF4-FFF2-40B4-BE49-F238E27FC236}">
                  <a16:creationId xmlns:a16="http://schemas.microsoft.com/office/drawing/2014/main" id="{8D456E08-8B17-A24B-B9A2-CB74DA027B16}"/>
                </a:ext>
              </a:extLst>
            </p:cNvPr>
            <p:cNvGrpSpPr/>
            <p:nvPr/>
          </p:nvGrpSpPr>
          <p:grpSpPr>
            <a:xfrm rot="5400000">
              <a:off x="9191028" y="4519719"/>
              <a:ext cx="1175716" cy="1644095"/>
              <a:chOff x="5500116" y="2341794"/>
              <a:chExt cx="1277112" cy="1785885"/>
            </a:xfrm>
          </p:grpSpPr>
          <p:cxnSp>
            <p:nvCxnSpPr>
              <p:cNvPr id="58" name="Straight Connector 57">
                <a:extLst>
                  <a:ext uri="{FF2B5EF4-FFF2-40B4-BE49-F238E27FC236}">
                    <a16:creationId xmlns:a16="http://schemas.microsoft.com/office/drawing/2014/main" id="{7345D674-FD05-334A-B031-2AB0CC075702}"/>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F76346B9-78CA-074C-AC96-EF95A916FCC0}"/>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1AB555C0-4A8F-3B41-BB55-B85515C852D4}"/>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61F257B0-9F19-AD46-8E7F-C0EF572FFE47}"/>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63" name="Oval 62">
                <a:extLst>
                  <a:ext uri="{FF2B5EF4-FFF2-40B4-BE49-F238E27FC236}">
                    <a16:creationId xmlns:a16="http://schemas.microsoft.com/office/drawing/2014/main" id="{98AEB691-6A49-BB47-9F05-65404B0AEA6B}"/>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65" name="TextBox 64">
              <a:extLst>
                <a:ext uri="{FF2B5EF4-FFF2-40B4-BE49-F238E27FC236}">
                  <a16:creationId xmlns:a16="http://schemas.microsoft.com/office/drawing/2014/main" id="{68DB8F5C-FC12-5847-B6F3-3FF0B0A1A27D}"/>
                </a:ext>
              </a:extLst>
            </p:cNvPr>
            <p:cNvSpPr txBox="1"/>
            <p:nvPr/>
          </p:nvSpPr>
          <p:spPr>
            <a:xfrm>
              <a:off x="8423310" y="4047876"/>
              <a:ext cx="2821606" cy="523220"/>
            </a:xfrm>
            <a:prstGeom prst="rect">
              <a:avLst/>
            </a:prstGeom>
            <a:noFill/>
          </p:spPr>
          <p:txBody>
            <a:bodyPr wrap="none" rtlCol="0">
              <a:spAutoFit/>
            </a:bodyPr>
            <a:lstStyle/>
            <a:p>
              <a:r>
                <a:rPr lang="en-US" sz="2800" b="1" dirty="0">
                  <a:latin typeface="Century Gothic" panose="020B0502020202020204" pitchFamily="34" charset="0"/>
                </a:rPr>
                <a:t>Trained Models</a:t>
              </a:r>
            </a:p>
          </p:txBody>
        </p:sp>
      </p:grpSp>
      <p:sp>
        <p:nvSpPr>
          <p:cNvPr id="2" name="TextBox 1">
            <a:extLst>
              <a:ext uri="{FF2B5EF4-FFF2-40B4-BE49-F238E27FC236}">
                <a16:creationId xmlns:a16="http://schemas.microsoft.com/office/drawing/2014/main" id="{479D359C-F0C5-C944-8436-200AF3BC5E79}"/>
              </a:ext>
            </a:extLst>
          </p:cNvPr>
          <p:cNvSpPr txBox="1"/>
          <p:nvPr/>
        </p:nvSpPr>
        <p:spPr>
          <a:xfrm>
            <a:off x="531832" y="509573"/>
            <a:ext cx="10767691" cy="1446550"/>
          </a:xfrm>
          <a:prstGeom prst="rect">
            <a:avLst/>
          </a:prstGeom>
          <a:noFill/>
        </p:spPr>
        <p:txBody>
          <a:bodyPr wrap="none" rtlCol="0">
            <a:spAutoFit/>
          </a:bodyPr>
          <a:lstStyle/>
          <a:p>
            <a:r>
              <a:rPr lang="en-US" sz="4000" dirty="0">
                <a:latin typeface="Century Gothic" panose="020B0502020202020204" pitchFamily="34" charset="0"/>
              </a:rPr>
              <a:t>Why is it a </a:t>
            </a:r>
            <a:r>
              <a:rPr lang="en-US" sz="4800" b="1" dirty="0">
                <a:solidFill>
                  <a:schemeClr val="accent4"/>
                </a:solidFill>
                <a:latin typeface="Century Gothic" panose="020B0502020202020204" pitchFamily="34" charset="0"/>
              </a:rPr>
              <a:t>Bad Idea </a:t>
            </a:r>
            <a:r>
              <a:rPr lang="en-US" sz="4000" dirty="0">
                <a:latin typeface="Century Gothic" panose="020B0502020202020204" pitchFamily="34" charset="0"/>
              </a:rPr>
              <a:t>to directly produce </a:t>
            </a:r>
            <a:br>
              <a:rPr lang="en-US" sz="4000" dirty="0">
                <a:latin typeface="Century Gothic" panose="020B0502020202020204" pitchFamily="34" charset="0"/>
              </a:rPr>
            </a:br>
            <a:r>
              <a:rPr lang="en-US" sz="4000" b="1" dirty="0">
                <a:latin typeface="Century Gothic" panose="020B0502020202020204" pitchFamily="34" charset="0"/>
              </a:rPr>
              <a:t>trained models</a:t>
            </a:r>
            <a:r>
              <a:rPr lang="en-US" sz="4000" dirty="0">
                <a:latin typeface="Century Gothic" panose="020B0502020202020204" pitchFamily="34" charset="0"/>
              </a:rPr>
              <a:t> from </a:t>
            </a:r>
            <a:r>
              <a:rPr lang="en-US" sz="4000" b="1" dirty="0">
                <a:latin typeface="Century Gothic" panose="020B0502020202020204" pitchFamily="34" charset="0"/>
              </a:rPr>
              <a:t>model development</a:t>
            </a:r>
            <a:r>
              <a:rPr lang="en-US" sz="4000" dirty="0">
                <a:latin typeface="Century Gothic" panose="020B0502020202020204" pitchFamily="34" charset="0"/>
              </a:rPr>
              <a:t>?</a:t>
            </a:r>
          </a:p>
        </p:txBody>
      </p:sp>
      <p:sp>
        <p:nvSpPr>
          <p:cNvPr id="11" name="TextBox 10">
            <a:extLst>
              <a:ext uri="{FF2B5EF4-FFF2-40B4-BE49-F238E27FC236}">
                <a16:creationId xmlns:a16="http://schemas.microsoft.com/office/drawing/2014/main" id="{217BAFA8-F21C-DC46-85A4-FC4330E15FC3}"/>
              </a:ext>
            </a:extLst>
          </p:cNvPr>
          <p:cNvSpPr txBox="1"/>
          <p:nvPr/>
        </p:nvSpPr>
        <p:spPr>
          <a:xfrm>
            <a:off x="943883" y="2280678"/>
            <a:ext cx="10140918" cy="4893647"/>
          </a:xfrm>
          <a:prstGeom prst="rect">
            <a:avLst/>
          </a:prstGeom>
          <a:noFill/>
        </p:spPr>
        <p:txBody>
          <a:bodyPr wrap="none" rtlCol="0">
            <a:spAutoFit/>
          </a:bodyPr>
          <a:lstStyle/>
          <a:p>
            <a:pPr>
              <a:spcBef>
                <a:spcPts val="1200"/>
              </a:spcBef>
            </a:pPr>
            <a:r>
              <a:rPr lang="en-US" sz="3600" dirty="0">
                <a:solidFill>
                  <a:srgbClr val="000000"/>
                </a:solidFill>
                <a:latin typeface="Century Gothic" panose="020B0502020202020204" pitchFamily="34" charset="0"/>
              </a:rPr>
              <a:t>With just a trained model we are </a:t>
            </a:r>
            <a:r>
              <a:rPr lang="en-US" sz="3600" b="1" dirty="0">
                <a:solidFill>
                  <a:srgbClr val="000000"/>
                </a:solidFill>
                <a:latin typeface="Century Gothic" panose="020B0502020202020204" pitchFamily="34" charset="0"/>
              </a:rPr>
              <a:t>unable to</a:t>
            </a:r>
            <a:endParaRPr lang="en-US" sz="3600" b="1" dirty="0">
              <a:latin typeface="Century Gothic" panose="020B0502020202020204" pitchFamily="34" charset="0"/>
            </a:endParaRPr>
          </a:p>
          <a:p>
            <a:pPr marL="523875" indent="-523875">
              <a:spcBef>
                <a:spcPts val="1200"/>
              </a:spcBef>
              <a:buFont typeface="+mj-lt"/>
              <a:buAutoNum type="arabicPeriod"/>
            </a:pPr>
            <a:r>
              <a:rPr lang="en-US" sz="3600" b="1" dirty="0">
                <a:latin typeface="Century Gothic" panose="020B0502020202020204" pitchFamily="34" charset="0"/>
              </a:rPr>
              <a:t>retrain</a:t>
            </a:r>
            <a:r>
              <a:rPr lang="en-US" sz="3600" dirty="0">
                <a:latin typeface="Century Gothic" panose="020B0502020202020204" pitchFamily="34" charset="0"/>
              </a:rPr>
              <a:t> models with new data</a:t>
            </a:r>
          </a:p>
          <a:p>
            <a:pPr marL="523875" indent="-523875">
              <a:spcBef>
                <a:spcPts val="1200"/>
              </a:spcBef>
              <a:buFont typeface="+mj-lt"/>
              <a:buAutoNum type="arabicPeriod"/>
            </a:pPr>
            <a:r>
              <a:rPr lang="en-US" sz="3600" dirty="0">
                <a:latin typeface="Century Gothic" panose="020B0502020202020204" pitchFamily="34" charset="0"/>
              </a:rPr>
              <a:t>track data and code for </a:t>
            </a:r>
            <a:r>
              <a:rPr lang="en-US" sz="3600" b="1" dirty="0">
                <a:latin typeface="Century Gothic" panose="020B0502020202020204" pitchFamily="34" charset="0"/>
              </a:rPr>
              <a:t>debugging</a:t>
            </a:r>
          </a:p>
          <a:p>
            <a:pPr marL="523875" indent="-523875">
              <a:spcBef>
                <a:spcPts val="1200"/>
              </a:spcBef>
              <a:buFont typeface="+mj-lt"/>
              <a:buAutoNum type="arabicPeriod"/>
            </a:pPr>
            <a:r>
              <a:rPr lang="en-US" sz="3600" dirty="0">
                <a:latin typeface="Century Gothic" panose="020B0502020202020204" pitchFamily="34" charset="0"/>
              </a:rPr>
              <a:t>capture</a:t>
            </a:r>
            <a:r>
              <a:rPr lang="en-US" sz="3600" b="1" dirty="0">
                <a:latin typeface="Century Gothic" panose="020B0502020202020204" pitchFamily="34" charset="0"/>
              </a:rPr>
              <a:t> dependencies </a:t>
            </a:r>
            <a:r>
              <a:rPr lang="en-US" sz="3600" dirty="0">
                <a:latin typeface="Century Gothic" panose="020B0502020202020204" pitchFamily="34" charset="0"/>
              </a:rPr>
              <a:t>for deployment</a:t>
            </a:r>
          </a:p>
          <a:p>
            <a:pPr marL="523875" indent="-523875">
              <a:spcBef>
                <a:spcPts val="1200"/>
              </a:spcBef>
              <a:buFont typeface="+mj-lt"/>
              <a:buAutoNum type="arabicPeriod"/>
            </a:pPr>
            <a:r>
              <a:rPr lang="en-US" sz="3600" dirty="0">
                <a:latin typeface="Century Gothic" panose="020B0502020202020204" pitchFamily="34" charset="0"/>
              </a:rPr>
              <a:t>audit training for </a:t>
            </a:r>
            <a:r>
              <a:rPr lang="en-US" sz="3600" b="1" dirty="0">
                <a:latin typeface="Century Gothic" panose="020B0502020202020204" pitchFamily="34" charset="0"/>
              </a:rPr>
              <a:t>compliance</a:t>
            </a:r>
            <a:r>
              <a:rPr lang="en-US" sz="3600" dirty="0">
                <a:latin typeface="Century Gothic" panose="020B0502020202020204" pitchFamily="34" charset="0"/>
              </a:rPr>
              <a:t> (e.g., GDPR)</a:t>
            </a:r>
          </a:p>
          <a:p>
            <a:pPr marL="523875" indent="-523875">
              <a:spcBef>
                <a:spcPts val="1200"/>
              </a:spcBef>
              <a:buFont typeface="+mj-lt"/>
              <a:buAutoNum type="arabicPeriod"/>
            </a:pPr>
            <a:endParaRPr lang="en-US" sz="3600" dirty="0">
              <a:latin typeface="Century Gothic" panose="020B0502020202020204" pitchFamily="34" charset="0"/>
            </a:endParaRPr>
          </a:p>
          <a:p>
            <a:pPr marL="523875" indent="-523875">
              <a:spcBef>
                <a:spcPts val="1200"/>
              </a:spcBef>
              <a:buFont typeface="+mj-lt"/>
              <a:buAutoNum type="arabicPeriod"/>
            </a:pPr>
            <a:endParaRPr lang="en-US" sz="3600" dirty="0">
              <a:latin typeface="Century Gothic" panose="020B0502020202020204" pitchFamily="34" charset="0"/>
            </a:endParaRPr>
          </a:p>
        </p:txBody>
      </p:sp>
      <p:pic>
        <p:nvPicPr>
          <p:cNvPr id="30" name="Picture 29">
            <a:extLst>
              <a:ext uri="{FF2B5EF4-FFF2-40B4-BE49-F238E27FC236}">
                <a16:creationId xmlns:a16="http://schemas.microsoft.com/office/drawing/2014/main" id="{9B3600EA-425B-5E47-8EA4-CF19302FF4D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548657" y="3282505"/>
            <a:ext cx="2057139" cy="1136539"/>
          </a:xfrm>
          <a:prstGeom prst="rect">
            <a:avLst/>
          </a:prstGeom>
        </p:spPr>
      </p:pic>
      <p:sp>
        <p:nvSpPr>
          <p:cNvPr id="3" name="Slide Number Placeholder 2">
            <a:extLst>
              <a:ext uri="{FF2B5EF4-FFF2-40B4-BE49-F238E27FC236}">
                <a16:creationId xmlns:a16="http://schemas.microsoft.com/office/drawing/2014/main" id="{580F196D-CDE3-0F4D-BD39-05C75A2BA407}"/>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11588581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114" y="1371631"/>
            <a:ext cx="6845685" cy="4148021"/>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46675" y="509573"/>
            <a:ext cx="5102860" cy="4544582"/>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040979" y="509573"/>
            <a:ext cx="9770851" cy="4544582"/>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6"/>
          <a:stretch>
            <a:fillRect/>
          </a:stretch>
        </p:blipFill>
        <p:spPr>
          <a:xfrm>
            <a:off x="7118697" y="320852"/>
            <a:ext cx="679769" cy="6417025"/>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24885" y="905502"/>
            <a:ext cx="437652" cy="4131438"/>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63247" y="7196304"/>
            <a:ext cx="2138049" cy="113653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673237" y="5721461"/>
            <a:ext cx="2138049" cy="1136539"/>
          </a:xfrm>
          <a:prstGeom prst="rect">
            <a:avLst/>
          </a:prstGeom>
        </p:spPr>
      </p:pic>
      <p:sp>
        <p:nvSpPr>
          <p:cNvPr id="13" name="TextBox 12">
            <a:extLst>
              <a:ext uri="{FF2B5EF4-FFF2-40B4-BE49-F238E27FC236}">
                <a16:creationId xmlns:a16="http://schemas.microsoft.com/office/drawing/2014/main" id="{79FD2496-4019-6042-8526-A3631FAE0F48}"/>
              </a:ext>
            </a:extLst>
          </p:cNvPr>
          <p:cNvSpPr txBox="1"/>
          <p:nvPr/>
        </p:nvSpPr>
        <p:spPr>
          <a:xfrm>
            <a:off x="335570" y="644311"/>
            <a:ext cx="6224781" cy="830997"/>
          </a:xfrm>
          <a:prstGeom prst="rect">
            <a:avLst/>
          </a:prstGeom>
          <a:noFill/>
        </p:spPr>
        <p:txBody>
          <a:bodyPr wrap="none" rtlCol="0">
            <a:spAutoFit/>
          </a:bodyPr>
          <a:lstStyle/>
          <a:p>
            <a:r>
              <a:rPr lang="en-US" sz="4800" b="1" dirty="0">
                <a:latin typeface="Century Gothic" panose="020B0502020202020204" pitchFamily="34" charset="0"/>
              </a:rPr>
              <a:t>What is the output of</a:t>
            </a:r>
          </a:p>
        </p:txBody>
      </p:sp>
      <p:grpSp>
        <p:nvGrpSpPr>
          <p:cNvPr id="6" name="Group 5">
            <a:extLst>
              <a:ext uri="{FF2B5EF4-FFF2-40B4-BE49-F238E27FC236}">
                <a16:creationId xmlns:a16="http://schemas.microsoft.com/office/drawing/2014/main" id="{55488A44-2E92-7740-97B2-E823AEFEA628}"/>
              </a:ext>
            </a:extLst>
          </p:cNvPr>
          <p:cNvGrpSpPr/>
          <p:nvPr/>
        </p:nvGrpSpPr>
        <p:grpSpPr>
          <a:xfrm>
            <a:off x="8356812" y="4113280"/>
            <a:ext cx="2821606" cy="1881749"/>
            <a:chOff x="8423310" y="4047876"/>
            <a:chExt cx="2821606" cy="1881749"/>
          </a:xfrm>
        </p:grpSpPr>
        <p:grpSp>
          <p:nvGrpSpPr>
            <p:cNvPr id="33" name="Group 32">
              <a:extLst>
                <a:ext uri="{FF2B5EF4-FFF2-40B4-BE49-F238E27FC236}">
                  <a16:creationId xmlns:a16="http://schemas.microsoft.com/office/drawing/2014/main" id="{8D456E08-8B17-A24B-B9A2-CB74DA027B16}"/>
                </a:ext>
              </a:extLst>
            </p:cNvPr>
            <p:cNvGrpSpPr/>
            <p:nvPr/>
          </p:nvGrpSpPr>
          <p:grpSpPr>
            <a:xfrm rot="5400000">
              <a:off x="9191028" y="4519719"/>
              <a:ext cx="1175716" cy="1644095"/>
              <a:chOff x="5500116" y="2341794"/>
              <a:chExt cx="1277112" cy="1785885"/>
            </a:xfrm>
          </p:grpSpPr>
          <p:cxnSp>
            <p:nvCxnSpPr>
              <p:cNvPr id="58" name="Straight Connector 57">
                <a:extLst>
                  <a:ext uri="{FF2B5EF4-FFF2-40B4-BE49-F238E27FC236}">
                    <a16:creationId xmlns:a16="http://schemas.microsoft.com/office/drawing/2014/main" id="{7345D674-FD05-334A-B031-2AB0CC075702}"/>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F76346B9-78CA-074C-AC96-EF95A916FCC0}"/>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1AB555C0-4A8F-3B41-BB55-B85515C852D4}"/>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61F257B0-9F19-AD46-8E7F-C0EF572FFE47}"/>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63" name="Oval 62">
                <a:extLst>
                  <a:ext uri="{FF2B5EF4-FFF2-40B4-BE49-F238E27FC236}">
                    <a16:creationId xmlns:a16="http://schemas.microsoft.com/office/drawing/2014/main" id="{98AEB691-6A49-BB47-9F05-65404B0AEA6B}"/>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65" name="TextBox 64">
              <a:extLst>
                <a:ext uri="{FF2B5EF4-FFF2-40B4-BE49-F238E27FC236}">
                  <a16:creationId xmlns:a16="http://schemas.microsoft.com/office/drawing/2014/main" id="{68DB8F5C-FC12-5847-B6F3-3FF0B0A1A27D}"/>
                </a:ext>
              </a:extLst>
            </p:cNvPr>
            <p:cNvSpPr txBox="1"/>
            <p:nvPr/>
          </p:nvSpPr>
          <p:spPr>
            <a:xfrm>
              <a:off x="8423310" y="4047876"/>
              <a:ext cx="2821606" cy="523220"/>
            </a:xfrm>
            <a:prstGeom prst="rect">
              <a:avLst/>
            </a:prstGeom>
            <a:noFill/>
          </p:spPr>
          <p:txBody>
            <a:bodyPr wrap="none" rtlCol="0">
              <a:spAutoFit/>
            </a:bodyPr>
            <a:lstStyle/>
            <a:p>
              <a:r>
                <a:rPr lang="en-US" sz="2800" b="1" dirty="0">
                  <a:latin typeface="Century Gothic" panose="020B0502020202020204" pitchFamily="34" charset="0"/>
                </a:rPr>
                <a:t>Trained Models</a:t>
              </a:r>
            </a:p>
          </p:txBody>
        </p:sp>
      </p:grpSp>
      <p:grpSp>
        <p:nvGrpSpPr>
          <p:cNvPr id="8" name="Group 7">
            <a:extLst>
              <a:ext uri="{FF2B5EF4-FFF2-40B4-BE49-F238E27FC236}">
                <a16:creationId xmlns:a16="http://schemas.microsoft.com/office/drawing/2014/main" id="{6500345F-F6D5-1F46-A6B8-93417D868DE6}"/>
              </a:ext>
            </a:extLst>
          </p:cNvPr>
          <p:cNvGrpSpPr/>
          <p:nvPr/>
        </p:nvGrpSpPr>
        <p:grpSpPr>
          <a:xfrm>
            <a:off x="7798466" y="760876"/>
            <a:ext cx="4047903" cy="2670001"/>
            <a:chOff x="7798466" y="760876"/>
            <a:chExt cx="4047903" cy="2670001"/>
          </a:xfrm>
        </p:grpSpPr>
        <p:grpSp>
          <p:nvGrpSpPr>
            <p:cNvPr id="5" name="Group 4">
              <a:extLst>
                <a:ext uri="{FF2B5EF4-FFF2-40B4-BE49-F238E27FC236}">
                  <a16:creationId xmlns:a16="http://schemas.microsoft.com/office/drawing/2014/main" id="{8EFB659E-78CD-784E-BCA0-6C7653086CC5}"/>
                </a:ext>
              </a:extLst>
            </p:cNvPr>
            <p:cNvGrpSpPr/>
            <p:nvPr/>
          </p:nvGrpSpPr>
          <p:grpSpPr>
            <a:xfrm>
              <a:off x="7798466" y="760876"/>
              <a:ext cx="4047903" cy="2264393"/>
              <a:chOff x="7721437" y="1043185"/>
              <a:chExt cx="4047903" cy="2264393"/>
            </a:xfrm>
          </p:grpSpPr>
          <p:pic>
            <p:nvPicPr>
              <p:cNvPr id="3" name="Picture 2">
                <a:extLst>
                  <a:ext uri="{FF2B5EF4-FFF2-40B4-BE49-F238E27FC236}">
                    <a16:creationId xmlns:a16="http://schemas.microsoft.com/office/drawing/2014/main" id="{555009E2-219D-574D-B158-55546555470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17065" y="1667250"/>
                <a:ext cx="3627957" cy="1640328"/>
              </a:xfrm>
              <a:prstGeom prst="rect">
                <a:avLst/>
              </a:prstGeom>
              <a:ln>
                <a:solidFill>
                  <a:schemeClr val="tx1"/>
                </a:solidFill>
              </a:ln>
            </p:spPr>
          </p:pic>
          <p:sp>
            <p:nvSpPr>
              <p:cNvPr id="4" name="TextBox 3">
                <a:extLst>
                  <a:ext uri="{FF2B5EF4-FFF2-40B4-BE49-F238E27FC236}">
                    <a16:creationId xmlns:a16="http://schemas.microsoft.com/office/drawing/2014/main" id="{F72F9D29-E379-F34A-A84C-F7C3BB6428BF}"/>
                  </a:ext>
                </a:extLst>
              </p:cNvPr>
              <p:cNvSpPr txBox="1"/>
              <p:nvPr/>
            </p:nvSpPr>
            <p:spPr>
              <a:xfrm>
                <a:off x="7721437" y="1043185"/>
                <a:ext cx="4047903" cy="523220"/>
              </a:xfrm>
              <a:prstGeom prst="rect">
                <a:avLst/>
              </a:prstGeom>
              <a:noFill/>
            </p:spPr>
            <p:txBody>
              <a:bodyPr wrap="none" rtlCol="0">
                <a:spAutoFit/>
              </a:bodyPr>
              <a:lstStyle/>
              <a:p>
                <a:r>
                  <a:rPr lang="en-US" sz="2800" b="1" dirty="0">
                    <a:latin typeface="Century Gothic" panose="020B0502020202020204" pitchFamily="34" charset="0"/>
                  </a:rPr>
                  <a:t>Reports &amp; Dashboards</a:t>
                </a:r>
              </a:p>
            </p:txBody>
          </p:sp>
        </p:grpSp>
        <p:sp>
          <p:nvSpPr>
            <p:cNvPr id="7" name="TextBox 6">
              <a:extLst>
                <a:ext uri="{FF2B5EF4-FFF2-40B4-BE49-F238E27FC236}">
                  <a16:creationId xmlns:a16="http://schemas.microsoft.com/office/drawing/2014/main" id="{1BF7A856-F1BE-0D44-B7AB-4346C83C199D}"/>
                </a:ext>
              </a:extLst>
            </p:cNvPr>
            <p:cNvSpPr txBox="1"/>
            <p:nvPr/>
          </p:nvSpPr>
          <p:spPr>
            <a:xfrm>
              <a:off x="9059729" y="3061545"/>
              <a:ext cx="1415772" cy="369332"/>
            </a:xfrm>
            <a:prstGeom prst="rect">
              <a:avLst/>
            </a:prstGeom>
            <a:noFill/>
          </p:spPr>
          <p:txBody>
            <a:bodyPr wrap="none" rtlCol="0">
              <a:spAutoFit/>
            </a:bodyPr>
            <a:lstStyle/>
            <a:p>
              <a:r>
                <a:rPr lang="en-US" dirty="0"/>
                <a:t>(insights …)</a:t>
              </a:r>
            </a:p>
          </p:txBody>
        </p:sp>
      </p:grpSp>
      <p:sp>
        <p:nvSpPr>
          <p:cNvPr id="9" name="TextBox 8">
            <a:extLst>
              <a:ext uri="{FF2B5EF4-FFF2-40B4-BE49-F238E27FC236}">
                <a16:creationId xmlns:a16="http://schemas.microsoft.com/office/drawing/2014/main" id="{EB44183C-849B-2844-82E2-FCFEA45CE85F}"/>
              </a:ext>
            </a:extLst>
          </p:cNvPr>
          <p:cNvSpPr txBox="1"/>
          <p:nvPr/>
        </p:nvSpPr>
        <p:spPr>
          <a:xfrm rot="20491335">
            <a:off x="8134846" y="5018284"/>
            <a:ext cx="2908168" cy="830997"/>
          </a:xfrm>
          <a:prstGeom prst="rect">
            <a:avLst/>
          </a:prstGeom>
          <a:noFill/>
        </p:spPr>
        <p:txBody>
          <a:bodyPr wrap="none" rtlCol="0">
            <a:spAutoFit/>
          </a:bodyPr>
          <a:lstStyle/>
          <a:p>
            <a:r>
              <a:rPr lang="en-US" sz="4800" b="1" dirty="0">
                <a:solidFill>
                  <a:schemeClr val="accent4"/>
                </a:solidFill>
                <a:latin typeface="Century Gothic" panose="020B0502020202020204" pitchFamily="34" charset="0"/>
              </a:rPr>
              <a:t>Bad Idea</a:t>
            </a:r>
          </a:p>
        </p:txBody>
      </p:sp>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10739" y="3694912"/>
            <a:ext cx="2057139" cy="1136539"/>
          </a:xfrm>
          <a:prstGeom prst="rect">
            <a:avLst/>
          </a:prstGeom>
        </p:spPr>
      </p:pic>
      <p:sp>
        <p:nvSpPr>
          <p:cNvPr id="2" name="Slide Number Placeholder 1">
            <a:extLst>
              <a:ext uri="{FF2B5EF4-FFF2-40B4-BE49-F238E27FC236}">
                <a16:creationId xmlns:a16="http://schemas.microsoft.com/office/drawing/2014/main" id="{15557343-9CD1-D945-850E-B772F97002CA}"/>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3141198108"/>
      </p:ext>
    </p:extLst>
  </p:cSld>
  <p:clrMapOvr>
    <a:masterClrMapping/>
  </p:clrMapOvr>
  <p:transition spd="slow">
    <p:push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114" y="1371631"/>
            <a:ext cx="6845685" cy="4148021"/>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46675" y="509573"/>
            <a:ext cx="5102860" cy="4544582"/>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040979" y="509573"/>
            <a:ext cx="9770851" cy="4544582"/>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6"/>
          <a:stretch>
            <a:fillRect/>
          </a:stretch>
        </p:blipFill>
        <p:spPr>
          <a:xfrm>
            <a:off x="7118697" y="320852"/>
            <a:ext cx="679769" cy="6417025"/>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24885" y="905502"/>
            <a:ext cx="437652" cy="4131438"/>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63247" y="7196304"/>
            <a:ext cx="2138049" cy="113653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673237" y="5721461"/>
            <a:ext cx="2138049" cy="1136539"/>
          </a:xfrm>
          <a:prstGeom prst="rect">
            <a:avLst/>
          </a:prstGeom>
        </p:spPr>
      </p:pic>
      <p:sp>
        <p:nvSpPr>
          <p:cNvPr id="13" name="TextBox 12">
            <a:extLst>
              <a:ext uri="{FF2B5EF4-FFF2-40B4-BE49-F238E27FC236}">
                <a16:creationId xmlns:a16="http://schemas.microsoft.com/office/drawing/2014/main" id="{79FD2496-4019-6042-8526-A3631FAE0F48}"/>
              </a:ext>
            </a:extLst>
          </p:cNvPr>
          <p:cNvSpPr txBox="1"/>
          <p:nvPr/>
        </p:nvSpPr>
        <p:spPr>
          <a:xfrm>
            <a:off x="335570" y="644311"/>
            <a:ext cx="6224781" cy="830997"/>
          </a:xfrm>
          <a:prstGeom prst="rect">
            <a:avLst/>
          </a:prstGeom>
          <a:noFill/>
        </p:spPr>
        <p:txBody>
          <a:bodyPr wrap="none" rtlCol="0">
            <a:spAutoFit/>
          </a:bodyPr>
          <a:lstStyle/>
          <a:p>
            <a:r>
              <a:rPr lang="en-US" sz="4800" b="1" dirty="0">
                <a:latin typeface="Century Gothic" panose="020B0502020202020204" pitchFamily="34" charset="0"/>
              </a:rPr>
              <a:t>What is the output of</a:t>
            </a:r>
          </a:p>
        </p:txBody>
      </p:sp>
      <p:grpSp>
        <p:nvGrpSpPr>
          <p:cNvPr id="8" name="Group 7">
            <a:extLst>
              <a:ext uri="{FF2B5EF4-FFF2-40B4-BE49-F238E27FC236}">
                <a16:creationId xmlns:a16="http://schemas.microsoft.com/office/drawing/2014/main" id="{6500345F-F6D5-1F46-A6B8-93417D868DE6}"/>
              </a:ext>
            </a:extLst>
          </p:cNvPr>
          <p:cNvGrpSpPr/>
          <p:nvPr/>
        </p:nvGrpSpPr>
        <p:grpSpPr>
          <a:xfrm>
            <a:off x="7798466" y="760876"/>
            <a:ext cx="4047903" cy="2670001"/>
            <a:chOff x="7798466" y="760876"/>
            <a:chExt cx="4047903" cy="2670001"/>
          </a:xfrm>
        </p:grpSpPr>
        <p:grpSp>
          <p:nvGrpSpPr>
            <p:cNvPr id="5" name="Group 4">
              <a:extLst>
                <a:ext uri="{FF2B5EF4-FFF2-40B4-BE49-F238E27FC236}">
                  <a16:creationId xmlns:a16="http://schemas.microsoft.com/office/drawing/2014/main" id="{8EFB659E-78CD-784E-BCA0-6C7653086CC5}"/>
                </a:ext>
              </a:extLst>
            </p:cNvPr>
            <p:cNvGrpSpPr/>
            <p:nvPr/>
          </p:nvGrpSpPr>
          <p:grpSpPr>
            <a:xfrm>
              <a:off x="7798466" y="760876"/>
              <a:ext cx="4047903" cy="2264393"/>
              <a:chOff x="7721437" y="1043185"/>
              <a:chExt cx="4047903" cy="2264393"/>
            </a:xfrm>
          </p:grpSpPr>
          <p:pic>
            <p:nvPicPr>
              <p:cNvPr id="3" name="Picture 2">
                <a:extLst>
                  <a:ext uri="{FF2B5EF4-FFF2-40B4-BE49-F238E27FC236}">
                    <a16:creationId xmlns:a16="http://schemas.microsoft.com/office/drawing/2014/main" id="{555009E2-219D-574D-B158-55546555470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17065" y="1667250"/>
                <a:ext cx="3627957" cy="1640328"/>
              </a:xfrm>
              <a:prstGeom prst="rect">
                <a:avLst/>
              </a:prstGeom>
              <a:ln>
                <a:solidFill>
                  <a:schemeClr val="tx1"/>
                </a:solidFill>
              </a:ln>
            </p:spPr>
          </p:pic>
          <p:sp>
            <p:nvSpPr>
              <p:cNvPr id="4" name="TextBox 3">
                <a:extLst>
                  <a:ext uri="{FF2B5EF4-FFF2-40B4-BE49-F238E27FC236}">
                    <a16:creationId xmlns:a16="http://schemas.microsoft.com/office/drawing/2014/main" id="{F72F9D29-E379-F34A-A84C-F7C3BB6428BF}"/>
                  </a:ext>
                </a:extLst>
              </p:cNvPr>
              <p:cNvSpPr txBox="1"/>
              <p:nvPr/>
            </p:nvSpPr>
            <p:spPr>
              <a:xfrm>
                <a:off x="7721437" y="1043185"/>
                <a:ext cx="4047903" cy="523220"/>
              </a:xfrm>
              <a:prstGeom prst="rect">
                <a:avLst/>
              </a:prstGeom>
              <a:noFill/>
            </p:spPr>
            <p:txBody>
              <a:bodyPr wrap="none" rtlCol="0">
                <a:spAutoFit/>
              </a:bodyPr>
              <a:lstStyle/>
              <a:p>
                <a:r>
                  <a:rPr lang="en-US" sz="2800" b="1" dirty="0">
                    <a:latin typeface="Century Gothic" panose="020B0502020202020204" pitchFamily="34" charset="0"/>
                  </a:rPr>
                  <a:t>Reports &amp; Dashboards</a:t>
                </a:r>
              </a:p>
            </p:txBody>
          </p:sp>
        </p:grpSp>
        <p:sp>
          <p:nvSpPr>
            <p:cNvPr id="7" name="TextBox 6">
              <a:extLst>
                <a:ext uri="{FF2B5EF4-FFF2-40B4-BE49-F238E27FC236}">
                  <a16:creationId xmlns:a16="http://schemas.microsoft.com/office/drawing/2014/main" id="{1BF7A856-F1BE-0D44-B7AB-4346C83C199D}"/>
                </a:ext>
              </a:extLst>
            </p:cNvPr>
            <p:cNvSpPr txBox="1"/>
            <p:nvPr/>
          </p:nvSpPr>
          <p:spPr>
            <a:xfrm>
              <a:off x="9059729" y="3061545"/>
              <a:ext cx="1415772" cy="369332"/>
            </a:xfrm>
            <a:prstGeom prst="rect">
              <a:avLst/>
            </a:prstGeom>
            <a:noFill/>
          </p:spPr>
          <p:txBody>
            <a:bodyPr wrap="none" rtlCol="0">
              <a:spAutoFit/>
            </a:bodyPr>
            <a:lstStyle/>
            <a:p>
              <a:r>
                <a:rPr lang="en-US" dirty="0"/>
                <a:t>(insights …)</a:t>
              </a:r>
            </a:p>
          </p:txBody>
        </p:sp>
      </p:grpSp>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10739" y="3694912"/>
            <a:ext cx="2057139" cy="1136539"/>
          </a:xfrm>
          <a:prstGeom prst="rect">
            <a:avLst/>
          </a:prstGeom>
        </p:spPr>
      </p:pic>
      <p:grpSp>
        <p:nvGrpSpPr>
          <p:cNvPr id="2" name="Group 1">
            <a:extLst>
              <a:ext uri="{FF2B5EF4-FFF2-40B4-BE49-F238E27FC236}">
                <a16:creationId xmlns:a16="http://schemas.microsoft.com/office/drawing/2014/main" id="{3448A9AD-3C12-1840-BD03-12FB041F0AA5}"/>
              </a:ext>
            </a:extLst>
          </p:cNvPr>
          <p:cNvGrpSpPr/>
          <p:nvPr/>
        </p:nvGrpSpPr>
        <p:grpSpPr>
          <a:xfrm>
            <a:off x="8534177" y="4415172"/>
            <a:ext cx="2466875" cy="1874558"/>
            <a:chOff x="8458248" y="4263181"/>
            <a:chExt cx="2466875" cy="1874558"/>
          </a:xfrm>
        </p:grpSpPr>
        <p:sp>
          <p:nvSpPr>
            <p:cNvPr id="32" name="Can 31">
              <a:extLst>
                <a:ext uri="{FF2B5EF4-FFF2-40B4-BE49-F238E27FC236}">
                  <a16:creationId xmlns:a16="http://schemas.microsoft.com/office/drawing/2014/main" id="{3C2017F2-FDB7-B046-A575-DA1A4B4E66A3}"/>
                </a:ext>
              </a:extLst>
            </p:cNvPr>
            <p:cNvSpPr/>
            <p:nvPr/>
          </p:nvSpPr>
          <p:spPr>
            <a:xfrm rot="16200000">
              <a:off x="10354529" y="4893034"/>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4" name="Can 33">
              <a:extLst>
                <a:ext uri="{FF2B5EF4-FFF2-40B4-BE49-F238E27FC236}">
                  <a16:creationId xmlns:a16="http://schemas.microsoft.com/office/drawing/2014/main" id="{A9A4203B-C597-1744-A5AF-B909A308E3AC}"/>
                </a:ext>
              </a:extLst>
            </p:cNvPr>
            <p:cNvSpPr/>
            <p:nvPr/>
          </p:nvSpPr>
          <p:spPr>
            <a:xfrm rot="16200000">
              <a:off x="8826688" y="4395424"/>
              <a:ext cx="203018" cy="938170"/>
            </a:xfrm>
            <a:prstGeom prst="can">
              <a:avLst>
                <a:gd name="adj" fmla="val 45106"/>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5" name="Can 34">
              <a:extLst>
                <a:ext uri="{FF2B5EF4-FFF2-40B4-BE49-F238E27FC236}">
                  <a16:creationId xmlns:a16="http://schemas.microsoft.com/office/drawing/2014/main" id="{F278CA1A-C768-584B-A69D-7AA06C9AF93A}"/>
                </a:ext>
              </a:extLst>
            </p:cNvPr>
            <p:cNvSpPr/>
            <p:nvPr/>
          </p:nvSpPr>
          <p:spPr>
            <a:xfrm rot="14400000">
              <a:off x="9570449" y="4176769"/>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6" name="Can 35">
              <a:extLst>
                <a:ext uri="{FF2B5EF4-FFF2-40B4-BE49-F238E27FC236}">
                  <a16:creationId xmlns:a16="http://schemas.microsoft.com/office/drawing/2014/main" id="{2DAE9321-23BA-CA4C-BE71-2206D340CC12}"/>
                </a:ext>
              </a:extLst>
            </p:cNvPr>
            <p:cNvSpPr/>
            <p:nvPr/>
          </p:nvSpPr>
          <p:spPr>
            <a:xfrm rot="16200000">
              <a:off x="10354527" y="3960836"/>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7" name="Can 36">
              <a:extLst>
                <a:ext uri="{FF2B5EF4-FFF2-40B4-BE49-F238E27FC236}">
                  <a16:creationId xmlns:a16="http://schemas.microsoft.com/office/drawing/2014/main" id="{C55AE8BA-9477-FF45-BC6E-86CE3DCA4E52}"/>
                </a:ext>
              </a:extLst>
            </p:cNvPr>
            <p:cNvSpPr/>
            <p:nvPr/>
          </p:nvSpPr>
          <p:spPr>
            <a:xfrm rot="16200000">
              <a:off x="9156069" y="4571097"/>
              <a:ext cx="203018" cy="1598659"/>
            </a:xfrm>
            <a:prstGeom prst="can">
              <a:avLst>
                <a:gd name="adj" fmla="val 43095"/>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8" name="Can 37">
              <a:extLst>
                <a:ext uri="{FF2B5EF4-FFF2-40B4-BE49-F238E27FC236}">
                  <a16:creationId xmlns:a16="http://schemas.microsoft.com/office/drawing/2014/main" id="{C2230863-A2FC-204C-8ADB-0901DD0E0B6D}"/>
                </a:ext>
              </a:extLst>
            </p:cNvPr>
            <p:cNvSpPr/>
            <p:nvPr/>
          </p:nvSpPr>
          <p:spPr>
            <a:xfrm rot="18265628">
              <a:off x="9528299" y="4641432"/>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9" name="Oval 38">
              <a:extLst>
                <a:ext uri="{FF2B5EF4-FFF2-40B4-BE49-F238E27FC236}">
                  <a16:creationId xmlns:a16="http://schemas.microsoft.com/office/drawing/2014/main" id="{06D51379-0144-9949-BA7E-5F1A5581A7A3}"/>
                </a:ext>
              </a:extLst>
            </p:cNvPr>
            <p:cNvSpPr/>
            <p:nvPr/>
          </p:nvSpPr>
          <p:spPr>
            <a:xfrm>
              <a:off x="9902199" y="426318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0" name="Oval 39">
              <a:extLst>
                <a:ext uri="{FF2B5EF4-FFF2-40B4-BE49-F238E27FC236}">
                  <a16:creationId xmlns:a16="http://schemas.microsoft.com/office/drawing/2014/main" id="{723F1269-617D-7D4E-84F4-F22EB2581BC0}"/>
                </a:ext>
              </a:extLst>
            </p:cNvPr>
            <p:cNvSpPr/>
            <p:nvPr/>
          </p:nvSpPr>
          <p:spPr>
            <a:xfrm>
              <a:off x="9134529" y="4677126"/>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1" name="Oval 40">
              <a:extLst>
                <a:ext uri="{FF2B5EF4-FFF2-40B4-BE49-F238E27FC236}">
                  <a16:creationId xmlns:a16="http://schemas.microsoft.com/office/drawing/2014/main" id="{6AADED9D-BD91-0C45-AA06-E3640CD4A7F6}"/>
                </a:ext>
              </a:extLst>
            </p:cNvPr>
            <p:cNvSpPr/>
            <p:nvPr/>
          </p:nvSpPr>
          <p:spPr>
            <a:xfrm>
              <a:off x="9800601" y="5158629"/>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2" name="Can 41">
              <a:extLst>
                <a:ext uri="{FF2B5EF4-FFF2-40B4-BE49-F238E27FC236}">
                  <a16:creationId xmlns:a16="http://schemas.microsoft.com/office/drawing/2014/main" id="{A889801F-59C7-764B-8BF6-83B780A0E2A6}"/>
                </a:ext>
              </a:extLst>
            </p:cNvPr>
            <p:cNvSpPr/>
            <p:nvPr/>
          </p:nvSpPr>
          <p:spPr>
            <a:xfrm rot="16200000">
              <a:off x="9590609" y="4718385"/>
              <a:ext cx="203018" cy="2466010"/>
            </a:xfrm>
            <a:prstGeom prst="can">
              <a:avLst>
                <a:gd name="adj" fmla="val 47117"/>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3" name="Oval 42">
              <a:extLst>
                <a:ext uri="{FF2B5EF4-FFF2-40B4-BE49-F238E27FC236}">
                  <a16:creationId xmlns:a16="http://schemas.microsoft.com/office/drawing/2014/main" id="{DCE4EBE6-E9EE-D44B-9A93-009AAFA18F5D}"/>
                </a:ext>
              </a:extLst>
            </p:cNvPr>
            <p:cNvSpPr/>
            <p:nvPr/>
          </p:nvSpPr>
          <p:spPr>
            <a:xfrm>
              <a:off x="8858870" y="576504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4" name="Oval 43">
              <a:extLst>
                <a:ext uri="{FF2B5EF4-FFF2-40B4-BE49-F238E27FC236}">
                  <a16:creationId xmlns:a16="http://schemas.microsoft.com/office/drawing/2014/main" id="{200D0D9B-F2E0-4B4C-B773-225B710FE533}"/>
                </a:ext>
              </a:extLst>
            </p:cNvPr>
            <p:cNvSpPr/>
            <p:nvPr/>
          </p:nvSpPr>
          <p:spPr>
            <a:xfrm>
              <a:off x="9547240" y="576504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5" name="Oval 44">
              <a:extLst>
                <a:ext uri="{FF2B5EF4-FFF2-40B4-BE49-F238E27FC236}">
                  <a16:creationId xmlns:a16="http://schemas.microsoft.com/office/drawing/2014/main" id="{4816B97F-A027-7B49-AAA9-149AEC627E5B}"/>
                </a:ext>
              </a:extLst>
            </p:cNvPr>
            <p:cNvSpPr/>
            <p:nvPr/>
          </p:nvSpPr>
          <p:spPr>
            <a:xfrm>
              <a:off x="10257663" y="576504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grpSp>
      <p:sp>
        <p:nvSpPr>
          <p:cNvPr id="46" name="TextBox 45">
            <a:extLst>
              <a:ext uri="{FF2B5EF4-FFF2-40B4-BE49-F238E27FC236}">
                <a16:creationId xmlns:a16="http://schemas.microsoft.com/office/drawing/2014/main" id="{771214B9-677F-C44F-A261-504A8C83EAC4}"/>
              </a:ext>
            </a:extLst>
          </p:cNvPr>
          <p:cNvSpPr txBox="1"/>
          <p:nvPr/>
        </p:nvSpPr>
        <p:spPr>
          <a:xfrm>
            <a:off x="8228953" y="3784601"/>
            <a:ext cx="3158237" cy="523220"/>
          </a:xfrm>
          <a:prstGeom prst="rect">
            <a:avLst/>
          </a:prstGeom>
          <a:noFill/>
        </p:spPr>
        <p:txBody>
          <a:bodyPr wrap="none" rtlCol="0">
            <a:spAutoFit/>
          </a:bodyPr>
          <a:lstStyle/>
          <a:p>
            <a:r>
              <a:rPr lang="en-US" sz="2800" b="1" dirty="0">
                <a:latin typeface="Century Gothic" panose="020B0502020202020204" pitchFamily="34" charset="0"/>
              </a:rPr>
              <a:t>Training Pipelines</a:t>
            </a:r>
          </a:p>
        </p:txBody>
      </p:sp>
      <p:sp>
        <p:nvSpPr>
          <p:cNvPr id="6" name="Slide Number Placeholder 5">
            <a:extLst>
              <a:ext uri="{FF2B5EF4-FFF2-40B4-BE49-F238E27FC236}">
                <a16:creationId xmlns:a16="http://schemas.microsoft.com/office/drawing/2014/main" id="{48000E15-71D8-E24F-9EE6-964EBEFEFA99}"/>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251090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924EF8-DEDD-524A-ACE0-F1957815765D}"/>
              </a:ext>
            </a:extLst>
          </p:cNvPr>
          <p:cNvSpPr>
            <a:spLocks noGrp="1"/>
          </p:cNvSpPr>
          <p:nvPr>
            <p:ph type="title"/>
          </p:nvPr>
        </p:nvSpPr>
        <p:spPr>
          <a:xfrm>
            <a:off x="536143" y="180549"/>
            <a:ext cx="10801350" cy="1643592"/>
          </a:xfrm>
        </p:spPr>
        <p:txBody>
          <a:bodyPr/>
          <a:lstStyle/>
          <a:p>
            <a:r>
              <a:rPr lang="en-US" dirty="0"/>
              <a:t>Training Pipelines Capture the </a:t>
            </a:r>
            <a:br>
              <a:rPr lang="en-US" dirty="0"/>
            </a:br>
            <a:r>
              <a:rPr lang="en-US" b="1" dirty="0"/>
              <a:t>Code</a:t>
            </a:r>
            <a:r>
              <a:rPr lang="en-US" dirty="0"/>
              <a:t> and </a:t>
            </a:r>
            <a:r>
              <a:rPr lang="en-US" b="1" dirty="0"/>
              <a:t>Data Dependencies</a:t>
            </a:r>
          </a:p>
        </p:txBody>
      </p:sp>
      <p:sp>
        <p:nvSpPr>
          <p:cNvPr id="5" name="Content Placeholder 4">
            <a:extLst>
              <a:ext uri="{FF2B5EF4-FFF2-40B4-BE49-F238E27FC236}">
                <a16:creationId xmlns:a16="http://schemas.microsoft.com/office/drawing/2014/main" id="{998844EE-24FD-4540-ABDB-9AE8B3E74632}"/>
              </a:ext>
            </a:extLst>
          </p:cNvPr>
          <p:cNvSpPr>
            <a:spLocks noGrp="1"/>
          </p:cNvSpPr>
          <p:nvPr>
            <p:ph idx="1"/>
          </p:nvPr>
        </p:nvSpPr>
        <p:spPr>
          <a:xfrm>
            <a:off x="821893" y="1906978"/>
            <a:ext cx="10515600" cy="838012"/>
          </a:xfrm>
        </p:spPr>
        <p:txBody>
          <a:bodyPr/>
          <a:lstStyle/>
          <a:p>
            <a:r>
              <a:rPr lang="en-US" dirty="0"/>
              <a:t>Description of how to train the model from data sources</a:t>
            </a:r>
          </a:p>
          <a:p>
            <a:endParaRPr lang="en-US" dirty="0"/>
          </a:p>
          <a:p>
            <a:endParaRPr lang="en-US" dirty="0"/>
          </a:p>
          <a:p>
            <a:endParaRPr lang="en-US" dirty="0"/>
          </a:p>
          <a:p>
            <a:endParaRPr lang="en-US" dirty="0"/>
          </a:p>
        </p:txBody>
      </p:sp>
      <p:grpSp>
        <p:nvGrpSpPr>
          <p:cNvPr id="6" name="Group 5">
            <a:extLst>
              <a:ext uri="{FF2B5EF4-FFF2-40B4-BE49-F238E27FC236}">
                <a16:creationId xmlns:a16="http://schemas.microsoft.com/office/drawing/2014/main" id="{4B7CC9FC-E879-474A-BE30-46746A387092}"/>
              </a:ext>
            </a:extLst>
          </p:cNvPr>
          <p:cNvGrpSpPr/>
          <p:nvPr/>
        </p:nvGrpSpPr>
        <p:grpSpPr>
          <a:xfrm>
            <a:off x="4838218" y="3164436"/>
            <a:ext cx="2466875" cy="1874558"/>
            <a:chOff x="8458248" y="4263181"/>
            <a:chExt cx="2466875" cy="1874558"/>
          </a:xfrm>
        </p:grpSpPr>
        <p:sp>
          <p:nvSpPr>
            <p:cNvPr id="7" name="Can 6">
              <a:extLst>
                <a:ext uri="{FF2B5EF4-FFF2-40B4-BE49-F238E27FC236}">
                  <a16:creationId xmlns:a16="http://schemas.microsoft.com/office/drawing/2014/main" id="{04DA6F03-8474-9D4B-9A9D-1250AC826995}"/>
                </a:ext>
              </a:extLst>
            </p:cNvPr>
            <p:cNvSpPr/>
            <p:nvPr/>
          </p:nvSpPr>
          <p:spPr>
            <a:xfrm rot="16200000">
              <a:off x="10354529" y="4893034"/>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8" name="Can 7">
              <a:extLst>
                <a:ext uri="{FF2B5EF4-FFF2-40B4-BE49-F238E27FC236}">
                  <a16:creationId xmlns:a16="http://schemas.microsoft.com/office/drawing/2014/main" id="{845C4456-889D-FA4A-A023-517DD9E32C99}"/>
                </a:ext>
              </a:extLst>
            </p:cNvPr>
            <p:cNvSpPr/>
            <p:nvPr/>
          </p:nvSpPr>
          <p:spPr>
            <a:xfrm rot="16200000">
              <a:off x="8826688" y="4395424"/>
              <a:ext cx="203018" cy="938170"/>
            </a:xfrm>
            <a:prstGeom prst="can">
              <a:avLst>
                <a:gd name="adj" fmla="val 45106"/>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9" name="Can 8">
              <a:extLst>
                <a:ext uri="{FF2B5EF4-FFF2-40B4-BE49-F238E27FC236}">
                  <a16:creationId xmlns:a16="http://schemas.microsoft.com/office/drawing/2014/main" id="{16F53004-86B5-334B-AEB7-793034DB2C67}"/>
                </a:ext>
              </a:extLst>
            </p:cNvPr>
            <p:cNvSpPr/>
            <p:nvPr/>
          </p:nvSpPr>
          <p:spPr>
            <a:xfrm rot="14400000">
              <a:off x="9570449" y="4176769"/>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0" name="Can 9">
              <a:extLst>
                <a:ext uri="{FF2B5EF4-FFF2-40B4-BE49-F238E27FC236}">
                  <a16:creationId xmlns:a16="http://schemas.microsoft.com/office/drawing/2014/main" id="{E292D551-2D46-704F-B5FA-997481156D09}"/>
                </a:ext>
              </a:extLst>
            </p:cNvPr>
            <p:cNvSpPr/>
            <p:nvPr/>
          </p:nvSpPr>
          <p:spPr>
            <a:xfrm rot="16200000">
              <a:off x="10354527" y="3960836"/>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1" name="Can 10">
              <a:extLst>
                <a:ext uri="{FF2B5EF4-FFF2-40B4-BE49-F238E27FC236}">
                  <a16:creationId xmlns:a16="http://schemas.microsoft.com/office/drawing/2014/main" id="{68D376F7-138C-7943-8DC1-72DE3180E938}"/>
                </a:ext>
              </a:extLst>
            </p:cNvPr>
            <p:cNvSpPr/>
            <p:nvPr/>
          </p:nvSpPr>
          <p:spPr>
            <a:xfrm rot="16200000">
              <a:off x="9156069" y="4571097"/>
              <a:ext cx="203018" cy="1598659"/>
            </a:xfrm>
            <a:prstGeom prst="can">
              <a:avLst>
                <a:gd name="adj" fmla="val 43095"/>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2" name="Can 11">
              <a:extLst>
                <a:ext uri="{FF2B5EF4-FFF2-40B4-BE49-F238E27FC236}">
                  <a16:creationId xmlns:a16="http://schemas.microsoft.com/office/drawing/2014/main" id="{1643FC7C-772F-7D46-B20D-0134A509634D}"/>
                </a:ext>
              </a:extLst>
            </p:cNvPr>
            <p:cNvSpPr/>
            <p:nvPr/>
          </p:nvSpPr>
          <p:spPr>
            <a:xfrm rot="18265628">
              <a:off x="9528299" y="4641432"/>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3" name="Oval 12">
              <a:extLst>
                <a:ext uri="{FF2B5EF4-FFF2-40B4-BE49-F238E27FC236}">
                  <a16:creationId xmlns:a16="http://schemas.microsoft.com/office/drawing/2014/main" id="{5273A40C-B8AC-EE43-B6A2-171AC0E06B1E}"/>
                </a:ext>
              </a:extLst>
            </p:cNvPr>
            <p:cNvSpPr/>
            <p:nvPr/>
          </p:nvSpPr>
          <p:spPr>
            <a:xfrm>
              <a:off x="9902199" y="426318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4" name="Oval 13">
              <a:extLst>
                <a:ext uri="{FF2B5EF4-FFF2-40B4-BE49-F238E27FC236}">
                  <a16:creationId xmlns:a16="http://schemas.microsoft.com/office/drawing/2014/main" id="{2D44F88D-5447-0046-B670-90CE20171252}"/>
                </a:ext>
              </a:extLst>
            </p:cNvPr>
            <p:cNvSpPr/>
            <p:nvPr/>
          </p:nvSpPr>
          <p:spPr>
            <a:xfrm>
              <a:off x="9134529" y="4677126"/>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5" name="Oval 14">
              <a:extLst>
                <a:ext uri="{FF2B5EF4-FFF2-40B4-BE49-F238E27FC236}">
                  <a16:creationId xmlns:a16="http://schemas.microsoft.com/office/drawing/2014/main" id="{9F0F8FE7-A2E7-644E-A744-6C7A6D8ACAC0}"/>
                </a:ext>
              </a:extLst>
            </p:cNvPr>
            <p:cNvSpPr/>
            <p:nvPr/>
          </p:nvSpPr>
          <p:spPr>
            <a:xfrm>
              <a:off x="9800601" y="5158629"/>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6" name="Can 15">
              <a:extLst>
                <a:ext uri="{FF2B5EF4-FFF2-40B4-BE49-F238E27FC236}">
                  <a16:creationId xmlns:a16="http://schemas.microsoft.com/office/drawing/2014/main" id="{711DE149-FC5B-BA42-AADC-54CAA2BD6326}"/>
                </a:ext>
              </a:extLst>
            </p:cNvPr>
            <p:cNvSpPr/>
            <p:nvPr/>
          </p:nvSpPr>
          <p:spPr>
            <a:xfrm rot="16200000">
              <a:off x="9590609" y="4718385"/>
              <a:ext cx="203018" cy="2466010"/>
            </a:xfrm>
            <a:prstGeom prst="can">
              <a:avLst>
                <a:gd name="adj" fmla="val 47117"/>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7" name="Oval 16">
              <a:extLst>
                <a:ext uri="{FF2B5EF4-FFF2-40B4-BE49-F238E27FC236}">
                  <a16:creationId xmlns:a16="http://schemas.microsoft.com/office/drawing/2014/main" id="{B041AC6D-8165-B144-B316-9F0BBB2A1BD1}"/>
                </a:ext>
              </a:extLst>
            </p:cNvPr>
            <p:cNvSpPr/>
            <p:nvPr/>
          </p:nvSpPr>
          <p:spPr>
            <a:xfrm>
              <a:off x="8858870" y="576504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8" name="Oval 17">
              <a:extLst>
                <a:ext uri="{FF2B5EF4-FFF2-40B4-BE49-F238E27FC236}">
                  <a16:creationId xmlns:a16="http://schemas.microsoft.com/office/drawing/2014/main" id="{7C8A0491-93F4-2146-8D80-07A87731F194}"/>
                </a:ext>
              </a:extLst>
            </p:cNvPr>
            <p:cNvSpPr/>
            <p:nvPr/>
          </p:nvSpPr>
          <p:spPr>
            <a:xfrm>
              <a:off x="9547240" y="576504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9" name="Oval 18">
              <a:extLst>
                <a:ext uri="{FF2B5EF4-FFF2-40B4-BE49-F238E27FC236}">
                  <a16:creationId xmlns:a16="http://schemas.microsoft.com/office/drawing/2014/main" id="{D26199AC-174D-DF41-AE1C-1703C4D2CAE2}"/>
                </a:ext>
              </a:extLst>
            </p:cNvPr>
            <p:cNvSpPr/>
            <p:nvPr/>
          </p:nvSpPr>
          <p:spPr>
            <a:xfrm>
              <a:off x="10257663" y="576504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grpSp>
      <p:grpSp>
        <p:nvGrpSpPr>
          <p:cNvPr id="22" name="Group 21">
            <a:extLst>
              <a:ext uri="{FF2B5EF4-FFF2-40B4-BE49-F238E27FC236}">
                <a16:creationId xmlns:a16="http://schemas.microsoft.com/office/drawing/2014/main" id="{6FF3AACE-BB97-1142-958A-4313786DC157}"/>
              </a:ext>
            </a:extLst>
          </p:cNvPr>
          <p:cNvGrpSpPr/>
          <p:nvPr/>
        </p:nvGrpSpPr>
        <p:grpSpPr>
          <a:xfrm>
            <a:off x="526907" y="3224657"/>
            <a:ext cx="2883587" cy="1944707"/>
            <a:chOff x="-4341332" y="2995831"/>
            <a:chExt cx="1831947" cy="1235475"/>
          </a:xfrm>
        </p:grpSpPr>
        <p:sp>
          <p:nvSpPr>
            <p:cNvPr id="23" name="TextBox 22">
              <a:extLst>
                <a:ext uri="{FF2B5EF4-FFF2-40B4-BE49-F238E27FC236}">
                  <a16:creationId xmlns:a16="http://schemas.microsoft.com/office/drawing/2014/main" id="{8B6FB854-71E0-3E45-9FCA-5386C675097F}"/>
                </a:ext>
              </a:extLst>
            </p:cNvPr>
            <p:cNvSpPr txBox="1"/>
            <p:nvPr/>
          </p:nvSpPr>
          <p:spPr>
            <a:xfrm>
              <a:off x="-4341332" y="3638527"/>
              <a:ext cx="840375" cy="527933"/>
            </a:xfrm>
            <a:prstGeom prst="rect">
              <a:avLst/>
            </a:prstGeom>
            <a:noFill/>
          </p:spPr>
          <p:txBody>
            <a:bodyPr wrap="none" rtlCol="0">
              <a:spAutoFit/>
            </a:bodyPr>
            <a:lstStyle/>
            <a:p>
              <a:pPr algn="r" defTabSz="914377"/>
              <a:r>
                <a:rPr lang="en-US" sz="2400" dirty="0">
                  <a:solidFill>
                    <a:srgbClr val="000000"/>
                  </a:solidFill>
                  <a:latin typeface="Century Gothic" charset="0"/>
                  <a:ea typeface="Century Gothic" charset="0"/>
                  <a:cs typeface="Century Gothic" charset="0"/>
                </a:rPr>
                <a:t>Training</a:t>
              </a:r>
              <a:br>
                <a:rPr lang="en-US" sz="2400" dirty="0">
                  <a:solidFill>
                    <a:srgbClr val="000000"/>
                  </a:solidFill>
                  <a:latin typeface="Century Gothic" charset="0"/>
                  <a:ea typeface="Century Gothic" charset="0"/>
                  <a:cs typeface="Century Gothic" charset="0"/>
                </a:rPr>
              </a:br>
              <a:r>
                <a:rPr lang="en-US" sz="2400" dirty="0">
                  <a:solidFill>
                    <a:srgbClr val="000000"/>
                  </a:solidFill>
                  <a:latin typeface="Century Gothic" charset="0"/>
                  <a:ea typeface="Century Gothic" charset="0"/>
                  <a:cs typeface="Century Gothic" charset="0"/>
                </a:rPr>
                <a:t>Data</a:t>
              </a:r>
            </a:p>
          </p:txBody>
        </p:sp>
        <p:grpSp>
          <p:nvGrpSpPr>
            <p:cNvPr id="24" name="Group 23">
              <a:extLst>
                <a:ext uri="{FF2B5EF4-FFF2-40B4-BE49-F238E27FC236}">
                  <a16:creationId xmlns:a16="http://schemas.microsoft.com/office/drawing/2014/main" id="{7F366AD5-000B-4F45-A2C8-C99EE83B932A}"/>
                </a:ext>
              </a:extLst>
            </p:cNvPr>
            <p:cNvGrpSpPr/>
            <p:nvPr/>
          </p:nvGrpSpPr>
          <p:grpSpPr>
            <a:xfrm>
              <a:off x="-3649164" y="2995831"/>
              <a:ext cx="1139779" cy="1235475"/>
              <a:chOff x="-2858272" y="3203590"/>
              <a:chExt cx="1139779" cy="1235475"/>
            </a:xfrm>
          </p:grpSpPr>
          <p:sp>
            <p:nvSpPr>
              <p:cNvPr id="25" name="Can 24">
                <a:extLst>
                  <a:ext uri="{FF2B5EF4-FFF2-40B4-BE49-F238E27FC236}">
                    <a16:creationId xmlns:a16="http://schemas.microsoft.com/office/drawing/2014/main" id="{25F52612-7D79-9746-AE83-0D707689C714}"/>
                  </a:ext>
                </a:extLst>
              </p:cNvPr>
              <p:cNvSpPr/>
              <p:nvPr/>
            </p:nvSpPr>
            <p:spPr>
              <a:xfrm>
                <a:off x="-2858272" y="3203590"/>
                <a:ext cx="759853" cy="708338"/>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26" name="Can 25">
                <a:extLst>
                  <a:ext uri="{FF2B5EF4-FFF2-40B4-BE49-F238E27FC236}">
                    <a16:creationId xmlns:a16="http://schemas.microsoft.com/office/drawing/2014/main" id="{5CF60235-381D-474A-B7A0-EC0A917086F7}"/>
                  </a:ext>
                </a:extLst>
              </p:cNvPr>
              <p:cNvSpPr/>
              <p:nvPr/>
            </p:nvSpPr>
            <p:spPr>
              <a:xfrm>
                <a:off x="-2676664" y="3442158"/>
                <a:ext cx="759853" cy="708338"/>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27" name="Can 26">
                <a:extLst>
                  <a:ext uri="{FF2B5EF4-FFF2-40B4-BE49-F238E27FC236}">
                    <a16:creationId xmlns:a16="http://schemas.microsoft.com/office/drawing/2014/main" id="{5B7FBED3-8056-C243-B93B-FF5F1D5B1AA4}"/>
                  </a:ext>
                </a:extLst>
              </p:cNvPr>
              <p:cNvSpPr/>
              <p:nvPr/>
            </p:nvSpPr>
            <p:spPr>
              <a:xfrm>
                <a:off x="-2478346" y="3730727"/>
                <a:ext cx="759853" cy="708338"/>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grpSp>
      </p:grpSp>
      <p:sp>
        <p:nvSpPr>
          <p:cNvPr id="37" name="TextBox 36">
            <a:extLst>
              <a:ext uri="{FF2B5EF4-FFF2-40B4-BE49-F238E27FC236}">
                <a16:creationId xmlns:a16="http://schemas.microsoft.com/office/drawing/2014/main" id="{1C216E18-8AC4-BB43-918B-03D009667FB9}"/>
              </a:ext>
            </a:extLst>
          </p:cNvPr>
          <p:cNvSpPr txBox="1"/>
          <p:nvPr/>
        </p:nvSpPr>
        <p:spPr>
          <a:xfrm>
            <a:off x="4500574" y="2599512"/>
            <a:ext cx="3158237" cy="523220"/>
          </a:xfrm>
          <a:prstGeom prst="rect">
            <a:avLst/>
          </a:prstGeom>
          <a:noFill/>
        </p:spPr>
        <p:txBody>
          <a:bodyPr wrap="none" rtlCol="0">
            <a:spAutoFit/>
          </a:bodyPr>
          <a:lstStyle/>
          <a:p>
            <a:r>
              <a:rPr lang="en-US" sz="2800" b="1" dirty="0">
                <a:latin typeface="Century Gothic" panose="020B0502020202020204" pitchFamily="34" charset="0"/>
              </a:rPr>
              <a:t>Training Pipelines</a:t>
            </a:r>
          </a:p>
        </p:txBody>
      </p:sp>
      <p:sp>
        <p:nvSpPr>
          <p:cNvPr id="38" name="Down Arrow 37">
            <a:extLst>
              <a:ext uri="{FF2B5EF4-FFF2-40B4-BE49-F238E27FC236}">
                <a16:creationId xmlns:a16="http://schemas.microsoft.com/office/drawing/2014/main" id="{5DC60DEA-A02E-6E46-83A1-87BFAC1A84EA}"/>
              </a:ext>
            </a:extLst>
          </p:cNvPr>
          <p:cNvSpPr/>
          <p:nvPr/>
        </p:nvSpPr>
        <p:spPr>
          <a:xfrm rot="16200000">
            <a:off x="3878426" y="3892257"/>
            <a:ext cx="506802" cy="539214"/>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9" name="Down Arrow 38">
            <a:extLst>
              <a:ext uri="{FF2B5EF4-FFF2-40B4-BE49-F238E27FC236}">
                <a16:creationId xmlns:a16="http://schemas.microsoft.com/office/drawing/2014/main" id="{9AF1632A-D5AC-CB4E-A131-A832C3B33172}"/>
              </a:ext>
            </a:extLst>
          </p:cNvPr>
          <p:cNvSpPr/>
          <p:nvPr/>
        </p:nvSpPr>
        <p:spPr>
          <a:xfrm rot="16200000">
            <a:off x="7786944" y="3838606"/>
            <a:ext cx="506802" cy="539214"/>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grpSp>
        <p:nvGrpSpPr>
          <p:cNvPr id="40" name="Group 39">
            <a:extLst>
              <a:ext uri="{FF2B5EF4-FFF2-40B4-BE49-F238E27FC236}">
                <a16:creationId xmlns:a16="http://schemas.microsoft.com/office/drawing/2014/main" id="{4D769F73-8755-6D4D-BF2F-F86269DF707B}"/>
              </a:ext>
            </a:extLst>
          </p:cNvPr>
          <p:cNvGrpSpPr/>
          <p:nvPr/>
        </p:nvGrpSpPr>
        <p:grpSpPr>
          <a:xfrm>
            <a:off x="8840333" y="3247160"/>
            <a:ext cx="2788792" cy="1850965"/>
            <a:chOff x="2596097" y="2693881"/>
            <a:chExt cx="2020775" cy="1341220"/>
          </a:xfrm>
        </p:grpSpPr>
        <p:sp>
          <p:nvSpPr>
            <p:cNvPr id="41" name="TextBox 40">
              <a:extLst>
                <a:ext uri="{FF2B5EF4-FFF2-40B4-BE49-F238E27FC236}">
                  <a16:creationId xmlns:a16="http://schemas.microsoft.com/office/drawing/2014/main" id="{2E3DAFE3-F4E5-5A48-B12F-0C193BA834EE}"/>
                </a:ext>
              </a:extLst>
            </p:cNvPr>
            <p:cNvSpPr txBox="1"/>
            <p:nvPr/>
          </p:nvSpPr>
          <p:spPr>
            <a:xfrm>
              <a:off x="3689727" y="3108318"/>
              <a:ext cx="927145" cy="602145"/>
            </a:xfrm>
            <a:prstGeom prst="rect">
              <a:avLst/>
            </a:prstGeom>
            <a:noFill/>
          </p:spPr>
          <p:txBody>
            <a:bodyPr wrap="none" rtlCol="0">
              <a:spAutoFit/>
            </a:bodyPr>
            <a:lstStyle/>
            <a:p>
              <a:pPr defTabSz="914377"/>
              <a:r>
                <a:rPr lang="en-US" sz="2400" dirty="0">
                  <a:solidFill>
                    <a:srgbClr val="000000"/>
                  </a:solidFill>
                  <a:latin typeface="Century Gothic" charset="0"/>
                  <a:ea typeface="Century Gothic" charset="0"/>
                  <a:cs typeface="Century Gothic" charset="0"/>
                </a:rPr>
                <a:t>Trained</a:t>
              </a:r>
            </a:p>
            <a:p>
              <a:pPr defTabSz="914377"/>
              <a:r>
                <a:rPr lang="en-US" sz="2400" dirty="0">
                  <a:solidFill>
                    <a:srgbClr val="000000"/>
                  </a:solidFill>
                  <a:latin typeface="Century Gothic" charset="0"/>
                  <a:ea typeface="Century Gothic" charset="0"/>
                  <a:cs typeface="Century Gothic" charset="0"/>
                </a:rPr>
                <a:t>Models</a:t>
              </a:r>
            </a:p>
          </p:txBody>
        </p:sp>
        <p:grpSp>
          <p:nvGrpSpPr>
            <p:cNvPr id="42" name="Group 41">
              <a:extLst>
                <a:ext uri="{FF2B5EF4-FFF2-40B4-BE49-F238E27FC236}">
                  <a16:creationId xmlns:a16="http://schemas.microsoft.com/office/drawing/2014/main" id="{ECD3F13C-7776-1840-9E21-6FA8AA000CCE}"/>
                </a:ext>
              </a:extLst>
            </p:cNvPr>
            <p:cNvGrpSpPr/>
            <p:nvPr/>
          </p:nvGrpSpPr>
          <p:grpSpPr>
            <a:xfrm>
              <a:off x="2596097" y="2693881"/>
              <a:ext cx="1081517" cy="1341220"/>
              <a:chOff x="2641346" y="2683561"/>
              <a:chExt cx="1081517" cy="1341220"/>
            </a:xfrm>
          </p:grpSpPr>
          <p:grpSp>
            <p:nvGrpSpPr>
              <p:cNvPr id="43" name="Group 42">
                <a:extLst>
                  <a:ext uri="{FF2B5EF4-FFF2-40B4-BE49-F238E27FC236}">
                    <a16:creationId xmlns:a16="http://schemas.microsoft.com/office/drawing/2014/main" id="{A33F3B2F-E5E0-804A-9889-53772FE1E2FC}"/>
                  </a:ext>
                </a:extLst>
              </p:cNvPr>
              <p:cNvGrpSpPr/>
              <p:nvPr/>
            </p:nvGrpSpPr>
            <p:grpSpPr>
              <a:xfrm rot="5400000">
                <a:off x="2754268" y="2570639"/>
                <a:ext cx="566910" cy="792754"/>
                <a:chOff x="5500116" y="2341794"/>
                <a:chExt cx="1277112" cy="1785885"/>
              </a:xfrm>
            </p:grpSpPr>
            <p:cxnSp>
              <p:nvCxnSpPr>
                <p:cNvPr id="68" name="Straight Connector 67">
                  <a:extLst>
                    <a:ext uri="{FF2B5EF4-FFF2-40B4-BE49-F238E27FC236}">
                      <a16:creationId xmlns:a16="http://schemas.microsoft.com/office/drawing/2014/main" id="{B49CBCA5-A04A-CA4A-B078-2AE770E4ADA3}"/>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69" name="Straight Connector 68">
                  <a:extLst>
                    <a:ext uri="{FF2B5EF4-FFF2-40B4-BE49-F238E27FC236}">
                      <a16:creationId xmlns:a16="http://schemas.microsoft.com/office/drawing/2014/main" id="{576ED122-92F4-064F-B021-960AB20912F7}"/>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7FD2DD91-AFCF-A049-BCF1-3001C4AE8810}"/>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1627137D-02E2-1E44-9F09-02F7CC3DCDB3}"/>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73" name="Oval 72">
                  <a:extLst>
                    <a:ext uri="{FF2B5EF4-FFF2-40B4-BE49-F238E27FC236}">
                      <a16:creationId xmlns:a16="http://schemas.microsoft.com/office/drawing/2014/main" id="{8D5218B2-062A-A14F-9507-1C6A06316E31}"/>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grpSp>
            <p:nvGrpSpPr>
              <p:cNvPr id="44" name="Group 43">
                <a:extLst>
                  <a:ext uri="{FF2B5EF4-FFF2-40B4-BE49-F238E27FC236}">
                    <a16:creationId xmlns:a16="http://schemas.microsoft.com/office/drawing/2014/main" id="{54BD88D8-B287-1343-84DB-4DCBA8673D03}"/>
                  </a:ext>
                </a:extLst>
              </p:cNvPr>
              <p:cNvGrpSpPr/>
              <p:nvPr/>
            </p:nvGrpSpPr>
            <p:grpSpPr>
              <a:xfrm rot="5400000">
                <a:off x="2842235" y="2803802"/>
                <a:ext cx="566910" cy="792754"/>
                <a:chOff x="5500116" y="2341794"/>
                <a:chExt cx="1277112" cy="1785885"/>
              </a:xfrm>
            </p:grpSpPr>
            <p:cxnSp>
              <p:nvCxnSpPr>
                <p:cNvPr id="61" name="Straight Connector 60">
                  <a:extLst>
                    <a:ext uri="{FF2B5EF4-FFF2-40B4-BE49-F238E27FC236}">
                      <a16:creationId xmlns:a16="http://schemas.microsoft.com/office/drawing/2014/main" id="{3F217B29-1490-C74C-A1BB-CB82DB3A8D40}"/>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E8A9EA5C-9316-1C4A-8BBF-5D7DD7EBF510}"/>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90EB4F45-4E5E-494B-B978-A6E76350CFDC}"/>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B2F2D270-8299-7C48-B6D5-A8CCE19CB39B}"/>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66" name="Oval 65">
                  <a:extLst>
                    <a:ext uri="{FF2B5EF4-FFF2-40B4-BE49-F238E27FC236}">
                      <a16:creationId xmlns:a16="http://schemas.microsoft.com/office/drawing/2014/main" id="{8A7EE3A5-E912-4747-95E6-FEB265510605}"/>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grpSp>
            <p:nvGrpSpPr>
              <p:cNvPr id="45" name="Group 44">
                <a:extLst>
                  <a:ext uri="{FF2B5EF4-FFF2-40B4-BE49-F238E27FC236}">
                    <a16:creationId xmlns:a16="http://schemas.microsoft.com/office/drawing/2014/main" id="{FCB62E67-0B77-F044-B227-19414CD08E77}"/>
                  </a:ext>
                </a:extLst>
              </p:cNvPr>
              <p:cNvGrpSpPr/>
              <p:nvPr/>
            </p:nvGrpSpPr>
            <p:grpSpPr>
              <a:xfrm rot="5400000">
                <a:off x="2949393" y="3066181"/>
                <a:ext cx="566910" cy="792754"/>
                <a:chOff x="5500116" y="2341794"/>
                <a:chExt cx="1277112" cy="1785885"/>
              </a:xfrm>
            </p:grpSpPr>
            <p:cxnSp>
              <p:nvCxnSpPr>
                <p:cNvPr id="54" name="Straight Connector 53">
                  <a:extLst>
                    <a:ext uri="{FF2B5EF4-FFF2-40B4-BE49-F238E27FC236}">
                      <a16:creationId xmlns:a16="http://schemas.microsoft.com/office/drawing/2014/main" id="{FCEE91B0-8C57-1E41-8FB9-3745F97DCAE1}"/>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55" name="Straight Connector 54">
                  <a:extLst>
                    <a:ext uri="{FF2B5EF4-FFF2-40B4-BE49-F238E27FC236}">
                      <a16:creationId xmlns:a16="http://schemas.microsoft.com/office/drawing/2014/main" id="{CB51FB20-15E7-6E45-A18E-DBD6EB1B811C}"/>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56" name="Straight Connector 55">
                  <a:extLst>
                    <a:ext uri="{FF2B5EF4-FFF2-40B4-BE49-F238E27FC236}">
                      <a16:creationId xmlns:a16="http://schemas.microsoft.com/office/drawing/2014/main" id="{37CDE649-EA2A-8B48-A910-4FD4F2893678}"/>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BE8A84FE-A188-9147-9553-A862F9B6EC23}"/>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59" name="Oval 58">
                  <a:extLst>
                    <a:ext uri="{FF2B5EF4-FFF2-40B4-BE49-F238E27FC236}">
                      <a16:creationId xmlns:a16="http://schemas.microsoft.com/office/drawing/2014/main" id="{AD9FC41D-BD8A-FD4B-913E-C4976550E345}"/>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grpSp>
            <p:nvGrpSpPr>
              <p:cNvPr id="46" name="Group 45">
                <a:extLst>
                  <a:ext uri="{FF2B5EF4-FFF2-40B4-BE49-F238E27FC236}">
                    <a16:creationId xmlns:a16="http://schemas.microsoft.com/office/drawing/2014/main" id="{039C9096-3FBA-5D48-BDD1-B64F4CF30705}"/>
                  </a:ext>
                </a:extLst>
              </p:cNvPr>
              <p:cNvGrpSpPr/>
              <p:nvPr/>
            </p:nvGrpSpPr>
            <p:grpSpPr>
              <a:xfrm rot="5400000">
                <a:off x="3043031" y="3344949"/>
                <a:ext cx="566910" cy="792754"/>
                <a:chOff x="5500116" y="2341794"/>
                <a:chExt cx="1277112" cy="1785885"/>
              </a:xfrm>
            </p:grpSpPr>
            <p:cxnSp>
              <p:nvCxnSpPr>
                <p:cNvPr id="47" name="Straight Connector 46">
                  <a:extLst>
                    <a:ext uri="{FF2B5EF4-FFF2-40B4-BE49-F238E27FC236}">
                      <a16:creationId xmlns:a16="http://schemas.microsoft.com/office/drawing/2014/main" id="{94BB92BF-6AA1-A640-B91D-2C48447E4FF5}"/>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5F6B4834-0F07-224A-A3DB-DFC5D64A6D19}"/>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052FCB3C-0975-4649-83B4-4BBDF40E41C2}"/>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4240DF96-040C-E149-B512-B2109E4C3116}"/>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52" name="Oval 51">
                  <a:extLst>
                    <a:ext uri="{FF2B5EF4-FFF2-40B4-BE49-F238E27FC236}">
                      <a16:creationId xmlns:a16="http://schemas.microsoft.com/office/drawing/2014/main" id="{293EA5EE-936A-034E-8B0D-5B7D9F2A936F}"/>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grpSp>
      </p:grpSp>
      <p:sp>
        <p:nvSpPr>
          <p:cNvPr id="76" name="TextBox 75">
            <a:extLst>
              <a:ext uri="{FF2B5EF4-FFF2-40B4-BE49-F238E27FC236}">
                <a16:creationId xmlns:a16="http://schemas.microsoft.com/office/drawing/2014/main" id="{83819F08-7AF5-F74E-BE00-BD027DF6A724}"/>
              </a:ext>
            </a:extLst>
          </p:cNvPr>
          <p:cNvSpPr txBox="1"/>
          <p:nvPr/>
        </p:nvSpPr>
        <p:spPr>
          <a:xfrm>
            <a:off x="5290625" y="5540637"/>
            <a:ext cx="4871847" cy="1031051"/>
          </a:xfrm>
          <a:prstGeom prst="rect">
            <a:avLst/>
          </a:prstGeom>
        </p:spPr>
        <p:txBody>
          <a:bodyPr wrap="none" rtlCol="0">
            <a:spAutoFit/>
          </a:bodyPr>
          <a:lstStyle/>
          <a:p>
            <a:pPr>
              <a:spcBef>
                <a:spcPts val="600"/>
              </a:spcBef>
              <a:tabLst>
                <a:tab pos="1185863" algn="l"/>
              </a:tabLst>
            </a:pPr>
            <a:r>
              <a:rPr lang="en-US" sz="2800" dirty="0">
                <a:sym typeface="Wingdings" pitchFamily="2" charset="2"/>
              </a:rPr>
              <a:t>Training Pipelines  Code  </a:t>
            </a:r>
          </a:p>
          <a:p>
            <a:pPr>
              <a:spcBef>
                <a:spcPts val="600"/>
              </a:spcBef>
              <a:tabLst>
                <a:tab pos="1185863" algn="l"/>
              </a:tabLst>
            </a:pPr>
            <a:r>
              <a:rPr lang="en-US" sz="2800" dirty="0">
                <a:sym typeface="Wingdings" pitchFamily="2" charset="2"/>
              </a:rPr>
              <a:t>Trained Models  Binaries</a:t>
            </a:r>
          </a:p>
        </p:txBody>
      </p:sp>
      <p:grpSp>
        <p:nvGrpSpPr>
          <p:cNvPr id="80" name="Group 79">
            <a:extLst>
              <a:ext uri="{FF2B5EF4-FFF2-40B4-BE49-F238E27FC236}">
                <a16:creationId xmlns:a16="http://schemas.microsoft.com/office/drawing/2014/main" id="{A26918F5-2BED-2544-9BF0-B1501B25E607}"/>
              </a:ext>
            </a:extLst>
          </p:cNvPr>
          <p:cNvGrpSpPr/>
          <p:nvPr/>
        </p:nvGrpSpPr>
        <p:grpSpPr>
          <a:xfrm>
            <a:off x="3245842" y="5459932"/>
            <a:ext cx="2009289" cy="1200329"/>
            <a:chOff x="3245842" y="5459932"/>
            <a:chExt cx="2009289" cy="1200329"/>
          </a:xfrm>
        </p:grpSpPr>
        <p:sp>
          <p:nvSpPr>
            <p:cNvPr id="75" name="TextBox 74">
              <a:extLst>
                <a:ext uri="{FF2B5EF4-FFF2-40B4-BE49-F238E27FC236}">
                  <a16:creationId xmlns:a16="http://schemas.microsoft.com/office/drawing/2014/main" id="{DE36DB43-D6A4-0642-90EF-596A1DD8A264}"/>
                </a:ext>
              </a:extLst>
            </p:cNvPr>
            <p:cNvSpPr txBox="1"/>
            <p:nvPr/>
          </p:nvSpPr>
          <p:spPr>
            <a:xfrm>
              <a:off x="3245842" y="5459932"/>
              <a:ext cx="1941557" cy="1200329"/>
            </a:xfrm>
            <a:prstGeom prst="rect">
              <a:avLst/>
            </a:prstGeom>
          </p:spPr>
          <p:txBody>
            <a:bodyPr wrap="none" rtlCol="0">
              <a:spAutoFit/>
            </a:bodyPr>
            <a:lstStyle/>
            <a:p>
              <a:pPr algn="r"/>
              <a:r>
                <a:rPr lang="en-US" sz="2400" dirty="0"/>
                <a:t>Software</a:t>
              </a:r>
              <a:br>
                <a:rPr lang="en-US" sz="2400" dirty="0"/>
              </a:br>
              <a:r>
                <a:rPr lang="en-US" sz="2400" dirty="0"/>
                <a:t>Engineering</a:t>
              </a:r>
            </a:p>
            <a:p>
              <a:pPr algn="r"/>
              <a:r>
                <a:rPr lang="en-US" sz="2400" dirty="0"/>
                <a:t>Analogy</a:t>
              </a:r>
            </a:p>
          </p:txBody>
        </p:sp>
        <p:cxnSp>
          <p:nvCxnSpPr>
            <p:cNvPr id="78" name="Straight Connector 77">
              <a:extLst>
                <a:ext uri="{FF2B5EF4-FFF2-40B4-BE49-F238E27FC236}">
                  <a16:creationId xmlns:a16="http://schemas.microsoft.com/office/drawing/2014/main" id="{CAD630E0-6357-1447-B9F0-C8FE875B7C5E}"/>
                </a:ext>
              </a:extLst>
            </p:cNvPr>
            <p:cNvCxnSpPr/>
            <p:nvPr/>
          </p:nvCxnSpPr>
          <p:spPr>
            <a:xfrm>
              <a:off x="5255131" y="5604755"/>
              <a:ext cx="0" cy="975680"/>
            </a:xfrm>
            <a:prstGeom prst="line">
              <a:avLst/>
            </a:prstGeom>
          </p:spPr>
          <p:style>
            <a:lnRef idx="3">
              <a:schemeClr val="dk1"/>
            </a:lnRef>
            <a:fillRef idx="0">
              <a:schemeClr val="dk1"/>
            </a:fillRef>
            <a:effectRef idx="2">
              <a:schemeClr val="dk1"/>
            </a:effectRef>
            <a:fontRef idx="minor">
              <a:schemeClr val="tx1"/>
            </a:fontRef>
          </p:style>
        </p:cxnSp>
      </p:grpSp>
      <p:sp>
        <p:nvSpPr>
          <p:cNvPr id="2" name="Slide Number Placeholder 1">
            <a:extLst>
              <a:ext uri="{FF2B5EF4-FFF2-40B4-BE49-F238E27FC236}">
                <a16:creationId xmlns:a16="http://schemas.microsoft.com/office/drawing/2014/main" id="{6D3454C5-0A68-FB41-9582-B7E9CD928BC7}"/>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26</a:t>
            </a:fld>
            <a:endParaRPr lang="en-US">
              <a:solidFill>
                <a:srgbClr val="000000">
                  <a:tint val="75000"/>
                </a:srgbClr>
              </a:solidFill>
              <a:uFillTx/>
            </a:endParaRPr>
          </a:p>
        </p:txBody>
      </p:sp>
    </p:spTree>
    <p:extLst>
      <p:ext uri="{BB962C8B-B14F-4D97-AF65-F5344CB8AC3E}">
        <p14:creationId xmlns:p14="http://schemas.microsoft.com/office/powerpoint/2010/main" val="1327969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6">
                                            <p:txEl>
                                              <p:pRg st="0" end="0"/>
                                            </p:txEl>
                                          </p:spTgt>
                                        </p:tgtEl>
                                        <p:attrNameLst>
                                          <p:attrName>style.visibility</p:attrName>
                                        </p:attrNameLst>
                                      </p:cBhvr>
                                      <p:to>
                                        <p:strVal val="visible"/>
                                      </p:to>
                                    </p:set>
                                    <p:animEffect transition="in" filter="fade">
                                      <p:cBhvr>
                                        <p:cTn id="28" dur="500"/>
                                        <p:tgtEl>
                                          <p:spTgt spid="76">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6">
                                            <p:txEl>
                                              <p:pRg st="1" end="1"/>
                                            </p:txEl>
                                          </p:spTgt>
                                        </p:tgtEl>
                                        <p:attrNameLst>
                                          <p:attrName>style.visibility</p:attrName>
                                        </p:attrNameLst>
                                      </p:cBhvr>
                                      <p:to>
                                        <p:strVal val="visible"/>
                                      </p:to>
                                    </p:set>
                                    <p:animEffect transition="in" filter="fade">
                                      <p:cBhvr>
                                        <p:cTn id="33" dur="500"/>
                                        <p:tgtEl>
                                          <p:spTgt spid="7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76"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114" y="1371631"/>
            <a:ext cx="6845685" cy="4148021"/>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46675" y="509573"/>
            <a:ext cx="5102860" cy="4544582"/>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040979" y="509573"/>
            <a:ext cx="9770851" cy="4544582"/>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6"/>
          <a:stretch>
            <a:fillRect/>
          </a:stretch>
        </p:blipFill>
        <p:spPr>
          <a:xfrm>
            <a:off x="7118697" y="320852"/>
            <a:ext cx="679769" cy="6417025"/>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24885" y="905502"/>
            <a:ext cx="437652" cy="4131438"/>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63247" y="7196304"/>
            <a:ext cx="2138049" cy="113653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673237" y="5721461"/>
            <a:ext cx="2138049" cy="1136539"/>
          </a:xfrm>
          <a:prstGeom prst="rect">
            <a:avLst/>
          </a:prstGeom>
        </p:spPr>
      </p:pic>
      <p:sp>
        <p:nvSpPr>
          <p:cNvPr id="13" name="TextBox 12">
            <a:extLst>
              <a:ext uri="{FF2B5EF4-FFF2-40B4-BE49-F238E27FC236}">
                <a16:creationId xmlns:a16="http://schemas.microsoft.com/office/drawing/2014/main" id="{79FD2496-4019-6042-8526-A3631FAE0F48}"/>
              </a:ext>
            </a:extLst>
          </p:cNvPr>
          <p:cNvSpPr txBox="1"/>
          <p:nvPr/>
        </p:nvSpPr>
        <p:spPr>
          <a:xfrm>
            <a:off x="335570" y="644311"/>
            <a:ext cx="6224781" cy="830997"/>
          </a:xfrm>
          <a:prstGeom prst="rect">
            <a:avLst/>
          </a:prstGeom>
          <a:noFill/>
        </p:spPr>
        <p:txBody>
          <a:bodyPr wrap="none" rtlCol="0">
            <a:spAutoFit/>
          </a:bodyPr>
          <a:lstStyle/>
          <a:p>
            <a:r>
              <a:rPr lang="en-US" sz="4800" b="1" dirty="0">
                <a:latin typeface="Century Gothic" panose="020B0502020202020204" pitchFamily="34" charset="0"/>
              </a:rPr>
              <a:t>What is the output of</a:t>
            </a:r>
          </a:p>
        </p:txBody>
      </p:sp>
      <p:grpSp>
        <p:nvGrpSpPr>
          <p:cNvPr id="8" name="Group 7">
            <a:extLst>
              <a:ext uri="{FF2B5EF4-FFF2-40B4-BE49-F238E27FC236}">
                <a16:creationId xmlns:a16="http://schemas.microsoft.com/office/drawing/2014/main" id="{6500345F-F6D5-1F46-A6B8-93417D868DE6}"/>
              </a:ext>
            </a:extLst>
          </p:cNvPr>
          <p:cNvGrpSpPr/>
          <p:nvPr/>
        </p:nvGrpSpPr>
        <p:grpSpPr>
          <a:xfrm>
            <a:off x="7798466" y="760876"/>
            <a:ext cx="4047903" cy="2670001"/>
            <a:chOff x="7798466" y="760876"/>
            <a:chExt cx="4047903" cy="2670001"/>
          </a:xfrm>
        </p:grpSpPr>
        <p:grpSp>
          <p:nvGrpSpPr>
            <p:cNvPr id="5" name="Group 4">
              <a:extLst>
                <a:ext uri="{FF2B5EF4-FFF2-40B4-BE49-F238E27FC236}">
                  <a16:creationId xmlns:a16="http://schemas.microsoft.com/office/drawing/2014/main" id="{8EFB659E-78CD-784E-BCA0-6C7653086CC5}"/>
                </a:ext>
              </a:extLst>
            </p:cNvPr>
            <p:cNvGrpSpPr/>
            <p:nvPr/>
          </p:nvGrpSpPr>
          <p:grpSpPr>
            <a:xfrm>
              <a:off x="7798466" y="760876"/>
              <a:ext cx="4047903" cy="2264393"/>
              <a:chOff x="7721437" y="1043185"/>
              <a:chExt cx="4047903" cy="2264393"/>
            </a:xfrm>
          </p:grpSpPr>
          <p:pic>
            <p:nvPicPr>
              <p:cNvPr id="3" name="Picture 2">
                <a:extLst>
                  <a:ext uri="{FF2B5EF4-FFF2-40B4-BE49-F238E27FC236}">
                    <a16:creationId xmlns:a16="http://schemas.microsoft.com/office/drawing/2014/main" id="{555009E2-219D-574D-B158-55546555470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17065" y="1667250"/>
                <a:ext cx="3627957" cy="1640328"/>
              </a:xfrm>
              <a:prstGeom prst="rect">
                <a:avLst/>
              </a:prstGeom>
              <a:ln>
                <a:solidFill>
                  <a:schemeClr val="tx1"/>
                </a:solidFill>
              </a:ln>
            </p:spPr>
          </p:pic>
          <p:sp>
            <p:nvSpPr>
              <p:cNvPr id="4" name="TextBox 3">
                <a:extLst>
                  <a:ext uri="{FF2B5EF4-FFF2-40B4-BE49-F238E27FC236}">
                    <a16:creationId xmlns:a16="http://schemas.microsoft.com/office/drawing/2014/main" id="{F72F9D29-E379-F34A-A84C-F7C3BB6428BF}"/>
                  </a:ext>
                </a:extLst>
              </p:cNvPr>
              <p:cNvSpPr txBox="1"/>
              <p:nvPr/>
            </p:nvSpPr>
            <p:spPr>
              <a:xfrm>
                <a:off x="7721437" y="1043185"/>
                <a:ext cx="4047903" cy="523220"/>
              </a:xfrm>
              <a:prstGeom prst="rect">
                <a:avLst/>
              </a:prstGeom>
              <a:noFill/>
            </p:spPr>
            <p:txBody>
              <a:bodyPr wrap="none" rtlCol="0">
                <a:spAutoFit/>
              </a:bodyPr>
              <a:lstStyle/>
              <a:p>
                <a:r>
                  <a:rPr lang="en-US" sz="2800" b="1" dirty="0">
                    <a:latin typeface="Century Gothic" panose="020B0502020202020204" pitchFamily="34" charset="0"/>
                  </a:rPr>
                  <a:t>Reports &amp; Dashboards</a:t>
                </a:r>
              </a:p>
            </p:txBody>
          </p:sp>
        </p:grpSp>
        <p:sp>
          <p:nvSpPr>
            <p:cNvPr id="7" name="TextBox 6">
              <a:extLst>
                <a:ext uri="{FF2B5EF4-FFF2-40B4-BE49-F238E27FC236}">
                  <a16:creationId xmlns:a16="http://schemas.microsoft.com/office/drawing/2014/main" id="{1BF7A856-F1BE-0D44-B7AB-4346C83C199D}"/>
                </a:ext>
              </a:extLst>
            </p:cNvPr>
            <p:cNvSpPr txBox="1"/>
            <p:nvPr/>
          </p:nvSpPr>
          <p:spPr>
            <a:xfrm>
              <a:off x="9059729" y="3061545"/>
              <a:ext cx="1415772" cy="369332"/>
            </a:xfrm>
            <a:prstGeom prst="rect">
              <a:avLst/>
            </a:prstGeom>
            <a:noFill/>
          </p:spPr>
          <p:txBody>
            <a:bodyPr wrap="none" rtlCol="0">
              <a:spAutoFit/>
            </a:bodyPr>
            <a:lstStyle/>
            <a:p>
              <a:r>
                <a:rPr lang="en-US" dirty="0"/>
                <a:t>(insights …)</a:t>
              </a:r>
            </a:p>
          </p:txBody>
        </p:sp>
      </p:grpSp>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10739" y="3694912"/>
            <a:ext cx="2057139" cy="1136539"/>
          </a:xfrm>
          <a:prstGeom prst="rect">
            <a:avLst/>
          </a:prstGeom>
        </p:spPr>
      </p:pic>
      <p:grpSp>
        <p:nvGrpSpPr>
          <p:cNvPr id="2" name="Group 1">
            <a:extLst>
              <a:ext uri="{FF2B5EF4-FFF2-40B4-BE49-F238E27FC236}">
                <a16:creationId xmlns:a16="http://schemas.microsoft.com/office/drawing/2014/main" id="{3448A9AD-3C12-1840-BD03-12FB041F0AA5}"/>
              </a:ext>
            </a:extLst>
          </p:cNvPr>
          <p:cNvGrpSpPr/>
          <p:nvPr/>
        </p:nvGrpSpPr>
        <p:grpSpPr>
          <a:xfrm>
            <a:off x="8534177" y="4415172"/>
            <a:ext cx="2466875" cy="1874558"/>
            <a:chOff x="8458248" y="4263181"/>
            <a:chExt cx="2466875" cy="1874558"/>
          </a:xfrm>
        </p:grpSpPr>
        <p:sp>
          <p:nvSpPr>
            <p:cNvPr id="32" name="Can 31">
              <a:extLst>
                <a:ext uri="{FF2B5EF4-FFF2-40B4-BE49-F238E27FC236}">
                  <a16:creationId xmlns:a16="http://schemas.microsoft.com/office/drawing/2014/main" id="{3C2017F2-FDB7-B046-A575-DA1A4B4E66A3}"/>
                </a:ext>
              </a:extLst>
            </p:cNvPr>
            <p:cNvSpPr/>
            <p:nvPr/>
          </p:nvSpPr>
          <p:spPr>
            <a:xfrm rot="16200000">
              <a:off x="10354529" y="4893034"/>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4" name="Can 33">
              <a:extLst>
                <a:ext uri="{FF2B5EF4-FFF2-40B4-BE49-F238E27FC236}">
                  <a16:creationId xmlns:a16="http://schemas.microsoft.com/office/drawing/2014/main" id="{A9A4203B-C597-1744-A5AF-B909A308E3AC}"/>
                </a:ext>
              </a:extLst>
            </p:cNvPr>
            <p:cNvSpPr/>
            <p:nvPr/>
          </p:nvSpPr>
          <p:spPr>
            <a:xfrm rot="16200000">
              <a:off x="8826688" y="4395424"/>
              <a:ext cx="203018" cy="938170"/>
            </a:xfrm>
            <a:prstGeom prst="can">
              <a:avLst>
                <a:gd name="adj" fmla="val 45106"/>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5" name="Can 34">
              <a:extLst>
                <a:ext uri="{FF2B5EF4-FFF2-40B4-BE49-F238E27FC236}">
                  <a16:creationId xmlns:a16="http://schemas.microsoft.com/office/drawing/2014/main" id="{F278CA1A-C768-584B-A69D-7AA06C9AF93A}"/>
                </a:ext>
              </a:extLst>
            </p:cNvPr>
            <p:cNvSpPr/>
            <p:nvPr/>
          </p:nvSpPr>
          <p:spPr>
            <a:xfrm rot="14400000">
              <a:off x="9570449" y="4176769"/>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6" name="Can 35">
              <a:extLst>
                <a:ext uri="{FF2B5EF4-FFF2-40B4-BE49-F238E27FC236}">
                  <a16:creationId xmlns:a16="http://schemas.microsoft.com/office/drawing/2014/main" id="{2DAE9321-23BA-CA4C-BE71-2206D340CC12}"/>
                </a:ext>
              </a:extLst>
            </p:cNvPr>
            <p:cNvSpPr/>
            <p:nvPr/>
          </p:nvSpPr>
          <p:spPr>
            <a:xfrm rot="16200000">
              <a:off x="10354527" y="3960836"/>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7" name="Can 36">
              <a:extLst>
                <a:ext uri="{FF2B5EF4-FFF2-40B4-BE49-F238E27FC236}">
                  <a16:creationId xmlns:a16="http://schemas.microsoft.com/office/drawing/2014/main" id="{C55AE8BA-9477-FF45-BC6E-86CE3DCA4E52}"/>
                </a:ext>
              </a:extLst>
            </p:cNvPr>
            <p:cNvSpPr/>
            <p:nvPr/>
          </p:nvSpPr>
          <p:spPr>
            <a:xfrm rot="16200000">
              <a:off x="9156069" y="4571097"/>
              <a:ext cx="203018" cy="1598659"/>
            </a:xfrm>
            <a:prstGeom prst="can">
              <a:avLst>
                <a:gd name="adj" fmla="val 43095"/>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8" name="Can 37">
              <a:extLst>
                <a:ext uri="{FF2B5EF4-FFF2-40B4-BE49-F238E27FC236}">
                  <a16:creationId xmlns:a16="http://schemas.microsoft.com/office/drawing/2014/main" id="{C2230863-A2FC-204C-8ADB-0901DD0E0B6D}"/>
                </a:ext>
              </a:extLst>
            </p:cNvPr>
            <p:cNvSpPr/>
            <p:nvPr/>
          </p:nvSpPr>
          <p:spPr>
            <a:xfrm rot="18265628">
              <a:off x="9528299" y="4641432"/>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9" name="Oval 38">
              <a:extLst>
                <a:ext uri="{FF2B5EF4-FFF2-40B4-BE49-F238E27FC236}">
                  <a16:creationId xmlns:a16="http://schemas.microsoft.com/office/drawing/2014/main" id="{06D51379-0144-9949-BA7E-5F1A5581A7A3}"/>
                </a:ext>
              </a:extLst>
            </p:cNvPr>
            <p:cNvSpPr/>
            <p:nvPr/>
          </p:nvSpPr>
          <p:spPr>
            <a:xfrm>
              <a:off x="9902199" y="426318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0" name="Oval 39">
              <a:extLst>
                <a:ext uri="{FF2B5EF4-FFF2-40B4-BE49-F238E27FC236}">
                  <a16:creationId xmlns:a16="http://schemas.microsoft.com/office/drawing/2014/main" id="{723F1269-617D-7D4E-84F4-F22EB2581BC0}"/>
                </a:ext>
              </a:extLst>
            </p:cNvPr>
            <p:cNvSpPr/>
            <p:nvPr/>
          </p:nvSpPr>
          <p:spPr>
            <a:xfrm>
              <a:off x="9134529" y="4677126"/>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1" name="Oval 40">
              <a:extLst>
                <a:ext uri="{FF2B5EF4-FFF2-40B4-BE49-F238E27FC236}">
                  <a16:creationId xmlns:a16="http://schemas.microsoft.com/office/drawing/2014/main" id="{6AADED9D-BD91-0C45-AA06-E3640CD4A7F6}"/>
                </a:ext>
              </a:extLst>
            </p:cNvPr>
            <p:cNvSpPr/>
            <p:nvPr/>
          </p:nvSpPr>
          <p:spPr>
            <a:xfrm>
              <a:off x="9800601" y="5158629"/>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2" name="Can 41">
              <a:extLst>
                <a:ext uri="{FF2B5EF4-FFF2-40B4-BE49-F238E27FC236}">
                  <a16:creationId xmlns:a16="http://schemas.microsoft.com/office/drawing/2014/main" id="{A889801F-59C7-764B-8BF6-83B780A0E2A6}"/>
                </a:ext>
              </a:extLst>
            </p:cNvPr>
            <p:cNvSpPr/>
            <p:nvPr/>
          </p:nvSpPr>
          <p:spPr>
            <a:xfrm rot="16200000">
              <a:off x="9590609" y="4718385"/>
              <a:ext cx="203018" cy="2466010"/>
            </a:xfrm>
            <a:prstGeom prst="can">
              <a:avLst>
                <a:gd name="adj" fmla="val 47117"/>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3" name="Oval 42">
              <a:extLst>
                <a:ext uri="{FF2B5EF4-FFF2-40B4-BE49-F238E27FC236}">
                  <a16:creationId xmlns:a16="http://schemas.microsoft.com/office/drawing/2014/main" id="{DCE4EBE6-E9EE-D44B-9A93-009AAFA18F5D}"/>
                </a:ext>
              </a:extLst>
            </p:cNvPr>
            <p:cNvSpPr/>
            <p:nvPr/>
          </p:nvSpPr>
          <p:spPr>
            <a:xfrm>
              <a:off x="8858870" y="576504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4" name="Oval 43">
              <a:extLst>
                <a:ext uri="{FF2B5EF4-FFF2-40B4-BE49-F238E27FC236}">
                  <a16:creationId xmlns:a16="http://schemas.microsoft.com/office/drawing/2014/main" id="{200D0D9B-F2E0-4B4C-B773-225B710FE533}"/>
                </a:ext>
              </a:extLst>
            </p:cNvPr>
            <p:cNvSpPr/>
            <p:nvPr/>
          </p:nvSpPr>
          <p:spPr>
            <a:xfrm>
              <a:off x="9547240" y="576504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5" name="Oval 44">
              <a:extLst>
                <a:ext uri="{FF2B5EF4-FFF2-40B4-BE49-F238E27FC236}">
                  <a16:creationId xmlns:a16="http://schemas.microsoft.com/office/drawing/2014/main" id="{4816B97F-A027-7B49-AAA9-149AEC627E5B}"/>
                </a:ext>
              </a:extLst>
            </p:cNvPr>
            <p:cNvSpPr/>
            <p:nvPr/>
          </p:nvSpPr>
          <p:spPr>
            <a:xfrm>
              <a:off x="10257663" y="576504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grpSp>
      <p:sp>
        <p:nvSpPr>
          <p:cNvPr id="46" name="TextBox 45">
            <a:extLst>
              <a:ext uri="{FF2B5EF4-FFF2-40B4-BE49-F238E27FC236}">
                <a16:creationId xmlns:a16="http://schemas.microsoft.com/office/drawing/2014/main" id="{771214B9-677F-C44F-A261-504A8C83EAC4}"/>
              </a:ext>
            </a:extLst>
          </p:cNvPr>
          <p:cNvSpPr txBox="1"/>
          <p:nvPr/>
        </p:nvSpPr>
        <p:spPr>
          <a:xfrm>
            <a:off x="8228953" y="3784601"/>
            <a:ext cx="3158237" cy="523220"/>
          </a:xfrm>
          <a:prstGeom prst="rect">
            <a:avLst/>
          </a:prstGeom>
          <a:noFill/>
        </p:spPr>
        <p:txBody>
          <a:bodyPr wrap="none" rtlCol="0">
            <a:spAutoFit/>
          </a:bodyPr>
          <a:lstStyle/>
          <a:p>
            <a:r>
              <a:rPr lang="en-US" sz="2800" b="1" dirty="0">
                <a:latin typeface="Century Gothic" panose="020B0502020202020204" pitchFamily="34" charset="0"/>
              </a:rPr>
              <a:t>Training Pipelines</a:t>
            </a:r>
          </a:p>
        </p:txBody>
      </p:sp>
      <p:sp>
        <p:nvSpPr>
          <p:cNvPr id="6" name="Slide Number Placeholder 5">
            <a:extLst>
              <a:ext uri="{FF2B5EF4-FFF2-40B4-BE49-F238E27FC236}">
                <a16:creationId xmlns:a16="http://schemas.microsoft.com/office/drawing/2014/main" id="{619F00E6-62CE-B74D-8AF2-483C6711BD19}"/>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27</a:t>
            </a:fld>
            <a:endParaRPr lang="en-US">
              <a:solidFill>
                <a:srgbClr val="000000">
                  <a:tint val="75000"/>
                </a:srgbClr>
              </a:solidFill>
              <a:uFillTx/>
            </a:endParaRPr>
          </a:p>
        </p:txBody>
      </p:sp>
    </p:spTree>
    <p:extLst>
      <p:ext uri="{BB962C8B-B14F-4D97-AF65-F5344CB8AC3E}">
        <p14:creationId xmlns:p14="http://schemas.microsoft.com/office/powerpoint/2010/main" val="146717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071107"/>
            <a:ext cx="6845685" cy="4148021"/>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45685" y="1071107"/>
            <a:ext cx="5102860" cy="4544582"/>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040979" y="509573"/>
            <a:ext cx="9770851" cy="4544582"/>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04990" y="1086040"/>
            <a:ext cx="437827" cy="4133088"/>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24885" y="905502"/>
            <a:ext cx="437652" cy="4131438"/>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673237" y="5721461"/>
            <a:ext cx="2138049" cy="1136539"/>
          </a:xfrm>
          <a:prstGeom prst="rect">
            <a:avLst/>
          </a:prstGeom>
        </p:spPr>
      </p:pic>
      <p:sp>
        <p:nvSpPr>
          <p:cNvPr id="13" name="TextBox 12">
            <a:extLst>
              <a:ext uri="{FF2B5EF4-FFF2-40B4-BE49-F238E27FC236}">
                <a16:creationId xmlns:a16="http://schemas.microsoft.com/office/drawing/2014/main" id="{79FD2496-4019-6042-8526-A3631FAE0F48}"/>
              </a:ext>
            </a:extLst>
          </p:cNvPr>
          <p:cNvSpPr txBox="1"/>
          <p:nvPr/>
        </p:nvSpPr>
        <p:spPr>
          <a:xfrm>
            <a:off x="-2082170" y="-2229518"/>
            <a:ext cx="6224781" cy="830997"/>
          </a:xfrm>
          <a:prstGeom prst="rect">
            <a:avLst/>
          </a:prstGeom>
          <a:noFill/>
        </p:spPr>
        <p:txBody>
          <a:bodyPr wrap="none" rtlCol="0">
            <a:spAutoFit/>
          </a:bodyPr>
          <a:lstStyle/>
          <a:p>
            <a:r>
              <a:rPr lang="en-US" sz="4800" b="1" dirty="0">
                <a:latin typeface="Century Gothic" panose="020B0502020202020204" pitchFamily="34" charset="0"/>
              </a:rPr>
              <a:t>What is the output of</a:t>
            </a:r>
          </a:p>
        </p:txBody>
      </p:sp>
      <p:sp>
        <p:nvSpPr>
          <p:cNvPr id="2" name="Slide Number Placeholder 1">
            <a:extLst>
              <a:ext uri="{FF2B5EF4-FFF2-40B4-BE49-F238E27FC236}">
                <a16:creationId xmlns:a16="http://schemas.microsoft.com/office/drawing/2014/main" id="{561E204C-BDA3-8F4B-BEB1-33CE4AA836A6}"/>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28</a:t>
            </a:fld>
            <a:endParaRPr lang="en-US">
              <a:solidFill>
                <a:srgbClr val="000000">
                  <a:tint val="75000"/>
                </a:srgbClr>
              </a:solidFill>
              <a:uFillTx/>
            </a:endParaRPr>
          </a:p>
        </p:txBody>
      </p:sp>
    </p:spTree>
    <p:extLst>
      <p:ext uri="{BB962C8B-B14F-4D97-AF65-F5344CB8AC3E}">
        <p14:creationId xmlns:p14="http://schemas.microsoft.com/office/powerpoint/2010/main" val="928522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1158" y="2220972"/>
            <a:ext cx="4483698" cy="2716817"/>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4"/>
          <a:stretch>
            <a:fillRect/>
          </a:stretch>
        </p:blipFill>
        <p:spPr>
          <a:xfrm>
            <a:off x="97890" y="69867"/>
            <a:ext cx="6515540" cy="5802708"/>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040979" y="509573"/>
            <a:ext cx="9770851" cy="4544582"/>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1342" y="975070"/>
            <a:ext cx="437827" cy="4133088"/>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24885" y="905502"/>
            <a:ext cx="437652" cy="4131438"/>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74327" y="7196304"/>
            <a:ext cx="1817945" cy="96637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673237" y="5721461"/>
            <a:ext cx="2138049" cy="1136539"/>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39309" y="7196304"/>
            <a:ext cx="2057139" cy="1136539"/>
          </a:xfrm>
          <a:prstGeom prst="rect">
            <a:avLst/>
          </a:prstGeom>
        </p:spPr>
      </p:pic>
      <p:sp>
        <p:nvSpPr>
          <p:cNvPr id="11" name="TextBox 10">
            <a:extLst>
              <a:ext uri="{FF2B5EF4-FFF2-40B4-BE49-F238E27FC236}">
                <a16:creationId xmlns:a16="http://schemas.microsoft.com/office/drawing/2014/main" id="{A1CBB094-990C-6E42-9CB3-395EC8019E42}"/>
              </a:ext>
            </a:extLst>
          </p:cNvPr>
          <p:cNvSpPr txBox="1"/>
          <p:nvPr/>
        </p:nvSpPr>
        <p:spPr>
          <a:xfrm>
            <a:off x="7029593" y="471636"/>
            <a:ext cx="4815330" cy="6386364"/>
          </a:xfrm>
          <a:prstGeom prst="rect">
            <a:avLst/>
          </a:prstGeom>
          <a:noFill/>
        </p:spPr>
        <p:txBody>
          <a:bodyPr wrap="square" rtlCol="0">
            <a:spAutoFit/>
          </a:bodyPr>
          <a:lstStyle/>
          <a:p>
            <a:pPr>
              <a:spcBef>
                <a:spcPts val="600"/>
              </a:spcBef>
            </a:pPr>
            <a:r>
              <a:rPr lang="en-US" sz="2800" dirty="0">
                <a:latin typeface="Century Gothic" panose="020B0502020202020204" pitchFamily="34" charset="0"/>
              </a:rPr>
              <a:t>Training models </a:t>
            </a:r>
            <a:r>
              <a:rPr lang="en-US" sz="2800" b="1" dirty="0">
                <a:latin typeface="Century Gothic" panose="020B0502020202020204" pitchFamily="34" charset="0"/>
              </a:rPr>
              <a:t>at scale</a:t>
            </a:r>
            <a:r>
              <a:rPr lang="en-US" sz="2800" dirty="0">
                <a:latin typeface="Century Gothic" panose="020B0502020202020204" pitchFamily="34" charset="0"/>
              </a:rPr>
              <a:t> on </a:t>
            </a:r>
            <a:r>
              <a:rPr lang="en-US" sz="2800" b="1" dirty="0">
                <a:latin typeface="Century Gothic" panose="020B0502020202020204" pitchFamily="34" charset="0"/>
              </a:rPr>
              <a:t>live data</a:t>
            </a:r>
          </a:p>
          <a:p>
            <a:pPr>
              <a:spcBef>
                <a:spcPts val="600"/>
              </a:spcBef>
            </a:pPr>
            <a:endParaRPr lang="en-US" sz="2800" dirty="0">
              <a:latin typeface="Century Gothic" panose="020B0502020202020204" pitchFamily="34" charset="0"/>
            </a:endParaRPr>
          </a:p>
          <a:p>
            <a:pPr>
              <a:spcBef>
                <a:spcPts val="600"/>
              </a:spcBef>
            </a:pPr>
            <a:r>
              <a:rPr lang="en-US" sz="2800" b="1" dirty="0">
                <a:latin typeface="Century Gothic" panose="020B0502020202020204" pitchFamily="34" charset="0"/>
              </a:rPr>
              <a:t>Retraining</a:t>
            </a:r>
            <a:r>
              <a:rPr lang="en-US" sz="2800" dirty="0">
                <a:latin typeface="Century Gothic" panose="020B0502020202020204" pitchFamily="34" charset="0"/>
              </a:rPr>
              <a:t> on new data</a:t>
            </a:r>
            <a:endParaRPr lang="en-US" sz="2800" b="1" dirty="0">
              <a:latin typeface="Century Gothic" panose="020B0502020202020204" pitchFamily="34" charset="0"/>
            </a:endParaRPr>
          </a:p>
          <a:p>
            <a:pPr>
              <a:spcBef>
                <a:spcPts val="600"/>
              </a:spcBef>
            </a:pPr>
            <a:endParaRPr lang="en-US" sz="2800" b="1" dirty="0">
              <a:latin typeface="Century Gothic" panose="020B0502020202020204" pitchFamily="34" charset="0"/>
            </a:endParaRPr>
          </a:p>
          <a:p>
            <a:pPr>
              <a:spcBef>
                <a:spcPts val="600"/>
              </a:spcBef>
            </a:pPr>
            <a:r>
              <a:rPr lang="en-US" sz="2800" dirty="0">
                <a:latin typeface="Century Gothic" panose="020B0502020202020204" pitchFamily="34" charset="0"/>
              </a:rPr>
              <a:t>Automatically </a:t>
            </a:r>
            <a:r>
              <a:rPr lang="en-US" sz="2800" b="1" dirty="0">
                <a:latin typeface="Century Gothic" panose="020B0502020202020204" pitchFamily="34" charset="0"/>
              </a:rPr>
              <a:t>validate</a:t>
            </a:r>
            <a:r>
              <a:rPr lang="en-US" sz="2800" dirty="0">
                <a:latin typeface="Century Gothic" panose="020B0502020202020204" pitchFamily="34" charset="0"/>
              </a:rPr>
              <a:t> prediction accuracy</a:t>
            </a:r>
          </a:p>
          <a:p>
            <a:pPr>
              <a:spcBef>
                <a:spcPts val="600"/>
              </a:spcBef>
            </a:pPr>
            <a:endParaRPr lang="en-US" sz="2800" b="1" dirty="0">
              <a:latin typeface="Century Gothic" panose="020B0502020202020204" pitchFamily="34" charset="0"/>
            </a:endParaRPr>
          </a:p>
          <a:p>
            <a:pPr>
              <a:spcBef>
                <a:spcPts val="600"/>
              </a:spcBef>
            </a:pPr>
            <a:r>
              <a:rPr lang="en-US" sz="2800" dirty="0">
                <a:latin typeface="Century Gothic" panose="020B0502020202020204" pitchFamily="34" charset="0"/>
              </a:rPr>
              <a:t>Manage model </a:t>
            </a:r>
            <a:r>
              <a:rPr lang="en-US" sz="2800" b="1" dirty="0">
                <a:latin typeface="Century Gothic" panose="020B0502020202020204" pitchFamily="34" charset="0"/>
              </a:rPr>
              <a:t>versioning</a:t>
            </a:r>
            <a:endParaRPr lang="en-US" sz="2800" dirty="0">
              <a:latin typeface="Century Gothic" panose="020B0502020202020204" pitchFamily="34" charset="0"/>
            </a:endParaRPr>
          </a:p>
          <a:p>
            <a:pPr>
              <a:spcBef>
                <a:spcPts val="600"/>
              </a:spcBef>
            </a:pPr>
            <a:endParaRPr lang="en-US" sz="2800" dirty="0">
              <a:latin typeface="Century Gothic" panose="020B0502020202020204" pitchFamily="34" charset="0"/>
            </a:endParaRPr>
          </a:p>
          <a:p>
            <a:pPr>
              <a:spcBef>
                <a:spcPts val="600"/>
              </a:spcBef>
            </a:pPr>
            <a:r>
              <a:rPr lang="en-US" sz="2800" dirty="0">
                <a:latin typeface="Century Gothic" panose="020B0502020202020204" pitchFamily="34" charset="0"/>
              </a:rPr>
              <a:t>Requires </a:t>
            </a:r>
            <a:r>
              <a:rPr lang="en-US" sz="2800" b="1" dirty="0">
                <a:latin typeface="Century Gothic" panose="020B0502020202020204" pitchFamily="34" charset="0"/>
              </a:rPr>
              <a:t>minimal expertise </a:t>
            </a:r>
            <a:r>
              <a:rPr lang="en-US" sz="2800" dirty="0">
                <a:latin typeface="Century Gothic" panose="020B0502020202020204" pitchFamily="34" charset="0"/>
              </a:rPr>
              <a:t>in machine learning</a:t>
            </a:r>
          </a:p>
          <a:p>
            <a:pPr>
              <a:spcBef>
                <a:spcPts val="600"/>
              </a:spcBef>
            </a:pPr>
            <a:endParaRPr lang="en-US" sz="2800" dirty="0">
              <a:latin typeface="Century Gothic" panose="020B0502020202020204" pitchFamily="34" charset="0"/>
            </a:endParaRPr>
          </a:p>
        </p:txBody>
      </p:sp>
      <p:cxnSp>
        <p:nvCxnSpPr>
          <p:cNvPr id="12" name="Straight Connector 11">
            <a:extLst>
              <a:ext uri="{FF2B5EF4-FFF2-40B4-BE49-F238E27FC236}">
                <a16:creationId xmlns:a16="http://schemas.microsoft.com/office/drawing/2014/main" id="{478729C5-9F63-394E-BE38-95E4F87E86BB}"/>
              </a:ext>
            </a:extLst>
          </p:cNvPr>
          <p:cNvCxnSpPr/>
          <p:nvPr/>
        </p:nvCxnSpPr>
        <p:spPr>
          <a:xfrm>
            <a:off x="6869079" y="528320"/>
            <a:ext cx="0" cy="5878790"/>
          </a:xfrm>
          <a:prstGeom prst="line">
            <a:avLst/>
          </a:prstGeom>
        </p:spPr>
        <p:style>
          <a:lnRef idx="3">
            <a:schemeClr val="dk1"/>
          </a:lnRef>
          <a:fillRef idx="0">
            <a:schemeClr val="dk1"/>
          </a:fillRef>
          <a:effectRef idx="2">
            <a:schemeClr val="dk1"/>
          </a:effectRef>
          <a:fontRef idx="minor">
            <a:schemeClr val="tx1"/>
          </a:fontRef>
        </p:style>
      </p:cxnSp>
      <p:sp>
        <p:nvSpPr>
          <p:cNvPr id="2" name="Slide Number Placeholder 1">
            <a:extLst>
              <a:ext uri="{FF2B5EF4-FFF2-40B4-BE49-F238E27FC236}">
                <a16:creationId xmlns:a16="http://schemas.microsoft.com/office/drawing/2014/main" id="{AE1A9A97-B474-0442-A405-F30634923C1F}"/>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29</a:t>
            </a:fld>
            <a:endParaRPr lang="en-US">
              <a:solidFill>
                <a:srgbClr val="000000">
                  <a:tint val="75000"/>
                </a:srgbClr>
              </a:solidFill>
              <a:uFillTx/>
            </a:endParaRPr>
          </a:p>
        </p:txBody>
      </p:sp>
    </p:spTree>
    <p:extLst>
      <p:ext uri="{BB962C8B-B14F-4D97-AF65-F5344CB8AC3E}">
        <p14:creationId xmlns:p14="http://schemas.microsoft.com/office/powerpoint/2010/main" val="1236146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4" end="4"/>
                                            </p:txEl>
                                          </p:spTgt>
                                        </p:tgtEl>
                                        <p:attrNameLst>
                                          <p:attrName>style.visibility</p:attrName>
                                        </p:attrNameLst>
                                      </p:cBhvr>
                                      <p:to>
                                        <p:strVal val="visible"/>
                                      </p:to>
                                    </p:set>
                                    <p:animEffect transition="in" filter="fade">
                                      <p:cBhvr>
                                        <p:cTn id="20" dur="500"/>
                                        <p:tgtEl>
                                          <p:spTgt spid="1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fade">
                                      <p:cBhvr>
                                        <p:cTn id="25" dur="500"/>
                                        <p:tgtEl>
                                          <p:spTgt spid="11">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8" end="8"/>
                                            </p:txEl>
                                          </p:spTgt>
                                        </p:tgtEl>
                                        <p:attrNameLst>
                                          <p:attrName>style.visibility</p:attrName>
                                        </p:attrNameLst>
                                      </p:cBhvr>
                                      <p:to>
                                        <p:strVal val="visible"/>
                                      </p:to>
                                    </p:set>
                                    <p:animEffect transition="in" filter="fade">
                                      <p:cBhvr>
                                        <p:cTn id="30"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F655565-D5E7-1845-9935-6F6F02B86AE0}"/>
              </a:ext>
            </a:extLst>
          </p:cNvPr>
          <p:cNvPicPr>
            <a:picLocks noChangeAspect="1"/>
          </p:cNvPicPr>
          <p:nvPr/>
        </p:nvPicPr>
        <p:blipFill>
          <a:blip r:embed="rId3"/>
          <a:stretch>
            <a:fillRect/>
          </a:stretch>
        </p:blipFill>
        <p:spPr>
          <a:xfrm>
            <a:off x="7956142" y="320675"/>
            <a:ext cx="3688770" cy="835040"/>
          </a:xfrm>
          <a:prstGeom prst="rect">
            <a:avLst/>
          </a:prstGeom>
        </p:spPr>
      </p:pic>
      <p:pic>
        <p:nvPicPr>
          <p:cNvPr id="38" name="Picture 37">
            <a:extLst>
              <a:ext uri="{FF2B5EF4-FFF2-40B4-BE49-F238E27FC236}">
                <a16:creationId xmlns:a16="http://schemas.microsoft.com/office/drawing/2014/main" id="{33E64CDC-E55C-4640-A7FE-06F31D6E56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76689" y="4175303"/>
            <a:ext cx="2247677" cy="1195573"/>
          </a:xfrm>
          <a:prstGeom prst="rect">
            <a:avLst/>
          </a:prstGeom>
        </p:spPr>
      </p:pic>
      <p:pic>
        <p:nvPicPr>
          <p:cNvPr id="40" name="Picture 39">
            <a:extLst>
              <a:ext uri="{FF2B5EF4-FFF2-40B4-BE49-F238E27FC236}">
                <a16:creationId xmlns:a16="http://schemas.microsoft.com/office/drawing/2014/main" id="{707358E7-A5B5-E54E-9B11-B5506E4FFAF3}"/>
              </a:ext>
            </a:extLst>
          </p:cNvPr>
          <p:cNvPicPr>
            <a:picLocks noChangeAspect="1"/>
          </p:cNvPicPr>
          <p:nvPr/>
        </p:nvPicPr>
        <p:blipFill>
          <a:blip r:embed="rId5"/>
          <a:stretch>
            <a:fillRect/>
          </a:stretch>
        </p:blipFill>
        <p:spPr>
          <a:xfrm>
            <a:off x="8400247" y="5546807"/>
            <a:ext cx="2800560" cy="1003409"/>
          </a:xfrm>
          <a:prstGeom prst="rect">
            <a:avLst/>
          </a:prstGeom>
        </p:spPr>
      </p:pic>
      <p:pic>
        <p:nvPicPr>
          <p:cNvPr id="45" name="Picture 44">
            <a:extLst>
              <a:ext uri="{FF2B5EF4-FFF2-40B4-BE49-F238E27FC236}">
                <a16:creationId xmlns:a16="http://schemas.microsoft.com/office/drawing/2014/main" id="{ADDBAE14-0439-754D-888C-436C6CF8BB8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57490" y="1307675"/>
            <a:ext cx="2886075" cy="1539240"/>
          </a:xfrm>
          <a:prstGeom prst="rect">
            <a:avLst/>
          </a:prstGeom>
        </p:spPr>
      </p:pic>
      <p:pic>
        <p:nvPicPr>
          <p:cNvPr id="46" name="Picture 45">
            <a:extLst>
              <a:ext uri="{FF2B5EF4-FFF2-40B4-BE49-F238E27FC236}">
                <a16:creationId xmlns:a16="http://schemas.microsoft.com/office/drawing/2014/main" id="{DA415C0D-383D-5A45-9340-B634402FF326}"/>
              </a:ext>
            </a:extLst>
          </p:cNvPr>
          <p:cNvPicPr>
            <a:picLocks noChangeAspect="1"/>
          </p:cNvPicPr>
          <p:nvPr/>
        </p:nvPicPr>
        <p:blipFill>
          <a:blip r:embed="rId7"/>
          <a:stretch>
            <a:fillRect/>
          </a:stretch>
        </p:blipFill>
        <p:spPr>
          <a:xfrm>
            <a:off x="8234345" y="3149159"/>
            <a:ext cx="3132364" cy="850213"/>
          </a:xfrm>
          <a:prstGeom prst="rect">
            <a:avLst/>
          </a:prstGeom>
        </p:spPr>
      </p:pic>
      <p:sp>
        <p:nvSpPr>
          <p:cNvPr id="4" name="Content Placeholder 3">
            <a:extLst>
              <a:ext uri="{FF2B5EF4-FFF2-40B4-BE49-F238E27FC236}">
                <a16:creationId xmlns:a16="http://schemas.microsoft.com/office/drawing/2014/main" id="{9C92F503-8D68-6A47-8E56-C9A2C14A2D27}"/>
              </a:ext>
            </a:extLst>
          </p:cNvPr>
          <p:cNvSpPr>
            <a:spLocks noGrp="1"/>
          </p:cNvSpPr>
          <p:nvPr>
            <p:ph idx="1"/>
          </p:nvPr>
        </p:nvSpPr>
        <p:spPr>
          <a:xfrm>
            <a:off x="755651" y="1333499"/>
            <a:ext cx="10668000" cy="5305295"/>
          </a:xfrm>
        </p:spPr>
        <p:txBody>
          <a:bodyPr/>
          <a:lstStyle/>
          <a:p>
            <a:r>
              <a:rPr lang="en-US" dirty="0"/>
              <a:t>Co-director of the RISE Lab </a:t>
            </a:r>
          </a:p>
          <a:p>
            <a:endParaRPr lang="en-US" dirty="0"/>
          </a:p>
          <a:p>
            <a:r>
              <a:rPr lang="en-US" dirty="0"/>
              <a:t>Co-founder of </a:t>
            </a:r>
            <a:r>
              <a:rPr lang="en-US" dirty="0" err="1"/>
              <a:t>Turi</a:t>
            </a:r>
            <a:r>
              <a:rPr lang="en-US" dirty="0"/>
              <a:t> Inc.</a:t>
            </a:r>
          </a:p>
          <a:p>
            <a:endParaRPr lang="en-US" dirty="0"/>
          </a:p>
          <a:p>
            <a:r>
              <a:rPr lang="en-US" dirty="0"/>
              <a:t>Member of the Apache Spark PMC</a:t>
            </a:r>
          </a:p>
          <a:p>
            <a:endParaRPr lang="en-US" dirty="0"/>
          </a:p>
          <a:p>
            <a:r>
              <a:rPr lang="en-US" dirty="0"/>
              <a:t>Research</a:t>
            </a:r>
          </a:p>
          <a:p>
            <a:pPr lvl="1"/>
            <a:r>
              <a:rPr lang="en-US" dirty="0"/>
              <a:t>Artificial Intelligence </a:t>
            </a:r>
          </a:p>
          <a:p>
            <a:pPr lvl="1"/>
            <a:r>
              <a:rPr lang="en-US" dirty="0"/>
              <a:t>Data Science </a:t>
            </a:r>
          </a:p>
          <a:p>
            <a:pPr lvl="1"/>
            <a:r>
              <a:rPr lang="en-US" dirty="0"/>
              <a:t>Distributed Data Systems </a:t>
            </a:r>
          </a:p>
          <a:p>
            <a:pPr lvl="1"/>
            <a:r>
              <a:rPr lang="en-US" dirty="0"/>
              <a:t>Graph Processing Systems</a:t>
            </a:r>
          </a:p>
          <a:p>
            <a:endParaRPr lang="en-US" dirty="0"/>
          </a:p>
          <a:p>
            <a:r>
              <a:rPr lang="en-US" dirty="0"/>
              <a:t>I don’t study processor </a:t>
            </a:r>
            <a:r>
              <a:rPr lang="en-US" b="1" dirty="0"/>
              <a:t>architecture</a:t>
            </a:r>
          </a:p>
          <a:p>
            <a:pPr lvl="1"/>
            <a:r>
              <a:rPr lang="en-US" dirty="0"/>
              <a:t>But I probably should …</a:t>
            </a:r>
          </a:p>
        </p:txBody>
      </p:sp>
      <p:sp>
        <p:nvSpPr>
          <p:cNvPr id="3" name="Title 2">
            <a:extLst>
              <a:ext uri="{FF2B5EF4-FFF2-40B4-BE49-F238E27FC236}">
                <a16:creationId xmlns:a16="http://schemas.microsoft.com/office/drawing/2014/main" id="{77140422-BFC0-7E49-B667-E0829A4EF82D}"/>
              </a:ext>
            </a:extLst>
          </p:cNvPr>
          <p:cNvSpPr>
            <a:spLocks noGrp="1"/>
          </p:cNvSpPr>
          <p:nvPr>
            <p:ph type="title"/>
          </p:nvPr>
        </p:nvSpPr>
        <p:spPr/>
        <p:txBody>
          <a:bodyPr/>
          <a:lstStyle/>
          <a:p>
            <a:r>
              <a:rPr lang="en-US" dirty="0"/>
              <a:t>About Me</a:t>
            </a:r>
          </a:p>
        </p:txBody>
      </p:sp>
    </p:spTree>
    <p:extLst>
      <p:ext uri="{BB962C8B-B14F-4D97-AF65-F5344CB8AC3E}">
        <p14:creationId xmlns:p14="http://schemas.microsoft.com/office/powerpoint/2010/main" val="125007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1158" y="2220972"/>
            <a:ext cx="4483698" cy="2716817"/>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7789" y="174060"/>
            <a:ext cx="5085236" cy="4528886"/>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769868" y="887498"/>
            <a:ext cx="9770851" cy="4544582"/>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1342" y="975070"/>
            <a:ext cx="437827" cy="4133088"/>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753774" y="1283427"/>
            <a:ext cx="437652" cy="4131438"/>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3162" y="5166100"/>
            <a:ext cx="1817945" cy="96637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02126" y="6099386"/>
            <a:ext cx="2138049" cy="1136539"/>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39309" y="7196304"/>
            <a:ext cx="2057139" cy="1136539"/>
          </a:xfrm>
          <a:prstGeom prst="rect">
            <a:avLst/>
          </a:prstGeom>
        </p:spPr>
      </p:pic>
      <p:sp>
        <p:nvSpPr>
          <p:cNvPr id="14" name="TextBox 13">
            <a:extLst>
              <a:ext uri="{FF2B5EF4-FFF2-40B4-BE49-F238E27FC236}">
                <a16:creationId xmlns:a16="http://schemas.microsoft.com/office/drawing/2014/main" id="{7732FD0D-6FBB-CD4C-9866-090D2B131107}"/>
              </a:ext>
            </a:extLst>
          </p:cNvPr>
          <p:cNvSpPr txBox="1"/>
          <p:nvPr/>
        </p:nvSpPr>
        <p:spPr>
          <a:xfrm>
            <a:off x="4196991" y="239376"/>
            <a:ext cx="2860078" cy="923330"/>
          </a:xfrm>
          <a:prstGeom prst="rect">
            <a:avLst/>
          </a:prstGeom>
          <a:noFill/>
        </p:spPr>
        <p:txBody>
          <a:bodyPr wrap="none" rtlCol="0">
            <a:spAutoFit/>
          </a:bodyPr>
          <a:lstStyle/>
          <a:p>
            <a:r>
              <a:rPr lang="en-US" sz="5400" b="1" i="1" dirty="0">
                <a:latin typeface="Century Gothic" panose="020B0502020202020204" pitchFamily="34" charset="0"/>
              </a:rPr>
              <a:t>Systems</a:t>
            </a:r>
          </a:p>
        </p:txBody>
      </p:sp>
      <p:grpSp>
        <p:nvGrpSpPr>
          <p:cNvPr id="4" name="Group 3">
            <a:extLst>
              <a:ext uri="{FF2B5EF4-FFF2-40B4-BE49-F238E27FC236}">
                <a16:creationId xmlns:a16="http://schemas.microsoft.com/office/drawing/2014/main" id="{D3FB6DD6-A1D2-D049-84F9-A2CC9D260C34}"/>
              </a:ext>
            </a:extLst>
          </p:cNvPr>
          <p:cNvGrpSpPr/>
          <p:nvPr/>
        </p:nvGrpSpPr>
        <p:grpSpPr>
          <a:xfrm>
            <a:off x="5922072" y="1711391"/>
            <a:ext cx="2748737" cy="1077218"/>
            <a:chOff x="7312321" y="1640841"/>
            <a:chExt cx="3023610" cy="1184940"/>
          </a:xfrm>
        </p:grpSpPr>
        <p:pic>
          <p:nvPicPr>
            <p:cNvPr id="2" name="Picture 1">
              <a:extLst>
                <a:ext uri="{FF2B5EF4-FFF2-40B4-BE49-F238E27FC236}">
                  <a16:creationId xmlns:a16="http://schemas.microsoft.com/office/drawing/2014/main" id="{51F7964F-6082-1C49-979C-403FF7FE616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312321" y="1741961"/>
              <a:ext cx="1039092" cy="1039092"/>
            </a:xfrm>
            <a:prstGeom prst="rect">
              <a:avLst/>
            </a:prstGeom>
          </p:spPr>
        </p:pic>
        <p:sp>
          <p:nvSpPr>
            <p:cNvPr id="3" name="TextBox 2">
              <a:extLst>
                <a:ext uri="{FF2B5EF4-FFF2-40B4-BE49-F238E27FC236}">
                  <a16:creationId xmlns:a16="http://schemas.microsoft.com/office/drawing/2014/main" id="{23552EEE-4269-EB4A-B46F-F4997B59FA22}"/>
                </a:ext>
              </a:extLst>
            </p:cNvPr>
            <p:cNvSpPr txBox="1"/>
            <p:nvPr/>
          </p:nvSpPr>
          <p:spPr>
            <a:xfrm>
              <a:off x="8304253" y="1640841"/>
              <a:ext cx="2031678" cy="1184940"/>
            </a:xfrm>
            <a:prstGeom prst="rect">
              <a:avLst/>
            </a:prstGeom>
          </p:spPr>
          <p:txBody>
            <a:bodyPr wrap="none" rtlCol="0">
              <a:spAutoFit/>
            </a:bodyPr>
            <a:lstStyle/>
            <a:p>
              <a:r>
                <a:rPr lang="en-US" sz="2400" dirty="0"/>
                <a:t>Apache </a:t>
              </a:r>
            </a:p>
            <a:p>
              <a:r>
                <a:rPr lang="en-US" sz="4000" i="1" dirty="0"/>
                <a:t>Airflow</a:t>
              </a:r>
              <a:endParaRPr lang="en-US" sz="2400" i="1" dirty="0"/>
            </a:p>
          </p:txBody>
        </p:sp>
      </p:grpSp>
      <p:pic>
        <p:nvPicPr>
          <p:cNvPr id="18" name="Picture 17">
            <a:extLst>
              <a:ext uri="{FF2B5EF4-FFF2-40B4-BE49-F238E27FC236}">
                <a16:creationId xmlns:a16="http://schemas.microsoft.com/office/drawing/2014/main" id="{68EFCEB3-90F9-324F-8F27-A88446E27D35}"/>
              </a:ext>
            </a:extLst>
          </p:cNvPr>
          <p:cNvPicPr>
            <a:picLocks noChangeAspect="1"/>
          </p:cNvPicPr>
          <p:nvPr/>
        </p:nvPicPr>
        <p:blipFill>
          <a:blip r:embed="rId10"/>
          <a:stretch>
            <a:fillRect/>
          </a:stretch>
        </p:blipFill>
        <p:spPr>
          <a:xfrm>
            <a:off x="6568758" y="5359183"/>
            <a:ext cx="2244535" cy="1195141"/>
          </a:xfrm>
          <a:prstGeom prst="rect">
            <a:avLst/>
          </a:prstGeom>
        </p:spPr>
      </p:pic>
      <p:pic>
        <p:nvPicPr>
          <p:cNvPr id="5" name="Picture 4">
            <a:extLst>
              <a:ext uri="{FF2B5EF4-FFF2-40B4-BE49-F238E27FC236}">
                <a16:creationId xmlns:a16="http://schemas.microsoft.com/office/drawing/2014/main" id="{5E948B2D-EE46-2344-A56C-E75DBF63B869}"/>
              </a:ext>
            </a:extLst>
          </p:cNvPr>
          <p:cNvPicPr>
            <a:picLocks noChangeAspect="1"/>
          </p:cNvPicPr>
          <p:nvPr/>
        </p:nvPicPr>
        <p:blipFill>
          <a:blip r:embed="rId11"/>
          <a:stretch>
            <a:fillRect/>
          </a:stretch>
        </p:blipFill>
        <p:spPr>
          <a:xfrm>
            <a:off x="9100197" y="1711391"/>
            <a:ext cx="2017165" cy="1077492"/>
          </a:xfrm>
          <a:prstGeom prst="rect">
            <a:avLst/>
          </a:prstGeom>
        </p:spPr>
      </p:pic>
      <p:pic>
        <p:nvPicPr>
          <p:cNvPr id="6" name="Picture 5">
            <a:extLst>
              <a:ext uri="{FF2B5EF4-FFF2-40B4-BE49-F238E27FC236}">
                <a16:creationId xmlns:a16="http://schemas.microsoft.com/office/drawing/2014/main" id="{5AFE9A18-B6A3-964E-8C51-7C01D3EFECA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692082" y="2893398"/>
            <a:ext cx="2978727" cy="865909"/>
          </a:xfrm>
          <a:prstGeom prst="rect">
            <a:avLst/>
          </a:prstGeom>
        </p:spPr>
      </p:pic>
      <p:pic>
        <p:nvPicPr>
          <p:cNvPr id="30" name="Picture 29">
            <a:extLst>
              <a:ext uri="{FF2B5EF4-FFF2-40B4-BE49-F238E27FC236}">
                <a16:creationId xmlns:a16="http://schemas.microsoft.com/office/drawing/2014/main" id="{7AC870AC-C7EA-334B-BDD1-0E283B55731E}"/>
              </a:ext>
            </a:extLst>
          </p:cNvPr>
          <p:cNvPicPr>
            <a:picLocks noChangeAspect="1"/>
          </p:cNvPicPr>
          <p:nvPr/>
        </p:nvPicPr>
        <p:blipFill>
          <a:blip r:embed="rId13"/>
          <a:stretch>
            <a:fillRect/>
          </a:stretch>
        </p:blipFill>
        <p:spPr>
          <a:xfrm>
            <a:off x="2960416" y="5034703"/>
            <a:ext cx="1718310" cy="1424940"/>
          </a:xfrm>
          <a:prstGeom prst="rect">
            <a:avLst/>
          </a:prstGeom>
        </p:spPr>
      </p:pic>
      <p:pic>
        <p:nvPicPr>
          <p:cNvPr id="7" name="Picture 6">
            <a:extLst>
              <a:ext uri="{FF2B5EF4-FFF2-40B4-BE49-F238E27FC236}">
                <a16:creationId xmlns:a16="http://schemas.microsoft.com/office/drawing/2014/main" id="{2EF786C3-771A-5546-9DA3-77BBB1610F5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053640" y="2996832"/>
            <a:ext cx="2643909" cy="635000"/>
          </a:xfrm>
          <a:prstGeom prst="rect">
            <a:avLst/>
          </a:prstGeom>
        </p:spPr>
      </p:pic>
      <p:pic>
        <p:nvPicPr>
          <p:cNvPr id="31" name="Picture 30">
            <a:extLst>
              <a:ext uri="{FF2B5EF4-FFF2-40B4-BE49-F238E27FC236}">
                <a16:creationId xmlns:a16="http://schemas.microsoft.com/office/drawing/2014/main" id="{295303E0-7D60-154E-9CB8-32DBF95966C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226245" y="4636488"/>
            <a:ext cx="2331405" cy="795592"/>
          </a:xfrm>
          <a:prstGeom prst="rect">
            <a:avLst/>
          </a:prstGeom>
        </p:spPr>
      </p:pic>
      <p:pic>
        <p:nvPicPr>
          <p:cNvPr id="8" name="Picture 7">
            <a:extLst>
              <a:ext uri="{FF2B5EF4-FFF2-40B4-BE49-F238E27FC236}">
                <a16:creationId xmlns:a16="http://schemas.microsoft.com/office/drawing/2014/main" id="{E8989374-F993-7C4D-AA4E-855C44E3D9B7}"/>
              </a:ext>
            </a:extLst>
          </p:cNvPr>
          <p:cNvPicPr>
            <a:picLocks noChangeAspect="1"/>
          </p:cNvPicPr>
          <p:nvPr/>
        </p:nvPicPr>
        <p:blipFill>
          <a:blip r:embed="rId16"/>
          <a:stretch>
            <a:fillRect/>
          </a:stretch>
        </p:blipFill>
        <p:spPr>
          <a:xfrm>
            <a:off x="4826147" y="5284586"/>
            <a:ext cx="1433994" cy="1433994"/>
          </a:xfrm>
          <a:prstGeom prst="rect">
            <a:avLst/>
          </a:prstGeom>
        </p:spPr>
      </p:pic>
      <p:pic>
        <p:nvPicPr>
          <p:cNvPr id="32" name="Picture 31">
            <a:extLst>
              <a:ext uri="{FF2B5EF4-FFF2-40B4-BE49-F238E27FC236}">
                <a16:creationId xmlns:a16="http://schemas.microsoft.com/office/drawing/2014/main" id="{908F95BE-3E8C-0248-B045-8C483464D4CD}"/>
              </a:ext>
            </a:extLst>
          </p:cNvPr>
          <p:cNvPicPr>
            <a:picLocks noChangeAspect="1"/>
          </p:cNvPicPr>
          <p:nvPr/>
        </p:nvPicPr>
        <p:blipFill>
          <a:blip r:embed="rId17"/>
          <a:stretch>
            <a:fillRect/>
          </a:stretch>
        </p:blipFill>
        <p:spPr>
          <a:xfrm>
            <a:off x="5531059" y="4544858"/>
            <a:ext cx="3106208" cy="621242"/>
          </a:xfrm>
          <a:prstGeom prst="rect">
            <a:avLst/>
          </a:prstGeom>
        </p:spPr>
      </p:pic>
      <p:pic>
        <p:nvPicPr>
          <p:cNvPr id="33" name="Picture 32">
            <a:extLst>
              <a:ext uri="{FF2B5EF4-FFF2-40B4-BE49-F238E27FC236}">
                <a16:creationId xmlns:a16="http://schemas.microsoft.com/office/drawing/2014/main" id="{85692CD9-9478-574C-BEFC-6FA4F46C0FF4}"/>
              </a:ext>
            </a:extLst>
          </p:cNvPr>
          <p:cNvPicPr>
            <a:picLocks noChangeAspect="1"/>
          </p:cNvPicPr>
          <p:nvPr/>
        </p:nvPicPr>
        <p:blipFill>
          <a:blip r:embed="rId18"/>
          <a:stretch>
            <a:fillRect/>
          </a:stretch>
        </p:blipFill>
        <p:spPr>
          <a:xfrm>
            <a:off x="9226245" y="5562412"/>
            <a:ext cx="2298700" cy="876300"/>
          </a:xfrm>
          <a:prstGeom prst="rect">
            <a:avLst/>
          </a:prstGeom>
        </p:spPr>
      </p:pic>
      <p:sp>
        <p:nvSpPr>
          <p:cNvPr id="9" name="TextBox 8">
            <a:extLst>
              <a:ext uri="{FF2B5EF4-FFF2-40B4-BE49-F238E27FC236}">
                <a16:creationId xmlns:a16="http://schemas.microsoft.com/office/drawing/2014/main" id="{6DDF8089-FA4B-CC42-91B4-E34F16EC1CC2}"/>
              </a:ext>
            </a:extLst>
          </p:cNvPr>
          <p:cNvSpPr txBox="1"/>
          <p:nvPr/>
        </p:nvSpPr>
        <p:spPr>
          <a:xfrm>
            <a:off x="5355261" y="1237572"/>
            <a:ext cx="3744936" cy="461665"/>
          </a:xfrm>
          <a:prstGeom prst="rect">
            <a:avLst/>
          </a:prstGeom>
        </p:spPr>
        <p:txBody>
          <a:bodyPr wrap="none" rtlCol="0">
            <a:spAutoFit/>
          </a:bodyPr>
          <a:lstStyle/>
          <a:p>
            <a:r>
              <a:rPr lang="en-US" sz="2400" b="1" dirty="0"/>
              <a:t>Workflow Management:</a:t>
            </a:r>
          </a:p>
        </p:txBody>
      </p:sp>
      <p:sp>
        <p:nvSpPr>
          <p:cNvPr id="35" name="TextBox 34">
            <a:extLst>
              <a:ext uri="{FF2B5EF4-FFF2-40B4-BE49-F238E27FC236}">
                <a16:creationId xmlns:a16="http://schemas.microsoft.com/office/drawing/2014/main" id="{D5D4C5C2-6EAB-0248-8D5E-D762B1772E0B}"/>
              </a:ext>
            </a:extLst>
          </p:cNvPr>
          <p:cNvSpPr txBox="1"/>
          <p:nvPr/>
        </p:nvSpPr>
        <p:spPr>
          <a:xfrm>
            <a:off x="5355261" y="4107129"/>
            <a:ext cx="2821606" cy="461665"/>
          </a:xfrm>
          <a:prstGeom prst="rect">
            <a:avLst/>
          </a:prstGeom>
        </p:spPr>
        <p:txBody>
          <a:bodyPr wrap="none" rtlCol="0">
            <a:spAutoFit/>
          </a:bodyPr>
          <a:lstStyle/>
          <a:p>
            <a:r>
              <a:rPr lang="en-US" sz="2400" b="1" dirty="0"/>
              <a:t>Scalable Training:</a:t>
            </a:r>
          </a:p>
        </p:txBody>
      </p:sp>
      <p:sp>
        <p:nvSpPr>
          <p:cNvPr id="10" name="Slide Number Placeholder 9">
            <a:extLst>
              <a:ext uri="{FF2B5EF4-FFF2-40B4-BE49-F238E27FC236}">
                <a16:creationId xmlns:a16="http://schemas.microsoft.com/office/drawing/2014/main" id="{FE5170C0-CFCB-654F-BCA6-90CB34839A6E}"/>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30</a:t>
            </a:fld>
            <a:endParaRPr lang="en-US">
              <a:solidFill>
                <a:srgbClr val="000000">
                  <a:tint val="75000"/>
                </a:srgbClr>
              </a:solidFill>
              <a:uFillTx/>
            </a:endParaRPr>
          </a:p>
        </p:txBody>
      </p:sp>
    </p:spTree>
    <p:extLst>
      <p:ext uri="{BB962C8B-B14F-4D97-AF65-F5344CB8AC3E}">
        <p14:creationId xmlns:p14="http://schemas.microsoft.com/office/powerpoint/2010/main" val="3965877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
                                        <p:tgtEl>
                                          <p:spTgt spid="9"/>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
                                        <p:tgtEl>
                                          <p:spTgt spid="4"/>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
                                        <p:tgtEl>
                                          <p:spTgt spid="5"/>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
                                        <p:tgtEl>
                                          <p:spTgt spid="6"/>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100"/>
                                        <p:tgtEl>
                                          <p:spTgt spid="35"/>
                                        </p:tgtEl>
                                      </p:cBhvr>
                                    </p:animEffect>
                                  </p:childTnLst>
                                </p:cTn>
                              </p:par>
                            </p:childTnLst>
                          </p:cTn>
                        </p:par>
                        <p:par>
                          <p:cTn id="29" fill="hold">
                            <p:stCondLst>
                              <p:cond delay="100"/>
                            </p:stCondLst>
                            <p:childTnLst>
                              <p:par>
                                <p:cTn id="30" presetID="10" presetClass="entr" presetSubtype="0"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
                                        <p:tgtEl>
                                          <p:spTgt spid="32"/>
                                        </p:tgtEl>
                                      </p:cBhvr>
                                    </p:animEffect>
                                  </p:childTnLst>
                                </p:cTn>
                              </p:par>
                            </p:childTnLst>
                          </p:cTn>
                        </p:par>
                        <p:par>
                          <p:cTn id="33" fill="hold">
                            <p:stCondLst>
                              <p:cond delay="200"/>
                            </p:stCondLst>
                            <p:childTnLst>
                              <p:par>
                                <p:cTn id="34" presetID="10" presetClass="entr" presetSubtype="0"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100"/>
                                        <p:tgtEl>
                                          <p:spTgt spid="31"/>
                                        </p:tgtEl>
                                      </p:cBhvr>
                                    </p:animEffect>
                                  </p:childTnLst>
                                </p:cTn>
                              </p:par>
                            </p:childTnLst>
                          </p:cTn>
                        </p:par>
                        <p:par>
                          <p:cTn id="37" fill="hold">
                            <p:stCondLst>
                              <p:cond delay="300"/>
                            </p:stCondLst>
                            <p:childTnLst>
                              <p:par>
                                <p:cTn id="38" presetID="10" presetClass="entr" presetSubtype="0" fill="hold"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100"/>
                                        <p:tgtEl>
                                          <p:spTgt spid="30"/>
                                        </p:tgtEl>
                                      </p:cBhvr>
                                    </p:animEffect>
                                  </p:childTnLst>
                                </p:cTn>
                              </p:par>
                            </p:childTnLst>
                          </p:cTn>
                        </p:par>
                        <p:par>
                          <p:cTn id="41" fill="hold">
                            <p:stCondLst>
                              <p:cond delay="400"/>
                            </p:stCondLst>
                            <p:childTnLst>
                              <p:par>
                                <p:cTn id="42" presetID="10" presetClass="entr" presetSubtype="0"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
                                        <p:tgtEl>
                                          <p:spTgt spid="8"/>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100"/>
                                        <p:tgtEl>
                                          <p:spTgt spid="18"/>
                                        </p:tgtEl>
                                      </p:cBhvr>
                                    </p:animEffect>
                                  </p:childTnLst>
                                </p:cTn>
                              </p:par>
                            </p:childTnLst>
                          </p:cTn>
                        </p:par>
                        <p:par>
                          <p:cTn id="49" fill="hold">
                            <p:stCondLst>
                              <p:cond delay="600"/>
                            </p:stCondLst>
                            <p:childTnLst>
                              <p:par>
                                <p:cTn id="50" presetID="10" presetClass="entr" presetSubtype="0"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455724C-3E22-404F-B902-9F14B8183ED5}"/>
              </a:ext>
            </a:extLst>
          </p:cNvPr>
          <p:cNvSpPr>
            <a:spLocks noGrp="1"/>
          </p:cNvSpPr>
          <p:nvPr>
            <p:ph idx="1"/>
          </p:nvPr>
        </p:nvSpPr>
        <p:spPr/>
        <p:txBody>
          <a:bodyPr>
            <a:normAutofit/>
          </a:bodyPr>
          <a:lstStyle/>
          <a:p>
            <a:r>
              <a:rPr lang="en-US" dirty="0"/>
              <a:t>Fewer models to train </a:t>
            </a:r>
            <a:r>
              <a:rPr lang="en-US" dirty="0">
                <a:sym typeface="Wingdings" pitchFamily="2" charset="2"/>
              </a:rPr>
              <a:t> need </a:t>
            </a:r>
            <a:r>
              <a:rPr lang="en-US" b="1" dirty="0">
                <a:sym typeface="Wingdings" pitchFamily="2" charset="2"/>
              </a:rPr>
              <a:t>distributed training</a:t>
            </a:r>
            <a:r>
              <a:rPr lang="en-US" dirty="0">
                <a:sym typeface="Wingdings" pitchFamily="2" charset="2"/>
              </a:rPr>
              <a:t> of </a:t>
            </a:r>
            <a:r>
              <a:rPr lang="en-US" b="1" dirty="0">
                <a:sym typeface="Wingdings" pitchFamily="2" charset="2"/>
              </a:rPr>
              <a:t>individual models</a:t>
            </a:r>
          </a:p>
          <a:p>
            <a:pPr lvl="1"/>
            <a:r>
              <a:rPr lang="en-US" dirty="0"/>
              <a:t>Often train with </a:t>
            </a:r>
            <a:r>
              <a:rPr lang="en-US" b="1" dirty="0"/>
              <a:t>more data</a:t>
            </a:r>
            <a:r>
              <a:rPr lang="en-US" dirty="0"/>
              <a:t> </a:t>
            </a:r>
          </a:p>
          <a:p>
            <a:r>
              <a:rPr lang="en-US" b="1" dirty="0"/>
              <a:t>Larger models </a:t>
            </a:r>
            <a:r>
              <a:rPr lang="en-US" dirty="0"/>
              <a:t>and</a:t>
            </a:r>
            <a:r>
              <a:rPr lang="en-US" b="1" dirty="0"/>
              <a:t> mini-batch sizes</a:t>
            </a:r>
          </a:p>
          <a:p>
            <a:pPr lvl="1"/>
            <a:r>
              <a:rPr lang="en-US" dirty="0"/>
              <a:t>Need larger on-device memory</a:t>
            </a:r>
          </a:p>
          <a:p>
            <a:pPr lvl="1"/>
            <a:r>
              <a:rPr lang="en-US" dirty="0"/>
              <a:t>Counter trends </a:t>
            </a:r>
            <a:r>
              <a:rPr lang="en-US" dirty="0">
                <a:sym typeface="Wingdings" pitchFamily="2" charset="2"/>
              </a:rPr>
              <a:t> reversable networks, </a:t>
            </a:r>
            <a:r>
              <a:rPr lang="en-US" b="1" dirty="0">
                <a:sym typeface="Wingdings" pitchFamily="2" charset="2"/>
              </a:rPr>
              <a:t>optimal checkpointing</a:t>
            </a:r>
            <a:r>
              <a:rPr lang="en-US" dirty="0">
                <a:sym typeface="Wingdings" pitchFamily="2" charset="2"/>
              </a:rPr>
              <a:t>, …</a:t>
            </a:r>
            <a:endParaRPr lang="en-US" dirty="0"/>
          </a:p>
          <a:p>
            <a:r>
              <a:rPr lang="en-US" dirty="0"/>
              <a:t>Models and hyperparameters are vetted </a:t>
            </a:r>
            <a:r>
              <a:rPr lang="en-US" dirty="0">
                <a:sym typeface="Wingdings" pitchFamily="2" charset="2"/>
              </a:rPr>
              <a:t> focus on </a:t>
            </a:r>
            <a:r>
              <a:rPr lang="en-US" b="1" dirty="0">
                <a:sym typeface="Wingdings" pitchFamily="2" charset="2"/>
              </a:rPr>
              <a:t>system optimizations</a:t>
            </a:r>
          </a:p>
          <a:p>
            <a:pPr lvl="1"/>
            <a:r>
              <a:rPr lang="en-US" dirty="0"/>
              <a:t>Can </a:t>
            </a:r>
            <a:r>
              <a:rPr lang="en-US" b="1" dirty="0"/>
              <a:t>tolerate</a:t>
            </a:r>
            <a:r>
              <a:rPr lang="en-US" dirty="0"/>
              <a:t> some </a:t>
            </a:r>
            <a:r>
              <a:rPr lang="en-US" b="1" dirty="0"/>
              <a:t>system error</a:t>
            </a:r>
            <a:r>
              <a:rPr lang="en-US" dirty="0"/>
              <a:t> (quantization and async.)</a:t>
            </a:r>
          </a:p>
          <a:p>
            <a:pPr lvl="1"/>
            <a:r>
              <a:rPr lang="en-US" dirty="0"/>
              <a:t>Need adequate stability to meet deadlines</a:t>
            </a:r>
          </a:p>
          <a:p>
            <a:r>
              <a:rPr lang="en-US" b="1" dirty="0"/>
              <a:t>Data preparation</a:t>
            </a:r>
            <a:r>
              <a:rPr lang="en-US" dirty="0"/>
              <a:t> is still potentially an issue (as with model dev.)</a:t>
            </a:r>
          </a:p>
          <a:p>
            <a:r>
              <a:rPr lang="en-US" dirty="0"/>
              <a:t>Need to deal with </a:t>
            </a:r>
            <a:r>
              <a:rPr lang="en-US" b="1" dirty="0"/>
              <a:t>composition</a:t>
            </a:r>
            <a:r>
              <a:rPr lang="en-US" dirty="0"/>
              <a:t> of multiple models</a:t>
            </a:r>
          </a:p>
          <a:p>
            <a:endParaRPr lang="en-US" dirty="0"/>
          </a:p>
        </p:txBody>
      </p:sp>
      <p:sp>
        <p:nvSpPr>
          <p:cNvPr id="4" name="Title 3">
            <a:extLst>
              <a:ext uri="{FF2B5EF4-FFF2-40B4-BE49-F238E27FC236}">
                <a16:creationId xmlns:a16="http://schemas.microsoft.com/office/drawing/2014/main" id="{AE9515D7-011E-0E4D-99EE-EE26ADCDAF81}"/>
              </a:ext>
            </a:extLst>
          </p:cNvPr>
          <p:cNvSpPr>
            <a:spLocks noGrp="1"/>
          </p:cNvSpPr>
          <p:nvPr>
            <p:ph type="title"/>
          </p:nvPr>
        </p:nvSpPr>
        <p:spPr/>
        <p:txBody>
          <a:bodyPr/>
          <a:lstStyle/>
          <a:p>
            <a:r>
              <a:rPr lang="en-US" dirty="0"/>
              <a:t>Model Training </a:t>
            </a:r>
            <a:r>
              <a:rPr lang="en-US" dirty="0">
                <a:sym typeface="Wingdings" pitchFamily="2" charset="2"/>
              </a:rPr>
              <a:t> Hardware</a:t>
            </a:r>
            <a:endParaRPr lang="en-US" dirty="0"/>
          </a:p>
        </p:txBody>
      </p:sp>
    </p:spTree>
    <p:extLst>
      <p:ext uri="{BB962C8B-B14F-4D97-AF65-F5344CB8AC3E}">
        <p14:creationId xmlns:p14="http://schemas.microsoft.com/office/powerpoint/2010/main" val="34894377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B530D5-6104-2745-BBB0-34A4ED4557A3}"/>
              </a:ext>
            </a:extLst>
          </p:cNvPr>
          <p:cNvSpPr>
            <a:spLocks noGrp="1"/>
          </p:cNvSpPr>
          <p:nvPr>
            <p:ph idx="1"/>
          </p:nvPr>
        </p:nvSpPr>
        <p:spPr>
          <a:xfrm>
            <a:off x="766233" y="1333500"/>
            <a:ext cx="11193542" cy="4686300"/>
          </a:xfrm>
        </p:spPr>
        <p:txBody>
          <a:bodyPr/>
          <a:lstStyle/>
          <a:p>
            <a:r>
              <a:rPr lang="en-US" dirty="0"/>
              <a:t>Studying</a:t>
            </a:r>
            <a:r>
              <a:rPr lang="en-US" b="1" dirty="0"/>
              <a:t> pre-training</a:t>
            </a:r>
            <a:r>
              <a:rPr lang="en-US" dirty="0"/>
              <a:t> of large </a:t>
            </a:r>
            <a:r>
              <a:rPr lang="en-US" b="1" dirty="0"/>
              <a:t>Transformer Models</a:t>
            </a:r>
            <a:r>
              <a:rPr lang="en-US" dirty="0"/>
              <a:t> for NLP task (e.g., BERT)</a:t>
            </a:r>
          </a:p>
        </p:txBody>
      </p:sp>
      <p:sp>
        <p:nvSpPr>
          <p:cNvPr id="3" name="Title 2">
            <a:extLst>
              <a:ext uri="{FF2B5EF4-FFF2-40B4-BE49-F238E27FC236}">
                <a16:creationId xmlns:a16="http://schemas.microsoft.com/office/drawing/2014/main" id="{FC5D6933-5E97-0746-92B5-82CFDC50B6C5}"/>
              </a:ext>
            </a:extLst>
          </p:cNvPr>
          <p:cNvSpPr>
            <a:spLocks noGrp="1"/>
          </p:cNvSpPr>
          <p:nvPr>
            <p:ph type="title"/>
          </p:nvPr>
        </p:nvSpPr>
        <p:spPr/>
        <p:txBody>
          <a:bodyPr/>
          <a:lstStyle/>
          <a:p>
            <a:r>
              <a:rPr lang="en-US" dirty="0"/>
              <a:t>Do Bigger Models Train Faster?</a:t>
            </a:r>
          </a:p>
        </p:txBody>
      </p:sp>
      <p:sp>
        <p:nvSpPr>
          <p:cNvPr id="6" name="TextBox 5">
            <a:extLst>
              <a:ext uri="{FF2B5EF4-FFF2-40B4-BE49-F238E27FC236}">
                <a16:creationId xmlns:a16="http://schemas.microsoft.com/office/drawing/2014/main" id="{9A36983E-31CD-9147-8BF8-99603B1C73AB}"/>
              </a:ext>
            </a:extLst>
          </p:cNvPr>
          <p:cNvSpPr txBox="1"/>
          <p:nvPr/>
        </p:nvSpPr>
        <p:spPr>
          <a:xfrm>
            <a:off x="7062537" y="942976"/>
            <a:ext cx="3958135" cy="369332"/>
          </a:xfrm>
          <a:prstGeom prst="rect">
            <a:avLst/>
          </a:prstGeom>
          <a:noFill/>
        </p:spPr>
        <p:txBody>
          <a:bodyPr wrap="none" rtlCol="0">
            <a:spAutoFit/>
          </a:bodyPr>
          <a:lstStyle/>
          <a:p>
            <a:r>
              <a:rPr lang="en-US" dirty="0"/>
              <a:t>(Preliminary unpublished work.)</a:t>
            </a:r>
          </a:p>
        </p:txBody>
      </p:sp>
      <p:sp>
        <p:nvSpPr>
          <p:cNvPr id="7" name="Rectangle 6">
            <a:extLst>
              <a:ext uri="{FF2B5EF4-FFF2-40B4-BE49-F238E27FC236}">
                <a16:creationId xmlns:a16="http://schemas.microsoft.com/office/drawing/2014/main" id="{C96F7568-0FCB-ED49-B687-CF46488C457D}"/>
              </a:ext>
            </a:extLst>
          </p:cNvPr>
          <p:cNvSpPr/>
          <p:nvPr/>
        </p:nvSpPr>
        <p:spPr>
          <a:xfrm>
            <a:off x="6569022" y="1946894"/>
            <a:ext cx="4693080" cy="369332"/>
          </a:xfrm>
          <a:prstGeom prst="rect">
            <a:avLst/>
          </a:prstGeom>
        </p:spPr>
        <p:txBody>
          <a:bodyPr wrap="none">
            <a:spAutoFit/>
          </a:bodyPr>
          <a:lstStyle/>
          <a:p>
            <a:r>
              <a:rPr lang="en-US" dirty="0"/>
              <a:t>More Resilient to </a:t>
            </a:r>
            <a:r>
              <a:rPr lang="en-US" b="1" dirty="0"/>
              <a:t>Lossy Compression</a:t>
            </a:r>
          </a:p>
        </p:txBody>
      </p:sp>
      <p:sp>
        <p:nvSpPr>
          <p:cNvPr id="8" name="Rectangle 7">
            <a:extLst>
              <a:ext uri="{FF2B5EF4-FFF2-40B4-BE49-F238E27FC236}">
                <a16:creationId xmlns:a16="http://schemas.microsoft.com/office/drawing/2014/main" id="{0EA2CE0B-ED7A-044A-8FFF-E82B53D3D23B}"/>
              </a:ext>
            </a:extLst>
          </p:cNvPr>
          <p:cNvSpPr/>
          <p:nvPr/>
        </p:nvSpPr>
        <p:spPr bwMode="auto">
          <a:xfrm>
            <a:off x="6096000" y="1946894"/>
            <a:ext cx="5333999" cy="46863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69900" marR="0" indent="-469900" algn="l" defTabSz="914400" rtl="0" eaLnBrk="1" fontAlgn="base" latinLnBrk="0" hangingPunct="1">
              <a:lnSpc>
                <a:spcPct val="90000"/>
              </a:lnSpc>
              <a:spcBef>
                <a:spcPct val="20000"/>
              </a:spcBef>
              <a:spcAft>
                <a:spcPct val="0"/>
              </a:spcAft>
              <a:buClr>
                <a:schemeClr val="accent2"/>
              </a:buClr>
              <a:buSzTx/>
              <a:buFont typeface="Wingdings" pitchFamily="2" charset="2"/>
              <a:buChar char="o"/>
              <a:tabLst/>
            </a:pPr>
            <a:endParaRPr kumimoji="0" lang="en-US" sz="2000" b="0" i="0" u="none" strike="noStrike" cap="none" normalizeH="0" baseline="0">
              <a:ln>
                <a:noFill/>
              </a:ln>
              <a:solidFill>
                <a:schemeClr val="tx1"/>
              </a:solidFill>
              <a:effectLst/>
              <a:latin typeface="Verdana" pitchFamily="34" charset="0"/>
              <a:ea typeface="ＭＳ Ｐゴシック" pitchFamily="50" charset="-128"/>
            </a:endParaRPr>
          </a:p>
        </p:txBody>
      </p:sp>
    </p:spTree>
    <p:extLst>
      <p:ext uri="{BB962C8B-B14F-4D97-AF65-F5344CB8AC3E}">
        <p14:creationId xmlns:p14="http://schemas.microsoft.com/office/powerpoint/2010/main" val="8564515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B530D5-6104-2745-BBB0-34A4ED4557A3}"/>
              </a:ext>
            </a:extLst>
          </p:cNvPr>
          <p:cNvSpPr>
            <a:spLocks noGrp="1"/>
          </p:cNvSpPr>
          <p:nvPr>
            <p:ph idx="1"/>
          </p:nvPr>
        </p:nvSpPr>
        <p:spPr>
          <a:xfrm>
            <a:off x="766233" y="1333500"/>
            <a:ext cx="11193542" cy="4686300"/>
          </a:xfrm>
        </p:spPr>
        <p:txBody>
          <a:bodyPr/>
          <a:lstStyle/>
          <a:p>
            <a:r>
              <a:rPr lang="en-US" dirty="0"/>
              <a:t>Studying</a:t>
            </a:r>
            <a:r>
              <a:rPr lang="en-US" b="1" dirty="0"/>
              <a:t> pre-training</a:t>
            </a:r>
            <a:r>
              <a:rPr lang="en-US" dirty="0"/>
              <a:t> of large </a:t>
            </a:r>
            <a:r>
              <a:rPr lang="en-US" b="1" dirty="0"/>
              <a:t>Transformer Models</a:t>
            </a:r>
            <a:r>
              <a:rPr lang="en-US" dirty="0"/>
              <a:t> for NLP task (e.g., BERT)</a:t>
            </a:r>
          </a:p>
        </p:txBody>
      </p:sp>
      <p:sp>
        <p:nvSpPr>
          <p:cNvPr id="3" name="Title 2">
            <a:extLst>
              <a:ext uri="{FF2B5EF4-FFF2-40B4-BE49-F238E27FC236}">
                <a16:creationId xmlns:a16="http://schemas.microsoft.com/office/drawing/2014/main" id="{FC5D6933-5E97-0746-92B5-82CFDC50B6C5}"/>
              </a:ext>
            </a:extLst>
          </p:cNvPr>
          <p:cNvSpPr>
            <a:spLocks noGrp="1"/>
          </p:cNvSpPr>
          <p:nvPr>
            <p:ph type="title"/>
          </p:nvPr>
        </p:nvSpPr>
        <p:spPr/>
        <p:txBody>
          <a:bodyPr/>
          <a:lstStyle/>
          <a:p>
            <a:r>
              <a:rPr lang="en-US" dirty="0"/>
              <a:t>Do Bigger Models Train Faster?</a:t>
            </a:r>
          </a:p>
        </p:txBody>
      </p:sp>
      <p:pic>
        <p:nvPicPr>
          <p:cNvPr id="4" name="Picture 3">
            <a:extLst>
              <a:ext uri="{FF2B5EF4-FFF2-40B4-BE49-F238E27FC236}">
                <a16:creationId xmlns:a16="http://schemas.microsoft.com/office/drawing/2014/main" id="{2CEECDC9-D20A-D740-A800-AC9B051D8DF4}"/>
              </a:ext>
            </a:extLst>
          </p:cNvPr>
          <p:cNvPicPr>
            <a:picLocks noChangeAspect="1"/>
          </p:cNvPicPr>
          <p:nvPr/>
        </p:nvPicPr>
        <p:blipFill>
          <a:blip r:embed="rId2"/>
          <a:stretch>
            <a:fillRect/>
          </a:stretch>
        </p:blipFill>
        <p:spPr>
          <a:xfrm>
            <a:off x="1301858" y="2337418"/>
            <a:ext cx="9960244" cy="4176592"/>
          </a:xfrm>
          <a:prstGeom prst="rect">
            <a:avLst/>
          </a:prstGeom>
        </p:spPr>
      </p:pic>
      <p:sp>
        <p:nvSpPr>
          <p:cNvPr id="5" name="TextBox 4">
            <a:extLst>
              <a:ext uri="{FF2B5EF4-FFF2-40B4-BE49-F238E27FC236}">
                <a16:creationId xmlns:a16="http://schemas.microsoft.com/office/drawing/2014/main" id="{3B244965-AD1C-6142-B662-1014F1AA0E01}"/>
              </a:ext>
            </a:extLst>
          </p:cNvPr>
          <p:cNvSpPr txBox="1"/>
          <p:nvPr/>
        </p:nvSpPr>
        <p:spPr>
          <a:xfrm>
            <a:off x="558683" y="1946894"/>
            <a:ext cx="4647426" cy="369332"/>
          </a:xfrm>
          <a:prstGeom prst="rect">
            <a:avLst/>
          </a:prstGeom>
          <a:noFill/>
        </p:spPr>
        <p:txBody>
          <a:bodyPr wrap="none" rtlCol="0">
            <a:spAutoFit/>
          </a:bodyPr>
          <a:lstStyle/>
          <a:p>
            <a:r>
              <a:rPr lang="en-US" dirty="0"/>
              <a:t>Deeper Models </a:t>
            </a:r>
            <a:r>
              <a:rPr lang="en-US" b="1" dirty="0"/>
              <a:t> Reduce Error Faster</a:t>
            </a:r>
          </a:p>
        </p:txBody>
      </p:sp>
      <p:sp>
        <p:nvSpPr>
          <p:cNvPr id="6" name="TextBox 5">
            <a:extLst>
              <a:ext uri="{FF2B5EF4-FFF2-40B4-BE49-F238E27FC236}">
                <a16:creationId xmlns:a16="http://schemas.microsoft.com/office/drawing/2014/main" id="{9A36983E-31CD-9147-8BF8-99603B1C73AB}"/>
              </a:ext>
            </a:extLst>
          </p:cNvPr>
          <p:cNvSpPr txBox="1"/>
          <p:nvPr/>
        </p:nvSpPr>
        <p:spPr>
          <a:xfrm>
            <a:off x="7062537" y="942976"/>
            <a:ext cx="3958135" cy="369332"/>
          </a:xfrm>
          <a:prstGeom prst="rect">
            <a:avLst/>
          </a:prstGeom>
          <a:noFill/>
        </p:spPr>
        <p:txBody>
          <a:bodyPr wrap="none" rtlCol="0">
            <a:spAutoFit/>
          </a:bodyPr>
          <a:lstStyle/>
          <a:p>
            <a:r>
              <a:rPr lang="en-US" dirty="0"/>
              <a:t>(Preliminary unpublished work.)</a:t>
            </a:r>
          </a:p>
        </p:txBody>
      </p:sp>
      <p:sp>
        <p:nvSpPr>
          <p:cNvPr id="7" name="Rectangle 6">
            <a:extLst>
              <a:ext uri="{FF2B5EF4-FFF2-40B4-BE49-F238E27FC236}">
                <a16:creationId xmlns:a16="http://schemas.microsoft.com/office/drawing/2014/main" id="{C96F7568-0FCB-ED49-B687-CF46488C457D}"/>
              </a:ext>
            </a:extLst>
          </p:cNvPr>
          <p:cNvSpPr/>
          <p:nvPr/>
        </p:nvSpPr>
        <p:spPr>
          <a:xfrm>
            <a:off x="6569022" y="1946894"/>
            <a:ext cx="4693080" cy="369332"/>
          </a:xfrm>
          <a:prstGeom prst="rect">
            <a:avLst/>
          </a:prstGeom>
        </p:spPr>
        <p:txBody>
          <a:bodyPr wrap="none">
            <a:spAutoFit/>
          </a:bodyPr>
          <a:lstStyle/>
          <a:p>
            <a:r>
              <a:rPr lang="en-US" dirty="0"/>
              <a:t>More Resilient to </a:t>
            </a:r>
            <a:r>
              <a:rPr lang="en-US" b="1" dirty="0"/>
              <a:t>Lossy Compression</a:t>
            </a:r>
          </a:p>
        </p:txBody>
      </p:sp>
      <p:sp>
        <p:nvSpPr>
          <p:cNvPr id="8" name="Rectangle 7">
            <a:extLst>
              <a:ext uri="{FF2B5EF4-FFF2-40B4-BE49-F238E27FC236}">
                <a16:creationId xmlns:a16="http://schemas.microsoft.com/office/drawing/2014/main" id="{0EA2CE0B-ED7A-044A-8FFF-E82B53D3D23B}"/>
              </a:ext>
            </a:extLst>
          </p:cNvPr>
          <p:cNvSpPr/>
          <p:nvPr/>
        </p:nvSpPr>
        <p:spPr bwMode="auto">
          <a:xfrm>
            <a:off x="6096000" y="1946894"/>
            <a:ext cx="5333999" cy="46863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69900" marR="0" indent="-469900" algn="l" defTabSz="914400" rtl="0" eaLnBrk="1" fontAlgn="base" latinLnBrk="0" hangingPunct="1">
              <a:lnSpc>
                <a:spcPct val="90000"/>
              </a:lnSpc>
              <a:spcBef>
                <a:spcPct val="20000"/>
              </a:spcBef>
              <a:spcAft>
                <a:spcPct val="0"/>
              </a:spcAft>
              <a:buClr>
                <a:schemeClr val="accent2"/>
              </a:buClr>
              <a:buSzTx/>
              <a:buFont typeface="Wingdings" pitchFamily="2" charset="2"/>
              <a:buChar char="o"/>
              <a:tabLst/>
            </a:pPr>
            <a:endParaRPr kumimoji="0" lang="en-US" sz="2000" b="0" i="0" u="none" strike="noStrike" cap="none" normalizeH="0" baseline="0">
              <a:ln>
                <a:noFill/>
              </a:ln>
              <a:solidFill>
                <a:schemeClr val="tx1"/>
              </a:solidFill>
              <a:effectLst/>
              <a:latin typeface="Verdana" pitchFamily="34" charset="0"/>
              <a:ea typeface="ＭＳ Ｐゴシック" pitchFamily="50" charset="-128"/>
            </a:endParaRPr>
          </a:p>
        </p:txBody>
      </p:sp>
    </p:spTree>
    <p:extLst>
      <p:ext uri="{BB962C8B-B14F-4D97-AF65-F5344CB8AC3E}">
        <p14:creationId xmlns:p14="http://schemas.microsoft.com/office/powerpoint/2010/main" val="1047237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B530D5-6104-2745-BBB0-34A4ED4557A3}"/>
              </a:ext>
            </a:extLst>
          </p:cNvPr>
          <p:cNvSpPr>
            <a:spLocks noGrp="1"/>
          </p:cNvSpPr>
          <p:nvPr>
            <p:ph idx="1"/>
          </p:nvPr>
        </p:nvSpPr>
        <p:spPr>
          <a:xfrm>
            <a:off x="766233" y="1333500"/>
            <a:ext cx="11193542" cy="4686300"/>
          </a:xfrm>
        </p:spPr>
        <p:txBody>
          <a:bodyPr/>
          <a:lstStyle/>
          <a:p>
            <a:r>
              <a:rPr lang="en-US" dirty="0"/>
              <a:t>Studying</a:t>
            </a:r>
            <a:r>
              <a:rPr lang="en-US" b="1" dirty="0"/>
              <a:t> pre-training</a:t>
            </a:r>
            <a:r>
              <a:rPr lang="en-US" dirty="0"/>
              <a:t> of large </a:t>
            </a:r>
            <a:r>
              <a:rPr lang="en-US" b="1" dirty="0"/>
              <a:t>Transformer Models</a:t>
            </a:r>
            <a:r>
              <a:rPr lang="en-US" dirty="0"/>
              <a:t> for NLP task (e.g., BERT)</a:t>
            </a:r>
          </a:p>
        </p:txBody>
      </p:sp>
      <p:sp>
        <p:nvSpPr>
          <p:cNvPr id="3" name="Title 2">
            <a:extLst>
              <a:ext uri="{FF2B5EF4-FFF2-40B4-BE49-F238E27FC236}">
                <a16:creationId xmlns:a16="http://schemas.microsoft.com/office/drawing/2014/main" id="{FC5D6933-5E97-0746-92B5-82CFDC50B6C5}"/>
              </a:ext>
            </a:extLst>
          </p:cNvPr>
          <p:cNvSpPr>
            <a:spLocks noGrp="1"/>
          </p:cNvSpPr>
          <p:nvPr>
            <p:ph type="title"/>
          </p:nvPr>
        </p:nvSpPr>
        <p:spPr/>
        <p:txBody>
          <a:bodyPr/>
          <a:lstStyle/>
          <a:p>
            <a:r>
              <a:rPr lang="en-US" dirty="0"/>
              <a:t>Do Bigger Models Train Faster?</a:t>
            </a:r>
          </a:p>
        </p:txBody>
      </p:sp>
      <p:pic>
        <p:nvPicPr>
          <p:cNvPr id="4" name="Picture 3">
            <a:extLst>
              <a:ext uri="{FF2B5EF4-FFF2-40B4-BE49-F238E27FC236}">
                <a16:creationId xmlns:a16="http://schemas.microsoft.com/office/drawing/2014/main" id="{2CEECDC9-D20A-D740-A800-AC9B051D8DF4}"/>
              </a:ext>
            </a:extLst>
          </p:cNvPr>
          <p:cNvPicPr>
            <a:picLocks noChangeAspect="1"/>
          </p:cNvPicPr>
          <p:nvPr/>
        </p:nvPicPr>
        <p:blipFill>
          <a:blip r:embed="rId2"/>
          <a:stretch>
            <a:fillRect/>
          </a:stretch>
        </p:blipFill>
        <p:spPr>
          <a:xfrm>
            <a:off x="1301858" y="2337418"/>
            <a:ext cx="9960244" cy="4176592"/>
          </a:xfrm>
          <a:prstGeom prst="rect">
            <a:avLst/>
          </a:prstGeom>
        </p:spPr>
      </p:pic>
      <p:sp>
        <p:nvSpPr>
          <p:cNvPr id="5" name="TextBox 4">
            <a:extLst>
              <a:ext uri="{FF2B5EF4-FFF2-40B4-BE49-F238E27FC236}">
                <a16:creationId xmlns:a16="http://schemas.microsoft.com/office/drawing/2014/main" id="{3B244965-AD1C-6142-B662-1014F1AA0E01}"/>
              </a:ext>
            </a:extLst>
          </p:cNvPr>
          <p:cNvSpPr txBox="1"/>
          <p:nvPr/>
        </p:nvSpPr>
        <p:spPr>
          <a:xfrm>
            <a:off x="558683" y="1946894"/>
            <a:ext cx="4647426" cy="369332"/>
          </a:xfrm>
          <a:prstGeom prst="rect">
            <a:avLst/>
          </a:prstGeom>
          <a:noFill/>
        </p:spPr>
        <p:txBody>
          <a:bodyPr wrap="none" rtlCol="0">
            <a:spAutoFit/>
          </a:bodyPr>
          <a:lstStyle/>
          <a:p>
            <a:r>
              <a:rPr lang="en-US" dirty="0"/>
              <a:t>Deeper Models </a:t>
            </a:r>
            <a:r>
              <a:rPr lang="en-US" b="1" dirty="0"/>
              <a:t> Reduce Error Faster</a:t>
            </a:r>
          </a:p>
        </p:txBody>
      </p:sp>
      <p:sp>
        <p:nvSpPr>
          <p:cNvPr id="6" name="TextBox 5">
            <a:extLst>
              <a:ext uri="{FF2B5EF4-FFF2-40B4-BE49-F238E27FC236}">
                <a16:creationId xmlns:a16="http://schemas.microsoft.com/office/drawing/2014/main" id="{9A36983E-31CD-9147-8BF8-99603B1C73AB}"/>
              </a:ext>
            </a:extLst>
          </p:cNvPr>
          <p:cNvSpPr txBox="1"/>
          <p:nvPr/>
        </p:nvSpPr>
        <p:spPr>
          <a:xfrm>
            <a:off x="7062537" y="942976"/>
            <a:ext cx="3958135" cy="369332"/>
          </a:xfrm>
          <a:prstGeom prst="rect">
            <a:avLst/>
          </a:prstGeom>
          <a:noFill/>
        </p:spPr>
        <p:txBody>
          <a:bodyPr wrap="none" rtlCol="0">
            <a:spAutoFit/>
          </a:bodyPr>
          <a:lstStyle/>
          <a:p>
            <a:r>
              <a:rPr lang="en-US" dirty="0"/>
              <a:t>(Preliminary unpublished work.)</a:t>
            </a:r>
          </a:p>
        </p:txBody>
      </p:sp>
      <p:sp>
        <p:nvSpPr>
          <p:cNvPr id="7" name="Rectangle 6">
            <a:extLst>
              <a:ext uri="{FF2B5EF4-FFF2-40B4-BE49-F238E27FC236}">
                <a16:creationId xmlns:a16="http://schemas.microsoft.com/office/drawing/2014/main" id="{C96F7568-0FCB-ED49-B687-CF46488C457D}"/>
              </a:ext>
            </a:extLst>
          </p:cNvPr>
          <p:cNvSpPr/>
          <p:nvPr/>
        </p:nvSpPr>
        <p:spPr>
          <a:xfrm>
            <a:off x="6569022" y="1946894"/>
            <a:ext cx="4693080" cy="369332"/>
          </a:xfrm>
          <a:prstGeom prst="rect">
            <a:avLst/>
          </a:prstGeom>
        </p:spPr>
        <p:txBody>
          <a:bodyPr wrap="none">
            <a:spAutoFit/>
          </a:bodyPr>
          <a:lstStyle/>
          <a:p>
            <a:r>
              <a:rPr lang="en-US" dirty="0"/>
              <a:t>More Resilient to </a:t>
            </a:r>
            <a:r>
              <a:rPr lang="en-US" b="1" dirty="0"/>
              <a:t>Lossy Compression</a:t>
            </a:r>
          </a:p>
        </p:txBody>
      </p:sp>
    </p:spTree>
    <p:extLst>
      <p:ext uri="{BB962C8B-B14F-4D97-AF65-F5344CB8AC3E}">
        <p14:creationId xmlns:p14="http://schemas.microsoft.com/office/powerpoint/2010/main" val="316901069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179A4682-0D34-2D40-ABDF-5DA4C3A921ED}"/>
              </a:ext>
            </a:extLst>
          </p:cNvPr>
          <p:cNvSpPr>
            <a:spLocks noGrp="1"/>
          </p:cNvSpPr>
          <p:nvPr>
            <p:ph type="ctrTitle"/>
          </p:nvPr>
        </p:nvSpPr>
        <p:spPr>
          <a:xfrm>
            <a:off x="1003082" y="3070423"/>
            <a:ext cx="11188918" cy="1244058"/>
          </a:xfrm>
        </p:spPr>
        <p:txBody>
          <a:bodyPr>
            <a:normAutofit fontScale="90000"/>
          </a:bodyPr>
          <a:lstStyle/>
          <a:p>
            <a:pPr algn="l"/>
            <a:br>
              <a:rPr lang="en-US" sz="4000" b="1" dirty="0">
                <a:latin typeface="Helvetica Neue" panose="02000503000000020004" pitchFamily="2" charset="0"/>
                <a:ea typeface="Helvetica Neue" panose="02000503000000020004" pitchFamily="2" charset="0"/>
                <a:cs typeface="Helvetica Neue" panose="02000503000000020004" pitchFamily="2" charset="0"/>
              </a:rPr>
            </a:br>
            <a:br>
              <a:rPr lang="en-US" sz="4000" b="1" dirty="0">
                <a:latin typeface="Helvetica Neue" panose="02000503000000020004" pitchFamily="2" charset="0"/>
                <a:ea typeface="Helvetica Neue" panose="02000503000000020004" pitchFamily="2" charset="0"/>
                <a:cs typeface="Helvetica Neue" panose="02000503000000020004" pitchFamily="2" charset="0"/>
              </a:rPr>
            </a:br>
            <a:r>
              <a:rPr lang="en-US" sz="4000" dirty="0">
                <a:latin typeface="Helvetica Neue" panose="02000503000000020004" pitchFamily="2" charset="0"/>
                <a:ea typeface="Helvetica Neue" panose="02000503000000020004" pitchFamily="2" charset="0"/>
                <a:cs typeface="Helvetica Neue" panose="02000503000000020004" pitchFamily="2" charset="0"/>
              </a:rPr>
              <a:t>Scaling deep learning training beyond the </a:t>
            </a:r>
            <a:br>
              <a:rPr lang="en-US" sz="4000" dirty="0">
                <a:latin typeface="Helvetica Neue" panose="02000503000000020004" pitchFamily="2" charset="0"/>
                <a:ea typeface="Helvetica Neue" panose="02000503000000020004" pitchFamily="2" charset="0"/>
                <a:cs typeface="Helvetica Neue" panose="02000503000000020004" pitchFamily="2" charset="0"/>
              </a:rPr>
            </a:br>
            <a:r>
              <a:rPr lang="en-US" sz="4000" dirty="0">
                <a:latin typeface="Helvetica Neue" panose="02000503000000020004" pitchFamily="2" charset="0"/>
                <a:ea typeface="Helvetica Neue" panose="02000503000000020004" pitchFamily="2" charset="0"/>
                <a:cs typeface="Helvetica Neue" panose="02000503000000020004" pitchFamily="2" charset="0"/>
              </a:rPr>
              <a:t>GPU memory wall.</a:t>
            </a:r>
          </a:p>
        </p:txBody>
      </p:sp>
      <p:grpSp>
        <p:nvGrpSpPr>
          <p:cNvPr id="49" name="Group 48">
            <a:extLst>
              <a:ext uri="{FF2B5EF4-FFF2-40B4-BE49-F238E27FC236}">
                <a16:creationId xmlns:a16="http://schemas.microsoft.com/office/drawing/2014/main" id="{A98CF198-4BC5-1445-A029-10D9E86BB7DE}"/>
              </a:ext>
            </a:extLst>
          </p:cNvPr>
          <p:cNvGrpSpPr/>
          <p:nvPr/>
        </p:nvGrpSpPr>
        <p:grpSpPr>
          <a:xfrm>
            <a:off x="832118" y="2022383"/>
            <a:ext cx="4861496" cy="1048040"/>
            <a:chOff x="7165401" y="4322489"/>
            <a:chExt cx="3604264" cy="777007"/>
          </a:xfrm>
        </p:grpSpPr>
        <p:pic>
          <p:nvPicPr>
            <p:cNvPr id="50" name="Picture 49">
              <a:extLst>
                <a:ext uri="{FF2B5EF4-FFF2-40B4-BE49-F238E27FC236}">
                  <a16:creationId xmlns:a16="http://schemas.microsoft.com/office/drawing/2014/main" id="{B8AC6C5A-E806-1D41-A372-D658F58A9271}"/>
                </a:ext>
              </a:extLst>
            </p:cNvPr>
            <p:cNvPicPr>
              <a:picLocks noChangeAspect="1"/>
            </p:cNvPicPr>
            <p:nvPr/>
          </p:nvPicPr>
          <p:blipFill rotWithShape="1">
            <a:blip r:embed="rId3"/>
            <a:srcRect r="76842"/>
            <a:stretch/>
          </p:blipFill>
          <p:spPr>
            <a:xfrm>
              <a:off x="7165401" y="4322489"/>
              <a:ext cx="880003" cy="777007"/>
            </a:xfrm>
            <a:prstGeom prst="rect">
              <a:avLst/>
            </a:prstGeom>
          </p:spPr>
        </p:pic>
        <p:pic>
          <p:nvPicPr>
            <p:cNvPr id="51" name="Picture 50">
              <a:extLst>
                <a:ext uri="{FF2B5EF4-FFF2-40B4-BE49-F238E27FC236}">
                  <a16:creationId xmlns:a16="http://schemas.microsoft.com/office/drawing/2014/main" id="{95E5960D-F6A4-8A43-BDAF-66BA45C5F8D3}"/>
                </a:ext>
              </a:extLst>
            </p:cNvPr>
            <p:cNvPicPr>
              <a:picLocks noChangeAspect="1"/>
            </p:cNvPicPr>
            <p:nvPr/>
          </p:nvPicPr>
          <p:blipFill rotWithShape="1">
            <a:blip r:embed="rId3"/>
            <a:srcRect l="27098"/>
            <a:stretch/>
          </p:blipFill>
          <p:spPr>
            <a:xfrm>
              <a:off x="7999355" y="4322489"/>
              <a:ext cx="2770310" cy="777007"/>
            </a:xfrm>
            <a:prstGeom prst="rect">
              <a:avLst/>
            </a:prstGeom>
          </p:spPr>
        </p:pic>
      </p:grpSp>
      <p:sp>
        <p:nvSpPr>
          <p:cNvPr id="52" name="TextBox 51">
            <a:extLst>
              <a:ext uri="{FF2B5EF4-FFF2-40B4-BE49-F238E27FC236}">
                <a16:creationId xmlns:a16="http://schemas.microsoft.com/office/drawing/2014/main" id="{C5295BEE-5AAC-834C-AB53-D420C689C383}"/>
              </a:ext>
            </a:extLst>
          </p:cNvPr>
          <p:cNvSpPr txBox="1"/>
          <p:nvPr/>
        </p:nvSpPr>
        <p:spPr>
          <a:xfrm>
            <a:off x="5671774" y="2508970"/>
            <a:ext cx="1851533" cy="461665"/>
          </a:xfrm>
          <a:prstGeom prst="rect">
            <a:avLst/>
          </a:prstGeom>
          <a:noFill/>
        </p:spPr>
        <p:txBody>
          <a:bodyPr wrap="none" rtlCol="0">
            <a:spAutoFit/>
          </a:bodyPr>
          <a:lstStyle/>
          <a:p>
            <a:r>
              <a:rPr lang="en-US" sz="2400" dirty="0"/>
              <a:t>[</a:t>
            </a:r>
            <a:r>
              <a:rPr lang="en-US" sz="2400" dirty="0" err="1"/>
              <a:t>MLSys</a:t>
            </a:r>
            <a:r>
              <a:rPr lang="en-US" sz="2400" dirty="0"/>
              <a:t> 2020]</a:t>
            </a:r>
          </a:p>
        </p:txBody>
      </p:sp>
    </p:spTree>
    <p:extLst>
      <p:ext uri="{BB962C8B-B14F-4D97-AF65-F5344CB8AC3E}">
        <p14:creationId xmlns:p14="http://schemas.microsoft.com/office/powerpoint/2010/main" val="310514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3B9F173-7D18-844F-9BDC-5D92E1D1FFD0}"/>
              </a:ext>
            </a:extLst>
          </p:cNvPr>
          <p:cNvGrpSpPr/>
          <p:nvPr/>
        </p:nvGrpSpPr>
        <p:grpSpPr>
          <a:xfrm>
            <a:off x="133202" y="669455"/>
            <a:ext cx="6975572" cy="5519090"/>
            <a:chOff x="6070936" y="1101891"/>
            <a:chExt cx="6590390" cy="5214332"/>
          </a:xfrm>
        </p:grpSpPr>
        <p:pic>
          <p:nvPicPr>
            <p:cNvPr id="6" name="Picture 5">
              <a:extLst>
                <a:ext uri="{FF2B5EF4-FFF2-40B4-BE49-F238E27FC236}">
                  <a16:creationId xmlns:a16="http://schemas.microsoft.com/office/drawing/2014/main" id="{D8F4C3E0-32EF-484D-8491-778A99B6F7BF}"/>
                </a:ext>
              </a:extLst>
            </p:cNvPr>
            <p:cNvPicPr>
              <a:picLocks noChangeAspect="1"/>
            </p:cNvPicPr>
            <p:nvPr/>
          </p:nvPicPr>
          <p:blipFill rotWithShape="1">
            <a:blip r:embed="rId3"/>
            <a:srcRect l="4338"/>
            <a:stretch/>
          </p:blipFill>
          <p:spPr>
            <a:xfrm>
              <a:off x="7396079" y="1101891"/>
              <a:ext cx="5265247" cy="5214332"/>
            </a:xfrm>
            <a:prstGeom prst="rect">
              <a:avLst/>
            </a:prstGeom>
          </p:spPr>
        </p:pic>
        <p:sp>
          <p:nvSpPr>
            <p:cNvPr id="7" name="Rectangle 6">
              <a:extLst>
                <a:ext uri="{FF2B5EF4-FFF2-40B4-BE49-F238E27FC236}">
                  <a16:creationId xmlns:a16="http://schemas.microsoft.com/office/drawing/2014/main" id="{1538317D-06B5-B841-80B6-0248F2BD54B5}"/>
                </a:ext>
              </a:extLst>
            </p:cNvPr>
            <p:cNvSpPr/>
            <p:nvPr/>
          </p:nvSpPr>
          <p:spPr>
            <a:xfrm>
              <a:off x="6687984" y="1612583"/>
              <a:ext cx="279132" cy="25470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3156C6B-AD3D-B84D-8F26-D8F5FEDA166D}"/>
                </a:ext>
              </a:extLst>
            </p:cNvPr>
            <p:cNvSpPr txBox="1"/>
            <p:nvPr/>
          </p:nvSpPr>
          <p:spPr>
            <a:xfrm>
              <a:off x="6070936" y="3040260"/>
              <a:ext cx="1513228" cy="6687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 usage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4472C4">
                      <a:lumMod val="75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per-GPU</a:t>
              </a:r>
            </a:p>
          </p:txBody>
        </p:sp>
      </p:grpSp>
      <p:sp>
        <p:nvSpPr>
          <p:cNvPr id="15" name="Rectangle 14">
            <a:extLst>
              <a:ext uri="{FF2B5EF4-FFF2-40B4-BE49-F238E27FC236}">
                <a16:creationId xmlns:a16="http://schemas.microsoft.com/office/drawing/2014/main" id="{99109A1C-BB9E-2749-A960-28586A054789}"/>
              </a:ext>
            </a:extLst>
          </p:cNvPr>
          <p:cNvSpPr/>
          <p:nvPr/>
        </p:nvSpPr>
        <p:spPr>
          <a:xfrm>
            <a:off x="7108774" y="1052661"/>
            <a:ext cx="4792394" cy="182995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1800"/>
              </a:spcAft>
              <a:buClrTx/>
              <a:buSzPct val="120000"/>
              <a:buFontTx/>
              <a:buNone/>
              <a:tabLst/>
              <a:defRPr/>
            </a:pP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 per-GPU level, recent state-of-the-art models have hit a </a:t>
            </a:r>
            <a:r>
              <a:rPr kumimoji="0" lang="en-US" sz="2800" b="1" i="0" u="none" strike="noStrike" kern="1200" cap="none" spc="0" normalizeH="0" baseline="0" noProof="0" dirty="0">
                <a:ln>
                  <a:noFill/>
                </a:ln>
                <a:solidFill>
                  <a:srgbClr val="4472C4"/>
                </a:solidFill>
                <a:effectLst/>
                <a:uLnTx/>
                <a:uFillTx/>
                <a:latin typeface="Helvetica Neue" panose="02000503000000020004" pitchFamily="2" charset="0"/>
                <a:ea typeface="Helvetica Neue" panose="02000503000000020004" pitchFamily="2" charset="0"/>
                <a:cs typeface="Helvetica Neue" panose="02000503000000020004" pitchFamily="2" charset="0"/>
              </a:rPr>
              <a:t>memory capacity wall</a:t>
            </a: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2" name="Slide Number Placeholder 1">
            <a:extLst>
              <a:ext uri="{FF2B5EF4-FFF2-40B4-BE49-F238E27FC236}">
                <a16:creationId xmlns:a16="http://schemas.microsoft.com/office/drawing/2014/main" id="{374B9DC5-23E0-DF47-81FC-798A585B560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Rectangle 8">
            <a:extLst>
              <a:ext uri="{FF2B5EF4-FFF2-40B4-BE49-F238E27FC236}">
                <a16:creationId xmlns:a16="http://schemas.microsoft.com/office/drawing/2014/main" id="{AD38E598-7954-3249-8BF1-EA3B0B63863D}"/>
              </a:ext>
            </a:extLst>
          </p:cNvPr>
          <p:cNvSpPr/>
          <p:nvPr/>
        </p:nvSpPr>
        <p:spPr>
          <a:xfrm>
            <a:off x="7108774" y="3265822"/>
            <a:ext cx="4792394" cy="182995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1800"/>
              </a:spcAft>
              <a:buClrTx/>
              <a:buSzPct val="120000"/>
              <a:buFontTx/>
              <a:buNone/>
              <a:tabLst/>
              <a:defRPr/>
            </a:pPr>
            <a:r>
              <a:rPr kumimoji="0" lang="en-US" sz="2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Limited GPU memory is slowing progress in new deep learning models!</a:t>
            </a:r>
          </a:p>
        </p:txBody>
      </p:sp>
      <p:sp>
        <p:nvSpPr>
          <p:cNvPr id="10" name="Rectangle 9">
            <a:extLst>
              <a:ext uri="{FF2B5EF4-FFF2-40B4-BE49-F238E27FC236}">
                <a16:creationId xmlns:a16="http://schemas.microsoft.com/office/drawing/2014/main" id="{A2C06A00-4D73-564C-A7DC-EDF43921025F}"/>
              </a:ext>
            </a:extLst>
          </p:cNvPr>
          <p:cNvSpPr/>
          <p:nvPr/>
        </p:nvSpPr>
        <p:spPr>
          <a:xfrm>
            <a:off x="0" y="0"/>
            <a:ext cx="12192000" cy="6857999"/>
          </a:xfrm>
          <a:prstGeom prst="rect">
            <a:avLst/>
          </a:prstGeom>
          <a:solidFill>
            <a:srgbClr val="FFFFFF">
              <a:alpha val="894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highlight>
                  <a:srgbClr val="FFF2CC"/>
                </a:highlight>
                <a:uLnTx/>
                <a:uFillTx/>
                <a:latin typeface="Helvetica Neue" panose="02000503000000020004" pitchFamily="2" charset="0"/>
                <a:ea typeface="Helvetica Neue" panose="02000503000000020004" pitchFamily="2" charset="0"/>
                <a:cs typeface="Helvetica Neue" panose="02000503000000020004" pitchFamily="2" charset="0"/>
              </a:rPr>
              <a:t>How do we train models both efficiently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highlight>
                  <a:srgbClr val="FFF2CC"/>
                </a:highlight>
                <a:uLnTx/>
                <a:uFillTx/>
                <a:latin typeface="Helvetica Neue" panose="02000503000000020004" pitchFamily="2" charset="0"/>
                <a:ea typeface="Helvetica Neue" panose="02000503000000020004" pitchFamily="2" charset="0"/>
                <a:cs typeface="Helvetica Neue" panose="02000503000000020004" pitchFamily="2" charset="0"/>
              </a:rPr>
              <a:t>and beyond memory limits?</a:t>
            </a:r>
            <a:endParaRPr kumimoji="0" lang="en-US" sz="4000" b="0" i="0" u="none" strike="noStrike" kern="1200" cap="none" spc="0" normalizeH="0" baseline="0" noProof="0" dirty="0">
              <a:ln>
                <a:noFill/>
              </a:ln>
              <a:solidFill>
                <a:prstClr val="white"/>
              </a:solidFill>
              <a:effectLst/>
              <a:highlight>
                <a:srgbClr val="FFF2CC"/>
              </a:highligh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255AE2B-5D0B-9E48-B72E-D58B8BE2EFB2}"/>
              </a:ext>
            </a:extLst>
          </p:cNvPr>
          <p:cNvSpPr txBox="1"/>
          <p:nvPr/>
        </p:nvSpPr>
        <p:spPr>
          <a:xfrm>
            <a:off x="623029" y="1890117"/>
            <a:ext cx="494627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Problem:</a:t>
            </a:r>
          </a:p>
        </p:txBody>
      </p:sp>
    </p:spTree>
    <p:extLst>
      <p:ext uri="{BB962C8B-B14F-4D97-AF65-F5344CB8AC3E}">
        <p14:creationId xmlns:p14="http://schemas.microsoft.com/office/powerpoint/2010/main" val="201217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9FA44D-F681-EC4D-B2F6-2D3FEA8B903E}"/>
              </a:ext>
            </a:extLst>
          </p:cNvPr>
          <p:cNvSpPr txBox="1"/>
          <p:nvPr/>
        </p:nvSpPr>
        <p:spPr>
          <a:xfrm>
            <a:off x="318112" y="470294"/>
            <a:ext cx="11540290" cy="769441"/>
          </a:xfrm>
          <a:prstGeom prst="rect">
            <a:avLst/>
          </a:prstGeom>
          <a:noFill/>
        </p:spPr>
        <p:txBody>
          <a:bodyPr wrap="square" rtlCol="0">
            <a:spAutoFit/>
          </a:bodyPr>
          <a:lstStyle/>
          <a:p>
            <a:pPr lvl="0">
              <a:defRPr/>
            </a:pPr>
            <a:r>
              <a:rPr lang="en-US" sz="44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Efficiently </a:t>
            </a:r>
            <a:r>
              <a:rPr lang="en-US" sz="44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trade-off</a:t>
            </a:r>
            <a:r>
              <a:rPr lang="en-US" sz="44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sz="4400" b="1" u="sng"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RAM</a:t>
            </a:r>
            <a:r>
              <a:rPr lang="en-US" sz="44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kumimoji="0" lang="en-US" sz="4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and </a:t>
            </a:r>
            <a:r>
              <a:rPr kumimoji="0" lang="en-US" sz="4400" b="1" i="0" u="sng"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a:t>
            </a:r>
          </a:p>
        </p:txBody>
      </p:sp>
      <p:sp>
        <p:nvSpPr>
          <p:cNvPr id="2" name="Slide Number Placeholder 1">
            <a:extLst>
              <a:ext uri="{FF2B5EF4-FFF2-40B4-BE49-F238E27FC236}">
                <a16:creationId xmlns:a16="http://schemas.microsoft.com/office/drawing/2014/main" id="{DBC400DD-4B4C-BD46-8696-49D7C5F4F51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Freeform 29">
            <a:extLst>
              <a:ext uri="{FF2B5EF4-FFF2-40B4-BE49-F238E27FC236}">
                <a16:creationId xmlns:a16="http://schemas.microsoft.com/office/drawing/2014/main" id="{6583AFB0-83AD-C04A-8FF1-B5FA2786C33D}"/>
              </a:ext>
            </a:extLst>
          </p:cNvPr>
          <p:cNvSpPr/>
          <p:nvPr/>
        </p:nvSpPr>
        <p:spPr>
          <a:xfrm>
            <a:off x="2714713" y="2564537"/>
            <a:ext cx="5284258" cy="2231388"/>
          </a:xfrm>
          <a:custGeom>
            <a:avLst/>
            <a:gdLst>
              <a:gd name="connsiteX0" fmla="*/ 0 w 5284258"/>
              <a:gd name="connsiteY0" fmla="*/ 0 h 2231388"/>
              <a:gd name="connsiteX1" fmla="*/ 1281824 w 5284258"/>
              <a:gd name="connsiteY1" fmla="*/ 1388130 h 2231388"/>
              <a:gd name="connsiteX2" fmla="*/ 5284258 w 5284258"/>
              <a:gd name="connsiteY2" fmla="*/ 2231388 h 2231388"/>
              <a:gd name="connsiteX3" fmla="*/ 5284258 w 5284258"/>
              <a:gd name="connsiteY3" fmla="*/ 2231388 h 2231388"/>
            </a:gdLst>
            <a:ahLst/>
            <a:cxnLst>
              <a:cxn ang="0">
                <a:pos x="connsiteX0" y="connsiteY0"/>
              </a:cxn>
              <a:cxn ang="0">
                <a:pos x="connsiteX1" y="connsiteY1"/>
              </a:cxn>
              <a:cxn ang="0">
                <a:pos x="connsiteX2" y="connsiteY2"/>
              </a:cxn>
              <a:cxn ang="0">
                <a:pos x="connsiteX3" y="connsiteY3"/>
              </a:cxn>
            </a:cxnLst>
            <a:rect l="l" t="t" r="r" b="b"/>
            <a:pathLst>
              <a:path w="5284258" h="2231388" extrusionOk="0">
                <a:moveTo>
                  <a:pt x="0" y="0"/>
                </a:moveTo>
                <a:cubicBezTo>
                  <a:pt x="65965" y="425096"/>
                  <a:pt x="349533" y="1035592"/>
                  <a:pt x="1281824" y="1388130"/>
                </a:cubicBezTo>
                <a:cubicBezTo>
                  <a:pt x="2162535" y="1760029"/>
                  <a:pt x="5284257" y="2231388"/>
                  <a:pt x="5284258" y="2231388"/>
                </a:cubicBezTo>
                <a:lnTo>
                  <a:pt x="5284258" y="2231388"/>
                </a:lnTo>
              </a:path>
            </a:pathLst>
          </a:custGeom>
          <a:noFill/>
          <a:ln w="76200">
            <a:solidFill>
              <a:schemeClr val="accent1">
                <a:lumMod val="75000"/>
              </a:schemeClr>
            </a:solidFill>
            <a:prstDash val="dash"/>
            <a:extLst>
              <a:ext uri="{C807C97D-BFC1-408E-A445-0C87EB9F89A2}">
                <ask:lineSketchStyleProps xmlns:ask="http://schemas.microsoft.com/office/drawing/2018/sketchyshapes" sd="1219033472">
                  <a:custGeom>
                    <a:avLst/>
                    <a:gdLst>
                      <a:gd name="connsiteX0" fmla="*/ 0 w 6596743"/>
                      <a:gd name="connsiteY0" fmla="*/ 0 h 2808514"/>
                      <a:gd name="connsiteX1" fmla="*/ 1600200 w 6596743"/>
                      <a:gd name="connsiteY1" fmla="*/ 1747157 h 2808514"/>
                      <a:gd name="connsiteX2" fmla="*/ 6596743 w 6596743"/>
                      <a:gd name="connsiteY2" fmla="*/ 2808514 h 2808514"/>
                      <a:gd name="connsiteX3" fmla="*/ 6596743 w 6596743"/>
                      <a:gd name="connsiteY3" fmla="*/ 2808514 h 2808514"/>
                    </a:gdLst>
                    <a:ahLst/>
                    <a:cxnLst>
                      <a:cxn ang="0">
                        <a:pos x="connsiteX0" y="connsiteY0"/>
                      </a:cxn>
                      <a:cxn ang="0">
                        <a:pos x="connsiteX1" y="connsiteY1"/>
                      </a:cxn>
                      <a:cxn ang="0">
                        <a:pos x="connsiteX2" y="connsiteY2"/>
                      </a:cxn>
                      <a:cxn ang="0">
                        <a:pos x="connsiteX3" y="connsiteY3"/>
                      </a:cxn>
                    </a:cxnLst>
                    <a:rect l="l" t="t" r="r" b="b"/>
                    <a:pathLst>
                      <a:path w="6596743" h="2808514">
                        <a:moveTo>
                          <a:pt x="0" y="0"/>
                        </a:moveTo>
                        <a:cubicBezTo>
                          <a:pt x="250371" y="639535"/>
                          <a:pt x="500743" y="1279071"/>
                          <a:pt x="1600200" y="1747157"/>
                        </a:cubicBezTo>
                        <a:cubicBezTo>
                          <a:pt x="2699657" y="2215243"/>
                          <a:pt x="6596743" y="2808514"/>
                          <a:pt x="6596743" y="2808514"/>
                        </a:cubicBezTo>
                        <a:lnTo>
                          <a:pt x="6596743" y="2808514"/>
                        </a:ln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5118A888-9574-2B44-B58D-1820BAC32BED}"/>
              </a:ext>
            </a:extLst>
          </p:cNvPr>
          <p:cNvCxnSpPr>
            <a:cxnSpLocks/>
          </p:cNvCxnSpPr>
          <p:nvPr/>
        </p:nvCxnSpPr>
        <p:spPr>
          <a:xfrm flipV="1">
            <a:off x="1878528" y="1697271"/>
            <a:ext cx="0" cy="4155034"/>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8C07E9E9-47AA-A54F-A2BE-0C311583DC3F}"/>
              </a:ext>
            </a:extLst>
          </p:cNvPr>
          <p:cNvSpPr txBox="1"/>
          <p:nvPr/>
        </p:nvSpPr>
        <p:spPr>
          <a:xfrm>
            <a:off x="1938188" y="1280015"/>
            <a:ext cx="1072777" cy="744299"/>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p:txBody>
      </p:sp>
      <p:cxnSp>
        <p:nvCxnSpPr>
          <p:cNvPr id="34" name="Straight Arrow Connector 33">
            <a:extLst>
              <a:ext uri="{FF2B5EF4-FFF2-40B4-BE49-F238E27FC236}">
                <a16:creationId xmlns:a16="http://schemas.microsoft.com/office/drawing/2014/main" id="{46767D1D-8CFA-484C-8E76-DB6244D6B9A7}"/>
              </a:ext>
            </a:extLst>
          </p:cNvPr>
          <p:cNvCxnSpPr>
            <a:cxnSpLocks/>
          </p:cNvCxnSpPr>
          <p:nvPr/>
        </p:nvCxnSpPr>
        <p:spPr>
          <a:xfrm>
            <a:off x="1870759" y="5840568"/>
            <a:ext cx="7086507" cy="11736"/>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1781C37-730E-1248-A456-7A3D53960657}"/>
                  </a:ext>
                </a:extLst>
              </p:cNvPr>
              <p:cNvSpPr txBox="1"/>
              <p:nvPr/>
            </p:nvSpPr>
            <p:spPr>
              <a:xfrm>
                <a:off x="7053967" y="2856118"/>
                <a:ext cx="3714607" cy="713593"/>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every </a:t>
                </a:r>
                <a14:m>
                  <m:oMath xmlns:m="http://schemas.openxmlformats.org/officeDocument/2006/math">
                    <m:rad>
                      <m:radPr>
                        <m:degHide m:val="on"/>
                        <m:ctrlPr>
                          <a:rPr kumimoji="0" lang="en-US" sz="2000" b="1" i="1" u="none" strike="noStrike" kern="1200" cap="none" spc="0" normalizeH="0" baseline="0" noProof="0" smtClean="0">
                            <a:ln>
                              <a:noFill/>
                            </a:ln>
                            <a:solidFill>
                              <a:sysClr val="windowText" lastClr="000000"/>
                            </a:solidFill>
                            <a:effectLst/>
                            <a:uLnTx/>
                            <a:uFillTx/>
                            <a:latin typeface="Cambria Math" panose="02040503050406030204" pitchFamily="18" charset="0"/>
                            <a:ea typeface="Helvetica Neue" panose="02000503000000020004" pitchFamily="2" charset="0"/>
                            <a:cs typeface="Helvetica Neue" panose="02000503000000020004" pitchFamily="2" charset="0"/>
                          </a:rPr>
                        </m:ctrlPr>
                      </m:radPr>
                      <m:deg/>
                      <m:e>
                        <m:r>
                          <a:rPr kumimoji="0" lang="en-US" sz="2000" b="1" i="1" u="none" strike="noStrike" kern="1200" cap="none" spc="0" normalizeH="0" baseline="0" noProof="0" smtClean="0">
                            <a:ln>
                              <a:noFill/>
                            </a:ln>
                            <a:solidFill>
                              <a:sysClr val="windowText" lastClr="000000"/>
                            </a:solidFill>
                            <a:effectLst/>
                            <a:uLnTx/>
                            <a:uFillTx/>
                            <a:latin typeface="Cambria Math" panose="02040503050406030204" pitchFamily="18" charset="0"/>
                            <a:ea typeface="Helvetica Neue" panose="02000503000000020004" pitchFamily="2" charset="0"/>
                            <a:cs typeface="Helvetica Neue" panose="02000503000000020004" pitchFamily="2" charset="0"/>
                          </a:rPr>
                          <m:t>𝒏</m:t>
                        </m:r>
                      </m:e>
                    </m:rad>
                  </m:oMath>
                </a14:m>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 layers in 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Chen et al (2016)</a:t>
                </a:r>
              </a:p>
            </p:txBody>
          </p:sp>
        </mc:Choice>
        <mc:Fallback xmlns="">
          <p:sp>
            <p:nvSpPr>
              <p:cNvPr id="35" name="TextBox 34">
                <a:extLst>
                  <a:ext uri="{FF2B5EF4-FFF2-40B4-BE49-F238E27FC236}">
                    <a16:creationId xmlns:a16="http://schemas.microsoft.com/office/drawing/2014/main" id="{01781C37-730E-1248-A456-7A3D53960657}"/>
                  </a:ext>
                </a:extLst>
              </p:cNvPr>
              <p:cNvSpPr txBox="1">
                <a:spLocks noRot="1" noChangeAspect="1" noMove="1" noResize="1" noEditPoints="1" noAdjustHandles="1" noChangeArrowheads="1" noChangeShapeType="1" noTextEdit="1"/>
              </p:cNvSpPr>
              <p:nvPr/>
            </p:nvSpPr>
            <p:spPr>
              <a:xfrm>
                <a:off x="7053967" y="2856118"/>
                <a:ext cx="3714607" cy="713593"/>
              </a:xfrm>
              <a:prstGeom prst="rect">
                <a:avLst/>
              </a:prstGeom>
              <a:blipFill>
                <a:blip r:embed="rId3"/>
                <a:stretch>
                  <a:fillRect l="-1361" t="-3509" r="-680" b="-12281"/>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3795B0ED-2CB9-8D4D-B969-F6AA2F85B7D4}"/>
              </a:ext>
            </a:extLst>
          </p:cNvPr>
          <p:cNvSpPr txBox="1"/>
          <p:nvPr/>
        </p:nvSpPr>
        <p:spPr>
          <a:xfrm>
            <a:off x="3010965" y="2274151"/>
            <a:ext cx="2927404"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all layers in RAM</a:t>
            </a:r>
          </a:p>
        </p:txBody>
      </p:sp>
      <p:sp>
        <p:nvSpPr>
          <p:cNvPr id="37" name="TextBox 36">
            <a:extLst>
              <a:ext uri="{FF2B5EF4-FFF2-40B4-BE49-F238E27FC236}">
                <a16:creationId xmlns:a16="http://schemas.microsoft.com/office/drawing/2014/main" id="{4E9CD987-3405-8B45-A801-EFEA69363869}"/>
              </a:ext>
            </a:extLst>
          </p:cNvPr>
          <p:cNvSpPr txBox="1"/>
          <p:nvPr/>
        </p:nvSpPr>
        <p:spPr>
          <a:xfrm>
            <a:off x="8470589" y="4589917"/>
            <a:ext cx="3040940" cy="40011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no layers in RAM</a:t>
            </a:r>
          </a:p>
        </p:txBody>
      </p:sp>
      <p:sp>
        <p:nvSpPr>
          <p:cNvPr id="38" name="TextBox 37">
            <a:extLst>
              <a:ext uri="{FF2B5EF4-FFF2-40B4-BE49-F238E27FC236}">
                <a16:creationId xmlns:a16="http://schemas.microsoft.com/office/drawing/2014/main" id="{5CA08B2B-A805-354D-B37A-6E0BCFD9B001}"/>
              </a:ext>
            </a:extLst>
          </p:cNvPr>
          <p:cNvSpPr txBox="1"/>
          <p:nvPr/>
        </p:nvSpPr>
        <p:spPr>
          <a:xfrm>
            <a:off x="9111361" y="5386283"/>
            <a:ext cx="2747041" cy="744299"/>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a:t>
            </a:r>
          </a:p>
        </p:txBody>
      </p:sp>
      <p:sp>
        <p:nvSpPr>
          <p:cNvPr id="39" name="Cross 38">
            <a:extLst>
              <a:ext uri="{FF2B5EF4-FFF2-40B4-BE49-F238E27FC236}">
                <a16:creationId xmlns:a16="http://schemas.microsoft.com/office/drawing/2014/main" id="{C362B859-87DC-9F4C-9048-37EB5950F947}"/>
              </a:ext>
            </a:extLst>
          </p:cNvPr>
          <p:cNvSpPr/>
          <p:nvPr/>
        </p:nvSpPr>
        <p:spPr>
          <a:xfrm rot="2700000">
            <a:off x="6436753" y="2970664"/>
            <a:ext cx="601041" cy="601041"/>
          </a:xfrm>
          <a:prstGeom prst="plus">
            <a:avLst>
              <a:gd name="adj" fmla="val 38031"/>
            </a:avLst>
          </a:prstGeom>
          <a:solidFill>
            <a:srgbClr val="FFC8CA"/>
          </a:solidFill>
          <a:ln w="28575">
            <a:solidFill>
              <a:srgbClr val="C0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Cross 39">
            <a:extLst>
              <a:ext uri="{FF2B5EF4-FFF2-40B4-BE49-F238E27FC236}">
                <a16:creationId xmlns:a16="http://schemas.microsoft.com/office/drawing/2014/main" id="{8FCBB81A-3B78-D94F-9A2A-A8228CCC8366}"/>
              </a:ext>
            </a:extLst>
          </p:cNvPr>
          <p:cNvSpPr/>
          <p:nvPr/>
        </p:nvSpPr>
        <p:spPr>
          <a:xfrm rot="2700000">
            <a:off x="2400232" y="2148794"/>
            <a:ext cx="601041" cy="601041"/>
          </a:xfrm>
          <a:prstGeom prst="plus">
            <a:avLst>
              <a:gd name="adj" fmla="val 38031"/>
            </a:avLst>
          </a:prstGeom>
          <a:solidFill>
            <a:schemeClr val="accent1">
              <a:lumMod val="20000"/>
              <a:lumOff val="8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Cross 40">
            <a:extLst>
              <a:ext uri="{FF2B5EF4-FFF2-40B4-BE49-F238E27FC236}">
                <a16:creationId xmlns:a16="http://schemas.microsoft.com/office/drawing/2014/main" id="{4BEE667C-81DB-9C4A-9B09-450978B5F725}"/>
              </a:ext>
            </a:extLst>
          </p:cNvPr>
          <p:cNvSpPr/>
          <p:nvPr/>
        </p:nvSpPr>
        <p:spPr>
          <a:xfrm rot="2700000">
            <a:off x="7875714" y="4489452"/>
            <a:ext cx="601041" cy="601041"/>
          </a:xfrm>
          <a:prstGeom prst="plus">
            <a:avLst>
              <a:gd name="adj" fmla="val 38031"/>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B262030-9969-E14A-A11B-59D9977DC636}"/>
              </a:ext>
            </a:extLst>
          </p:cNvPr>
          <p:cNvSpPr txBox="1"/>
          <p:nvPr/>
        </p:nvSpPr>
        <p:spPr>
          <a:xfrm>
            <a:off x="262503" y="4328729"/>
            <a:ext cx="4178264" cy="1323439"/>
          </a:xfrm>
          <a:prstGeom prst="rect">
            <a:avLst/>
          </a:prstGeom>
          <a:solidFill>
            <a:schemeClr val="accent1">
              <a:lumMod val="20000"/>
              <a:lumOff val="80000"/>
            </a:schemeClr>
          </a:solidFill>
          <a:ln w="76200">
            <a:solidFill>
              <a:schemeClr val="accent1">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lumMod val="50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Checkmate explores optimal trade-off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4472C4">
                    <a:lumMod val="50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5x larger models w/ 2x cost</a:t>
            </a:r>
          </a:p>
        </p:txBody>
      </p:sp>
    </p:spTree>
    <p:extLst>
      <p:ext uri="{BB962C8B-B14F-4D97-AF65-F5344CB8AC3E}">
        <p14:creationId xmlns:p14="http://schemas.microsoft.com/office/powerpoint/2010/main" val="238620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C400DD-4B4C-BD46-8696-49D7C5F4F51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Freeform 29">
            <a:extLst>
              <a:ext uri="{FF2B5EF4-FFF2-40B4-BE49-F238E27FC236}">
                <a16:creationId xmlns:a16="http://schemas.microsoft.com/office/drawing/2014/main" id="{6583AFB0-83AD-C04A-8FF1-B5FA2786C33D}"/>
              </a:ext>
            </a:extLst>
          </p:cNvPr>
          <p:cNvSpPr/>
          <p:nvPr/>
        </p:nvSpPr>
        <p:spPr>
          <a:xfrm>
            <a:off x="2714713" y="2564537"/>
            <a:ext cx="5284258" cy="2231388"/>
          </a:xfrm>
          <a:custGeom>
            <a:avLst/>
            <a:gdLst>
              <a:gd name="connsiteX0" fmla="*/ 0 w 5284258"/>
              <a:gd name="connsiteY0" fmla="*/ 0 h 2231388"/>
              <a:gd name="connsiteX1" fmla="*/ 1281824 w 5284258"/>
              <a:gd name="connsiteY1" fmla="*/ 1388130 h 2231388"/>
              <a:gd name="connsiteX2" fmla="*/ 5284258 w 5284258"/>
              <a:gd name="connsiteY2" fmla="*/ 2231388 h 2231388"/>
              <a:gd name="connsiteX3" fmla="*/ 5284258 w 5284258"/>
              <a:gd name="connsiteY3" fmla="*/ 2231388 h 2231388"/>
            </a:gdLst>
            <a:ahLst/>
            <a:cxnLst>
              <a:cxn ang="0">
                <a:pos x="connsiteX0" y="connsiteY0"/>
              </a:cxn>
              <a:cxn ang="0">
                <a:pos x="connsiteX1" y="connsiteY1"/>
              </a:cxn>
              <a:cxn ang="0">
                <a:pos x="connsiteX2" y="connsiteY2"/>
              </a:cxn>
              <a:cxn ang="0">
                <a:pos x="connsiteX3" y="connsiteY3"/>
              </a:cxn>
            </a:cxnLst>
            <a:rect l="l" t="t" r="r" b="b"/>
            <a:pathLst>
              <a:path w="5284258" h="2231388" extrusionOk="0">
                <a:moveTo>
                  <a:pt x="0" y="0"/>
                </a:moveTo>
                <a:cubicBezTo>
                  <a:pt x="65965" y="425096"/>
                  <a:pt x="349533" y="1035592"/>
                  <a:pt x="1281824" y="1388130"/>
                </a:cubicBezTo>
                <a:cubicBezTo>
                  <a:pt x="2162535" y="1760029"/>
                  <a:pt x="5284257" y="2231388"/>
                  <a:pt x="5284258" y="2231388"/>
                </a:cubicBezTo>
                <a:lnTo>
                  <a:pt x="5284258" y="2231388"/>
                </a:lnTo>
              </a:path>
            </a:pathLst>
          </a:custGeom>
          <a:noFill/>
          <a:ln w="76200">
            <a:solidFill>
              <a:schemeClr val="accent1">
                <a:lumMod val="75000"/>
              </a:schemeClr>
            </a:solidFill>
            <a:prstDash val="dash"/>
            <a:extLst>
              <a:ext uri="{C807C97D-BFC1-408E-A445-0C87EB9F89A2}">
                <ask:lineSketchStyleProps xmlns:ask="http://schemas.microsoft.com/office/drawing/2018/sketchyshapes" sd="1219033472">
                  <a:custGeom>
                    <a:avLst/>
                    <a:gdLst>
                      <a:gd name="connsiteX0" fmla="*/ 0 w 6596743"/>
                      <a:gd name="connsiteY0" fmla="*/ 0 h 2808514"/>
                      <a:gd name="connsiteX1" fmla="*/ 1600200 w 6596743"/>
                      <a:gd name="connsiteY1" fmla="*/ 1747157 h 2808514"/>
                      <a:gd name="connsiteX2" fmla="*/ 6596743 w 6596743"/>
                      <a:gd name="connsiteY2" fmla="*/ 2808514 h 2808514"/>
                      <a:gd name="connsiteX3" fmla="*/ 6596743 w 6596743"/>
                      <a:gd name="connsiteY3" fmla="*/ 2808514 h 2808514"/>
                    </a:gdLst>
                    <a:ahLst/>
                    <a:cxnLst>
                      <a:cxn ang="0">
                        <a:pos x="connsiteX0" y="connsiteY0"/>
                      </a:cxn>
                      <a:cxn ang="0">
                        <a:pos x="connsiteX1" y="connsiteY1"/>
                      </a:cxn>
                      <a:cxn ang="0">
                        <a:pos x="connsiteX2" y="connsiteY2"/>
                      </a:cxn>
                      <a:cxn ang="0">
                        <a:pos x="connsiteX3" y="connsiteY3"/>
                      </a:cxn>
                    </a:cxnLst>
                    <a:rect l="l" t="t" r="r" b="b"/>
                    <a:pathLst>
                      <a:path w="6596743" h="2808514">
                        <a:moveTo>
                          <a:pt x="0" y="0"/>
                        </a:moveTo>
                        <a:cubicBezTo>
                          <a:pt x="250371" y="639535"/>
                          <a:pt x="500743" y="1279071"/>
                          <a:pt x="1600200" y="1747157"/>
                        </a:cubicBezTo>
                        <a:cubicBezTo>
                          <a:pt x="2699657" y="2215243"/>
                          <a:pt x="6596743" y="2808514"/>
                          <a:pt x="6596743" y="2808514"/>
                        </a:cubicBezTo>
                        <a:lnTo>
                          <a:pt x="6596743" y="2808514"/>
                        </a:ln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5118A888-9574-2B44-B58D-1820BAC32BED}"/>
              </a:ext>
            </a:extLst>
          </p:cNvPr>
          <p:cNvCxnSpPr>
            <a:cxnSpLocks/>
          </p:cNvCxnSpPr>
          <p:nvPr/>
        </p:nvCxnSpPr>
        <p:spPr>
          <a:xfrm flipV="1">
            <a:off x="1878528" y="1697271"/>
            <a:ext cx="0" cy="4155034"/>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8C07E9E9-47AA-A54F-A2BE-0C311583DC3F}"/>
              </a:ext>
            </a:extLst>
          </p:cNvPr>
          <p:cNvSpPr txBox="1"/>
          <p:nvPr/>
        </p:nvSpPr>
        <p:spPr>
          <a:xfrm>
            <a:off x="1938188" y="1280015"/>
            <a:ext cx="1072777" cy="744299"/>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p:txBody>
      </p:sp>
      <p:cxnSp>
        <p:nvCxnSpPr>
          <p:cNvPr id="34" name="Straight Arrow Connector 33">
            <a:extLst>
              <a:ext uri="{FF2B5EF4-FFF2-40B4-BE49-F238E27FC236}">
                <a16:creationId xmlns:a16="http://schemas.microsoft.com/office/drawing/2014/main" id="{46767D1D-8CFA-484C-8E76-DB6244D6B9A7}"/>
              </a:ext>
            </a:extLst>
          </p:cNvPr>
          <p:cNvCxnSpPr>
            <a:cxnSpLocks/>
          </p:cNvCxnSpPr>
          <p:nvPr/>
        </p:nvCxnSpPr>
        <p:spPr>
          <a:xfrm>
            <a:off x="1870759" y="5840568"/>
            <a:ext cx="7086507" cy="11736"/>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1781C37-730E-1248-A456-7A3D53960657}"/>
                  </a:ext>
                </a:extLst>
              </p:cNvPr>
              <p:cNvSpPr txBox="1"/>
              <p:nvPr/>
            </p:nvSpPr>
            <p:spPr>
              <a:xfrm>
                <a:off x="7053967" y="2856118"/>
                <a:ext cx="3714607" cy="713593"/>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every </a:t>
                </a:r>
                <a14:m>
                  <m:oMath xmlns:m="http://schemas.openxmlformats.org/officeDocument/2006/math">
                    <m:rad>
                      <m:radPr>
                        <m:degHide m:val="on"/>
                        <m:ctrlPr>
                          <a:rPr kumimoji="0" lang="en-US" sz="2000" b="1" i="1" u="none" strike="noStrike" kern="1200" cap="none" spc="0" normalizeH="0" baseline="0" noProof="0" smtClean="0">
                            <a:ln>
                              <a:noFill/>
                            </a:ln>
                            <a:solidFill>
                              <a:sysClr val="windowText" lastClr="000000"/>
                            </a:solidFill>
                            <a:effectLst/>
                            <a:uLnTx/>
                            <a:uFillTx/>
                            <a:latin typeface="Cambria Math" panose="02040503050406030204" pitchFamily="18" charset="0"/>
                            <a:ea typeface="Helvetica Neue" panose="02000503000000020004" pitchFamily="2" charset="0"/>
                            <a:cs typeface="Helvetica Neue" panose="02000503000000020004" pitchFamily="2" charset="0"/>
                          </a:rPr>
                        </m:ctrlPr>
                      </m:radPr>
                      <m:deg/>
                      <m:e>
                        <m:r>
                          <a:rPr kumimoji="0" lang="en-US" sz="2000" b="1" i="1" u="none" strike="noStrike" kern="1200" cap="none" spc="0" normalizeH="0" baseline="0" noProof="0" smtClean="0">
                            <a:ln>
                              <a:noFill/>
                            </a:ln>
                            <a:solidFill>
                              <a:sysClr val="windowText" lastClr="000000"/>
                            </a:solidFill>
                            <a:effectLst/>
                            <a:uLnTx/>
                            <a:uFillTx/>
                            <a:latin typeface="Cambria Math" panose="02040503050406030204" pitchFamily="18" charset="0"/>
                            <a:ea typeface="Helvetica Neue" panose="02000503000000020004" pitchFamily="2" charset="0"/>
                            <a:cs typeface="Helvetica Neue" panose="02000503000000020004" pitchFamily="2" charset="0"/>
                          </a:rPr>
                          <m:t>𝒏</m:t>
                        </m:r>
                      </m:e>
                    </m:rad>
                  </m:oMath>
                </a14:m>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 layers in 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Chen et al (2016)</a:t>
                </a:r>
              </a:p>
            </p:txBody>
          </p:sp>
        </mc:Choice>
        <mc:Fallback xmlns="">
          <p:sp>
            <p:nvSpPr>
              <p:cNvPr id="35" name="TextBox 34">
                <a:extLst>
                  <a:ext uri="{FF2B5EF4-FFF2-40B4-BE49-F238E27FC236}">
                    <a16:creationId xmlns:a16="http://schemas.microsoft.com/office/drawing/2014/main" id="{01781C37-730E-1248-A456-7A3D53960657}"/>
                  </a:ext>
                </a:extLst>
              </p:cNvPr>
              <p:cNvSpPr txBox="1">
                <a:spLocks noRot="1" noChangeAspect="1" noMove="1" noResize="1" noEditPoints="1" noAdjustHandles="1" noChangeArrowheads="1" noChangeShapeType="1" noTextEdit="1"/>
              </p:cNvSpPr>
              <p:nvPr/>
            </p:nvSpPr>
            <p:spPr>
              <a:xfrm>
                <a:off x="7053967" y="2856118"/>
                <a:ext cx="3714607" cy="713593"/>
              </a:xfrm>
              <a:prstGeom prst="rect">
                <a:avLst/>
              </a:prstGeom>
              <a:blipFill>
                <a:blip r:embed="rId3"/>
                <a:stretch>
                  <a:fillRect l="-1361" t="-3509" r="-680" b="-12281"/>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4E9CD987-3405-8B45-A801-EFEA69363869}"/>
              </a:ext>
            </a:extLst>
          </p:cNvPr>
          <p:cNvSpPr txBox="1"/>
          <p:nvPr/>
        </p:nvSpPr>
        <p:spPr>
          <a:xfrm>
            <a:off x="8470589" y="4589917"/>
            <a:ext cx="3040940" cy="40011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no layers in RAM</a:t>
            </a:r>
          </a:p>
        </p:txBody>
      </p:sp>
      <p:sp>
        <p:nvSpPr>
          <p:cNvPr id="38" name="TextBox 37">
            <a:extLst>
              <a:ext uri="{FF2B5EF4-FFF2-40B4-BE49-F238E27FC236}">
                <a16:creationId xmlns:a16="http://schemas.microsoft.com/office/drawing/2014/main" id="{5CA08B2B-A805-354D-B37A-6E0BCFD9B001}"/>
              </a:ext>
            </a:extLst>
          </p:cNvPr>
          <p:cNvSpPr txBox="1"/>
          <p:nvPr/>
        </p:nvSpPr>
        <p:spPr>
          <a:xfrm>
            <a:off x="9111361" y="5386283"/>
            <a:ext cx="2747041" cy="744299"/>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a:t>
            </a:r>
          </a:p>
        </p:txBody>
      </p:sp>
      <p:sp>
        <p:nvSpPr>
          <p:cNvPr id="39" name="Cross 38">
            <a:extLst>
              <a:ext uri="{FF2B5EF4-FFF2-40B4-BE49-F238E27FC236}">
                <a16:creationId xmlns:a16="http://schemas.microsoft.com/office/drawing/2014/main" id="{C362B859-87DC-9F4C-9048-37EB5950F947}"/>
              </a:ext>
            </a:extLst>
          </p:cNvPr>
          <p:cNvSpPr/>
          <p:nvPr/>
        </p:nvSpPr>
        <p:spPr>
          <a:xfrm rot="2700000">
            <a:off x="6436753" y="2970664"/>
            <a:ext cx="601041" cy="601041"/>
          </a:xfrm>
          <a:prstGeom prst="plus">
            <a:avLst>
              <a:gd name="adj" fmla="val 38031"/>
            </a:avLst>
          </a:prstGeom>
          <a:solidFill>
            <a:srgbClr val="FFC8CA"/>
          </a:solidFill>
          <a:ln w="28575">
            <a:solidFill>
              <a:srgbClr val="C0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Cross 40">
            <a:extLst>
              <a:ext uri="{FF2B5EF4-FFF2-40B4-BE49-F238E27FC236}">
                <a16:creationId xmlns:a16="http://schemas.microsoft.com/office/drawing/2014/main" id="{4BEE667C-81DB-9C4A-9B09-450978B5F725}"/>
              </a:ext>
            </a:extLst>
          </p:cNvPr>
          <p:cNvSpPr/>
          <p:nvPr/>
        </p:nvSpPr>
        <p:spPr>
          <a:xfrm rot="2700000">
            <a:off x="7875714" y="4489452"/>
            <a:ext cx="601041" cy="601041"/>
          </a:xfrm>
          <a:prstGeom prst="plus">
            <a:avLst>
              <a:gd name="adj" fmla="val 38031"/>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C0BCACC3-D01C-D14E-AB9F-985F50416DB4}"/>
              </a:ext>
            </a:extLst>
          </p:cNvPr>
          <p:cNvSpPr/>
          <p:nvPr/>
        </p:nvSpPr>
        <p:spPr>
          <a:xfrm>
            <a:off x="2275752" y="2024314"/>
            <a:ext cx="9235777" cy="3361969"/>
          </a:xfrm>
          <a:prstGeom prst="rect">
            <a:avLst/>
          </a:prstGeom>
          <a:solidFill>
            <a:srgbClr val="FFFFFF">
              <a:alpha val="72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Cross 39">
            <a:extLst>
              <a:ext uri="{FF2B5EF4-FFF2-40B4-BE49-F238E27FC236}">
                <a16:creationId xmlns:a16="http://schemas.microsoft.com/office/drawing/2014/main" id="{8FCBB81A-3B78-D94F-9A2A-A8228CCC8366}"/>
              </a:ext>
            </a:extLst>
          </p:cNvPr>
          <p:cNvSpPr/>
          <p:nvPr/>
        </p:nvSpPr>
        <p:spPr>
          <a:xfrm rot="2700000">
            <a:off x="2400232" y="2148794"/>
            <a:ext cx="601041" cy="601041"/>
          </a:xfrm>
          <a:prstGeom prst="plus">
            <a:avLst>
              <a:gd name="adj" fmla="val 38031"/>
            </a:avLst>
          </a:prstGeom>
          <a:solidFill>
            <a:schemeClr val="accent1">
              <a:lumMod val="20000"/>
              <a:lumOff val="8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B50DD3E-E866-CA4D-A7FB-636FDDEA0C77}"/>
              </a:ext>
            </a:extLst>
          </p:cNvPr>
          <p:cNvSpPr/>
          <p:nvPr/>
        </p:nvSpPr>
        <p:spPr>
          <a:xfrm>
            <a:off x="328592" y="231627"/>
            <a:ext cx="7368364"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RAM-hungry backpropagation policy</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all layers in RAM</a:t>
            </a:r>
          </a:p>
        </p:txBody>
      </p:sp>
      <p:sp>
        <p:nvSpPr>
          <p:cNvPr id="18" name="TextBox 17">
            <a:extLst>
              <a:ext uri="{FF2B5EF4-FFF2-40B4-BE49-F238E27FC236}">
                <a16:creationId xmlns:a16="http://schemas.microsoft.com/office/drawing/2014/main" id="{8C1F51EC-C1DB-E94E-A347-CE4E73C360CB}"/>
              </a:ext>
            </a:extLst>
          </p:cNvPr>
          <p:cNvSpPr txBox="1"/>
          <p:nvPr/>
        </p:nvSpPr>
        <p:spPr>
          <a:xfrm>
            <a:off x="3010965" y="2274151"/>
            <a:ext cx="2927404"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all layers in RAM</a:t>
            </a:r>
          </a:p>
        </p:txBody>
      </p:sp>
    </p:spTree>
    <p:extLst>
      <p:ext uri="{BB962C8B-B14F-4D97-AF65-F5344CB8AC3E}">
        <p14:creationId xmlns:p14="http://schemas.microsoft.com/office/powerpoint/2010/main" val="2567593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a:extLst>
              <a:ext uri="{FF2B5EF4-FFF2-40B4-BE49-F238E27FC236}">
                <a16:creationId xmlns:a16="http://schemas.microsoft.com/office/drawing/2014/main" id="{AB8023E9-E8FA-8F48-9FA8-BE0210E532CA}"/>
              </a:ext>
            </a:extLst>
          </p:cNvPr>
          <p:cNvCxnSpPr>
            <a:cxnSpLocks/>
            <a:stCxn id="14" idx="6"/>
            <a:endCxn id="49" idx="1"/>
          </p:cNvCxnSpPr>
          <p:nvPr/>
        </p:nvCxnSpPr>
        <p:spPr>
          <a:xfrm>
            <a:off x="4908540" y="2812819"/>
            <a:ext cx="412415" cy="491486"/>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19D91FC4-5DFC-6F44-B9C4-3136E155EA30}"/>
              </a:ext>
            </a:extLst>
          </p:cNvPr>
          <p:cNvCxnSpPr>
            <a:cxnSpLocks/>
            <a:stCxn id="49" idx="1"/>
            <a:endCxn id="43" idx="5"/>
          </p:cNvCxnSpPr>
          <p:nvPr/>
        </p:nvCxnSpPr>
        <p:spPr>
          <a:xfrm flipH="1">
            <a:off x="4923076" y="3304305"/>
            <a:ext cx="397879" cy="266171"/>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B0F7F77E-3581-8546-8CB3-454DF3FE4930}"/>
              </a:ext>
            </a:extLst>
          </p:cNvPr>
          <p:cNvSpPr/>
          <p:nvPr/>
        </p:nvSpPr>
        <p:spPr>
          <a:xfrm>
            <a:off x="526165"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11" name="!!B">
            <a:extLst>
              <a:ext uri="{FF2B5EF4-FFF2-40B4-BE49-F238E27FC236}">
                <a16:creationId xmlns:a16="http://schemas.microsoft.com/office/drawing/2014/main" id="{73230EEF-F348-0F44-B8F8-A2C48C1ACFDE}"/>
              </a:ext>
            </a:extLst>
          </p:cNvPr>
          <p:cNvSpPr/>
          <p:nvPr/>
        </p:nvSpPr>
        <p:spPr>
          <a:xfrm>
            <a:off x="1489473"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12" name="!!C">
            <a:extLst>
              <a:ext uri="{FF2B5EF4-FFF2-40B4-BE49-F238E27FC236}">
                <a16:creationId xmlns:a16="http://schemas.microsoft.com/office/drawing/2014/main" id="{DCF9120C-2BCC-594C-89DC-D921E7DCAA8D}"/>
              </a:ext>
            </a:extLst>
          </p:cNvPr>
          <p:cNvSpPr/>
          <p:nvPr/>
        </p:nvSpPr>
        <p:spPr>
          <a:xfrm>
            <a:off x="2452782"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13" name="!!D">
            <a:extLst>
              <a:ext uri="{FF2B5EF4-FFF2-40B4-BE49-F238E27FC236}">
                <a16:creationId xmlns:a16="http://schemas.microsoft.com/office/drawing/2014/main" id="{0D3BBE44-E856-3740-AE0F-AEC67251EB26}"/>
              </a:ext>
            </a:extLst>
          </p:cNvPr>
          <p:cNvSpPr/>
          <p:nvPr/>
        </p:nvSpPr>
        <p:spPr>
          <a:xfrm>
            <a:off x="3416091"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4" name="!!E">
            <a:extLst>
              <a:ext uri="{FF2B5EF4-FFF2-40B4-BE49-F238E27FC236}">
                <a16:creationId xmlns:a16="http://schemas.microsoft.com/office/drawing/2014/main" id="{BC5C60C2-A4F4-0340-9A2E-30F746BDB5D9}"/>
              </a:ext>
            </a:extLst>
          </p:cNvPr>
          <p:cNvSpPr/>
          <p:nvPr/>
        </p:nvSpPr>
        <p:spPr>
          <a:xfrm>
            <a:off x="4379399"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16" name="Straight Arrow Connector 15">
            <a:extLst>
              <a:ext uri="{FF2B5EF4-FFF2-40B4-BE49-F238E27FC236}">
                <a16:creationId xmlns:a16="http://schemas.microsoft.com/office/drawing/2014/main" id="{32BEDCC7-C20D-EE41-8BBE-5B41A98886CC}"/>
              </a:ext>
            </a:extLst>
          </p:cNvPr>
          <p:cNvCxnSpPr>
            <a:stCxn id="10" idx="6"/>
            <a:endCxn id="11" idx="2"/>
          </p:cNvCxnSpPr>
          <p:nvPr/>
        </p:nvCxnSpPr>
        <p:spPr>
          <a:xfrm>
            <a:off x="1055306" y="2812819"/>
            <a:ext cx="43416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297D13-95C6-C540-9AD8-404FF88922A2}"/>
              </a:ext>
            </a:extLst>
          </p:cNvPr>
          <p:cNvCxnSpPr>
            <a:cxnSpLocks/>
            <a:stCxn id="11" idx="6"/>
            <a:endCxn id="12" idx="2"/>
          </p:cNvCxnSpPr>
          <p:nvPr/>
        </p:nvCxnSpPr>
        <p:spPr>
          <a:xfrm>
            <a:off x="2018615" y="2812819"/>
            <a:ext cx="43416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1C2C78AC-B6C2-3A48-9AD8-58594AEA347B}"/>
              </a:ext>
            </a:extLst>
          </p:cNvPr>
          <p:cNvCxnSpPr>
            <a:cxnSpLocks/>
            <a:stCxn id="12" idx="6"/>
            <a:endCxn id="13" idx="2"/>
          </p:cNvCxnSpPr>
          <p:nvPr/>
        </p:nvCxnSpPr>
        <p:spPr>
          <a:xfrm>
            <a:off x="2981924" y="2812819"/>
            <a:ext cx="43416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29BC05C-A43F-9C44-8015-63133A8BF44A}"/>
              </a:ext>
            </a:extLst>
          </p:cNvPr>
          <p:cNvCxnSpPr>
            <a:cxnSpLocks/>
            <a:stCxn id="13" idx="6"/>
            <a:endCxn id="14" idx="2"/>
          </p:cNvCxnSpPr>
          <p:nvPr/>
        </p:nvCxnSpPr>
        <p:spPr>
          <a:xfrm>
            <a:off x="3945232" y="2812819"/>
            <a:ext cx="43416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B26C8CA-8919-7C48-958E-90333ECD478D}"/>
              </a:ext>
            </a:extLst>
          </p:cNvPr>
          <p:cNvCxnSpPr>
            <a:cxnSpLocks/>
            <a:endCxn id="10" idx="2"/>
          </p:cNvCxnSpPr>
          <p:nvPr/>
        </p:nvCxnSpPr>
        <p:spPr>
          <a:xfrm>
            <a:off x="186972" y="2812819"/>
            <a:ext cx="339193"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sp>
        <p:nvSpPr>
          <p:cNvPr id="43" name="Regular Pentagon 42">
            <a:extLst>
              <a:ext uri="{FF2B5EF4-FFF2-40B4-BE49-F238E27FC236}">
                <a16:creationId xmlns:a16="http://schemas.microsoft.com/office/drawing/2014/main" id="{D2AD0941-D111-804E-B80B-20E8A7AE008D}"/>
              </a:ext>
            </a:extLst>
          </p:cNvPr>
          <p:cNvSpPr/>
          <p:nvPr/>
        </p:nvSpPr>
        <p:spPr>
          <a:xfrm>
            <a:off x="4364862" y="3367410"/>
            <a:ext cx="558215" cy="531634"/>
          </a:xfrm>
          <a:prstGeom prst="pentagon">
            <a:avLst/>
          </a:prstGeom>
          <a:solidFill>
            <a:schemeClr val="bg1">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44" name="Regular Pentagon 43">
            <a:extLst>
              <a:ext uri="{FF2B5EF4-FFF2-40B4-BE49-F238E27FC236}">
                <a16:creationId xmlns:a16="http://schemas.microsoft.com/office/drawing/2014/main" id="{D294145F-19B7-F443-8F1D-33F1B29AF8BF}"/>
              </a:ext>
            </a:extLst>
          </p:cNvPr>
          <p:cNvSpPr/>
          <p:nvPr/>
        </p:nvSpPr>
        <p:spPr>
          <a:xfrm>
            <a:off x="3401554" y="3367410"/>
            <a:ext cx="558215" cy="531634"/>
          </a:xfrm>
          <a:prstGeom prst="pentagon">
            <a:avLst/>
          </a:prstGeom>
          <a:solidFill>
            <a:schemeClr val="bg1">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45" name="Regular Pentagon 44">
            <a:extLst>
              <a:ext uri="{FF2B5EF4-FFF2-40B4-BE49-F238E27FC236}">
                <a16:creationId xmlns:a16="http://schemas.microsoft.com/office/drawing/2014/main" id="{0DDB1639-A872-644F-B108-D4E3E3578022}"/>
              </a:ext>
            </a:extLst>
          </p:cNvPr>
          <p:cNvSpPr/>
          <p:nvPr/>
        </p:nvSpPr>
        <p:spPr>
          <a:xfrm>
            <a:off x="2438245" y="3367410"/>
            <a:ext cx="558215" cy="531634"/>
          </a:xfrm>
          <a:prstGeom prst="pentagon">
            <a:avLst/>
          </a:prstGeom>
          <a:solidFill>
            <a:schemeClr val="bg1">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46" name="Regular Pentagon 45">
            <a:extLst>
              <a:ext uri="{FF2B5EF4-FFF2-40B4-BE49-F238E27FC236}">
                <a16:creationId xmlns:a16="http://schemas.microsoft.com/office/drawing/2014/main" id="{05483914-19B9-FB4E-A613-A6CC273A3047}"/>
              </a:ext>
            </a:extLst>
          </p:cNvPr>
          <p:cNvSpPr/>
          <p:nvPr/>
        </p:nvSpPr>
        <p:spPr>
          <a:xfrm>
            <a:off x="1474936" y="3367410"/>
            <a:ext cx="558215" cy="531634"/>
          </a:xfrm>
          <a:prstGeom prst="pentagon">
            <a:avLst/>
          </a:prstGeom>
          <a:solidFill>
            <a:schemeClr val="bg1">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47" name="Regular Pentagon 46">
            <a:extLst>
              <a:ext uri="{FF2B5EF4-FFF2-40B4-BE49-F238E27FC236}">
                <a16:creationId xmlns:a16="http://schemas.microsoft.com/office/drawing/2014/main" id="{81C96D68-8ADE-324D-B558-FB465F4234CE}"/>
              </a:ext>
            </a:extLst>
          </p:cNvPr>
          <p:cNvSpPr/>
          <p:nvPr/>
        </p:nvSpPr>
        <p:spPr>
          <a:xfrm>
            <a:off x="511628" y="3367410"/>
            <a:ext cx="558215" cy="531634"/>
          </a:xfrm>
          <a:prstGeom prst="pentagon">
            <a:avLst/>
          </a:prstGeom>
          <a:solidFill>
            <a:schemeClr val="bg1">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49" name="Rectangle 48">
            <a:extLst>
              <a:ext uri="{FF2B5EF4-FFF2-40B4-BE49-F238E27FC236}">
                <a16:creationId xmlns:a16="http://schemas.microsoft.com/office/drawing/2014/main" id="{E0BB22F6-96EC-1349-AD95-BAB2BEB08AFB}"/>
              </a:ext>
            </a:extLst>
          </p:cNvPr>
          <p:cNvSpPr/>
          <p:nvPr/>
        </p:nvSpPr>
        <p:spPr>
          <a:xfrm>
            <a:off x="5320955" y="3190594"/>
            <a:ext cx="565424" cy="227421"/>
          </a:xfrm>
          <a:prstGeom prst="rect">
            <a:avLst/>
          </a:prstGeom>
          <a:solidFill>
            <a:schemeClr val="bg1">
              <a:lumMod val="7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Loss</a:t>
            </a:r>
          </a:p>
        </p:txBody>
      </p:sp>
      <p:cxnSp>
        <p:nvCxnSpPr>
          <p:cNvPr id="58" name="Straight Arrow Connector 57">
            <a:extLst>
              <a:ext uri="{FF2B5EF4-FFF2-40B4-BE49-F238E27FC236}">
                <a16:creationId xmlns:a16="http://schemas.microsoft.com/office/drawing/2014/main" id="{033C5854-5EE9-9F4D-B335-4545162AC38C}"/>
              </a:ext>
            </a:extLst>
          </p:cNvPr>
          <p:cNvCxnSpPr>
            <a:cxnSpLocks/>
            <a:stCxn id="43" idx="1"/>
            <a:endCxn id="44" idx="5"/>
          </p:cNvCxnSpPr>
          <p:nvPr/>
        </p:nvCxnSpPr>
        <p:spPr>
          <a:xfrm flipH="1">
            <a:off x="3959767" y="3570475"/>
            <a:ext cx="405095"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41314AF-2B72-2144-A582-A2AEFCECF18D}"/>
              </a:ext>
            </a:extLst>
          </p:cNvPr>
          <p:cNvCxnSpPr>
            <a:cxnSpLocks/>
            <a:stCxn id="44" idx="1"/>
            <a:endCxn id="45" idx="5"/>
          </p:cNvCxnSpPr>
          <p:nvPr/>
        </p:nvCxnSpPr>
        <p:spPr>
          <a:xfrm flipH="1">
            <a:off x="2996459" y="3570475"/>
            <a:ext cx="405095"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FCD0C95-95BD-0B4D-88A4-68E746060BB3}"/>
              </a:ext>
            </a:extLst>
          </p:cNvPr>
          <p:cNvCxnSpPr>
            <a:cxnSpLocks/>
            <a:stCxn id="45" idx="1"/>
            <a:endCxn id="46" idx="5"/>
          </p:cNvCxnSpPr>
          <p:nvPr/>
        </p:nvCxnSpPr>
        <p:spPr>
          <a:xfrm flipH="1">
            <a:off x="2033151" y="3570475"/>
            <a:ext cx="405095"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26339309-3E90-094D-B410-6756321FCC8B}"/>
              </a:ext>
            </a:extLst>
          </p:cNvPr>
          <p:cNvCxnSpPr>
            <a:cxnSpLocks/>
            <a:stCxn id="46" idx="1"/>
            <a:endCxn id="47" idx="5"/>
          </p:cNvCxnSpPr>
          <p:nvPr/>
        </p:nvCxnSpPr>
        <p:spPr>
          <a:xfrm flipH="1">
            <a:off x="1069842" y="3570475"/>
            <a:ext cx="405095"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FAE7F248-988E-4044-8C6C-28149E7ADD70}"/>
              </a:ext>
            </a:extLst>
          </p:cNvPr>
          <p:cNvCxnSpPr>
            <a:cxnSpLocks/>
            <a:stCxn id="14" idx="4"/>
            <a:endCxn id="43" idx="0"/>
          </p:cNvCxnSpPr>
          <p:nvPr/>
        </p:nvCxnSpPr>
        <p:spPr>
          <a:xfrm>
            <a:off x="4643970"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339A133B-24A5-7A44-93EC-19336AA5FBD5}"/>
              </a:ext>
            </a:extLst>
          </p:cNvPr>
          <p:cNvCxnSpPr>
            <a:cxnSpLocks/>
            <a:stCxn id="13" idx="4"/>
            <a:endCxn id="44" idx="0"/>
          </p:cNvCxnSpPr>
          <p:nvPr/>
        </p:nvCxnSpPr>
        <p:spPr>
          <a:xfrm>
            <a:off x="3680661"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9B8F4B34-2D32-2648-BC85-25A03EA7A8F5}"/>
              </a:ext>
            </a:extLst>
          </p:cNvPr>
          <p:cNvCxnSpPr>
            <a:cxnSpLocks/>
            <a:stCxn id="12" idx="4"/>
            <a:endCxn id="45" idx="0"/>
          </p:cNvCxnSpPr>
          <p:nvPr/>
        </p:nvCxnSpPr>
        <p:spPr>
          <a:xfrm>
            <a:off x="2717353"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31D9B38B-35AD-3649-931E-7DDB56C0B82E}"/>
              </a:ext>
            </a:extLst>
          </p:cNvPr>
          <p:cNvCxnSpPr>
            <a:cxnSpLocks/>
            <a:stCxn id="11" idx="4"/>
            <a:endCxn id="46" idx="0"/>
          </p:cNvCxnSpPr>
          <p:nvPr/>
        </p:nvCxnSpPr>
        <p:spPr>
          <a:xfrm>
            <a:off x="1754044"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125AA7F5-A40B-104E-B6D4-BB278A9433BE}"/>
              </a:ext>
            </a:extLst>
          </p:cNvPr>
          <p:cNvCxnSpPr>
            <a:cxnSpLocks/>
            <a:stCxn id="10" idx="4"/>
            <a:endCxn id="47" idx="0"/>
          </p:cNvCxnSpPr>
          <p:nvPr/>
        </p:nvCxnSpPr>
        <p:spPr>
          <a:xfrm>
            <a:off x="790736"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E5607B8E-788D-2040-8CC7-00DE80E5A839}"/>
              </a:ext>
            </a:extLst>
          </p:cNvPr>
          <p:cNvSpPr txBox="1"/>
          <p:nvPr/>
        </p:nvSpPr>
        <p:spPr>
          <a:xfrm>
            <a:off x="2076364" y="2055164"/>
            <a:ext cx="1866408"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B9BD5"/>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Forward Pass</a:t>
            </a:r>
          </a:p>
        </p:txBody>
      </p:sp>
      <p:sp>
        <p:nvSpPr>
          <p:cNvPr id="87" name="TextBox 86">
            <a:extLst>
              <a:ext uri="{FF2B5EF4-FFF2-40B4-BE49-F238E27FC236}">
                <a16:creationId xmlns:a16="http://schemas.microsoft.com/office/drawing/2014/main" id="{BB6719D5-C65D-9240-B1F8-B80D5DBA4A0C}"/>
              </a:ext>
            </a:extLst>
          </p:cNvPr>
          <p:cNvSpPr txBox="1"/>
          <p:nvPr/>
        </p:nvSpPr>
        <p:spPr>
          <a:xfrm>
            <a:off x="1946212" y="4002742"/>
            <a:ext cx="2081211"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AD47"/>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Backward Pass</a:t>
            </a:r>
          </a:p>
        </p:txBody>
      </p:sp>
      <p:cxnSp>
        <p:nvCxnSpPr>
          <p:cNvPr id="3" name="Straight Arrow Connector 2">
            <a:extLst>
              <a:ext uri="{FF2B5EF4-FFF2-40B4-BE49-F238E27FC236}">
                <a16:creationId xmlns:a16="http://schemas.microsoft.com/office/drawing/2014/main" id="{042887AD-7BC7-5F48-99E5-B2AF7F533B89}"/>
              </a:ext>
            </a:extLst>
          </p:cNvPr>
          <p:cNvCxnSpPr>
            <a:cxnSpLocks/>
          </p:cNvCxnSpPr>
          <p:nvPr/>
        </p:nvCxnSpPr>
        <p:spPr>
          <a:xfrm>
            <a:off x="6318748" y="5032679"/>
            <a:ext cx="5438834" cy="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C05839C2-BFAD-4B47-971D-C4F6B0B257C3}"/>
              </a:ext>
            </a:extLst>
          </p:cNvPr>
          <p:cNvSpPr txBox="1"/>
          <p:nvPr/>
        </p:nvSpPr>
        <p:spPr>
          <a:xfrm>
            <a:off x="11081594" y="4591800"/>
            <a:ext cx="726481"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Time</a:t>
            </a:r>
          </a:p>
        </p:txBody>
      </p:sp>
      <p:cxnSp>
        <p:nvCxnSpPr>
          <p:cNvPr id="40" name="Straight Arrow Connector 39">
            <a:extLst>
              <a:ext uri="{FF2B5EF4-FFF2-40B4-BE49-F238E27FC236}">
                <a16:creationId xmlns:a16="http://schemas.microsoft.com/office/drawing/2014/main" id="{DA95FC98-6405-3F4D-8A90-FEA89A5B3925}"/>
              </a:ext>
            </a:extLst>
          </p:cNvPr>
          <p:cNvCxnSpPr>
            <a:cxnSpLocks/>
          </p:cNvCxnSpPr>
          <p:nvPr/>
        </p:nvCxnSpPr>
        <p:spPr>
          <a:xfrm flipV="1">
            <a:off x="6336854" y="1626510"/>
            <a:ext cx="0" cy="341539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193AD1ED-4E0F-B34E-B222-1AD19A561718}"/>
              </a:ext>
            </a:extLst>
          </p:cNvPr>
          <p:cNvSpPr txBox="1"/>
          <p:nvPr/>
        </p:nvSpPr>
        <p:spPr>
          <a:xfrm>
            <a:off x="5976819" y="996400"/>
            <a:ext cx="720069" cy="646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used</a:t>
            </a:r>
          </a:p>
        </p:txBody>
      </p:sp>
      <p:sp>
        <p:nvSpPr>
          <p:cNvPr id="53" name="Oval 52">
            <a:extLst>
              <a:ext uri="{FF2B5EF4-FFF2-40B4-BE49-F238E27FC236}">
                <a16:creationId xmlns:a16="http://schemas.microsoft.com/office/drawing/2014/main" id="{9E9C8497-05CE-AC49-9728-A0888E513D96}"/>
              </a:ext>
            </a:extLst>
          </p:cNvPr>
          <p:cNvSpPr/>
          <p:nvPr/>
        </p:nvSpPr>
        <p:spPr>
          <a:xfrm>
            <a:off x="6901595"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55" name="Oval 54">
            <a:extLst>
              <a:ext uri="{FF2B5EF4-FFF2-40B4-BE49-F238E27FC236}">
                <a16:creationId xmlns:a16="http://schemas.microsoft.com/office/drawing/2014/main" id="{3F2FE32C-64D1-BB42-BCEA-45D2CF39D529}"/>
              </a:ext>
            </a:extLst>
          </p:cNvPr>
          <p:cNvSpPr/>
          <p:nvPr/>
        </p:nvSpPr>
        <p:spPr>
          <a:xfrm>
            <a:off x="7310259" y="3462199"/>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56" name="Oval 55">
            <a:extLst>
              <a:ext uri="{FF2B5EF4-FFF2-40B4-BE49-F238E27FC236}">
                <a16:creationId xmlns:a16="http://schemas.microsoft.com/office/drawing/2014/main" id="{9CD62614-EF3C-214A-A1A3-0B92D235C062}"/>
              </a:ext>
            </a:extLst>
          </p:cNvPr>
          <p:cNvSpPr/>
          <p:nvPr/>
        </p:nvSpPr>
        <p:spPr>
          <a:xfrm>
            <a:off x="7718923" y="296586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57" name="Oval 56">
            <a:extLst>
              <a:ext uri="{FF2B5EF4-FFF2-40B4-BE49-F238E27FC236}">
                <a16:creationId xmlns:a16="http://schemas.microsoft.com/office/drawing/2014/main" id="{2CFFDF61-8690-CC4D-B2FF-7B0BCEC222FE}"/>
              </a:ext>
            </a:extLst>
          </p:cNvPr>
          <p:cNvSpPr/>
          <p:nvPr/>
        </p:nvSpPr>
        <p:spPr>
          <a:xfrm>
            <a:off x="8127587" y="2469525"/>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68" name="Regular Pentagon 67">
            <a:extLst>
              <a:ext uri="{FF2B5EF4-FFF2-40B4-BE49-F238E27FC236}">
                <a16:creationId xmlns:a16="http://schemas.microsoft.com/office/drawing/2014/main" id="{EC749116-84EA-BC41-8E09-2DF39688525C}"/>
              </a:ext>
            </a:extLst>
          </p:cNvPr>
          <p:cNvSpPr/>
          <p:nvPr/>
        </p:nvSpPr>
        <p:spPr>
          <a:xfrm>
            <a:off x="8536249" y="1953003"/>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42" name="Straight Arrow Connector 41">
            <a:extLst>
              <a:ext uri="{FF2B5EF4-FFF2-40B4-BE49-F238E27FC236}">
                <a16:creationId xmlns:a16="http://schemas.microsoft.com/office/drawing/2014/main" id="{5BCE979F-77E4-D549-A1B7-7139AFAF9723}"/>
              </a:ext>
            </a:extLst>
          </p:cNvPr>
          <p:cNvCxnSpPr>
            <a:endCxn id="53" idx="3"/>
          </p:cNvCxnSpPr>
          <p:nvPr/>
        </p:nvCxnSpPr>
        <p:spPr>
          <a:xfrm flipV="1">
            <a:off x="6726678" y="4192283"/>
            <a:ext cx="215022" cy="302696"/>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D5E96B5-09F1-4B4E-B593-2E47CA01B29F}"/>
              </a:ext>
            </a:extLst>
          </p:cNvPr>
          <p:cNvCxnSpPr>
            <a:cxnSpLocks/>
            <a:stCxn id="53" idx="7"/>
            <a:endCxn id="55" idx="3"/>
          </p:cNvCxnSpPr>
          <p:nvPr/>
        </p:nvCxnSpPr>
        <p:spPr>
          <a:xfrm flipV="1">
            <a:off x="7135342" y="3695946"/>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0BF73ADD-99DE-534C-8BB2-9D6902185EBB}"/>
              </a:ext>
            </a:extLst>
          </p:cNvPr>
          <p:cNvCxnSpPr>
            <a:cxnSpLocks/>
            <a:stCxn id="55" idx="7"/>
            <a:endCxn id="56" idx="3"/>
          </p:cNvCxnSpPr>
          <p:nvPr/>
        </p:nvCxnSpPr>
        <p:spPr>
          <a:xfrm flipV="1">
            <a:off x="7544006" y="3199609"/>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FFD50F20-1523-A141-BFE0-1ED2A152BDA0}"/>
              </a:ext>
            </a:extLst>
          </p:cNvPr>
          <p:cNvCxnSpPr>
            <a:cxnSpLocks/>
            <a:stCxn id="56" idx="7"/>
            <a:endCxn id="57" idx="3"/>
          </p:cNvCxnSpPr>
          <p:nvPr/>
        </p:nvCxnSpPr>
        <p:spPr>
          <a:xfrm flipV="1">
            <a:off x="7952670" y="2703272"/>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41B3DA84-DFFC-3E4C-B083-112E4B353CAA}"/>
              </a:ext>
            </a:extLst>
          </p:cNvPr>
          <p:cNvCxnSpPr>
            <a:cxnSpLocks/>
            <a:stCxn id="57" idx="7"/>
            <a:endCxn id="68" idx="2"/>
          </p:cNvCxnSpPr>
          <p:nvPr/>
        </p:nvCxnSpPr>
        <p:spPr>
          <a:xfrm flipV="1">
            <a:off x="8361334" y="2247039"/>
            <a:ext cx="239775" cy="262591"/>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EC190580-0E5D-1A47-AD8A-83B4FFEA76F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2" name="TextBox 81">
            <a:extLst>
              <a:ext uri="{FF2B5EF4-FFF2-40B4-BE49-F238E27FC236}">
                <a16:creationId xmlns:a16="http://schemas.microsoft.com/office/drawing/2014/main" id="{E6ECFF35-B7E5-244C-BBFF-2FD5EA5C27E8}"/>
              </a:ext>
            </a:extLst>
          </p:cNvPr>
          <p:cNvSpPr txBox="1"/>
          <p:nvPr/>
        </p:nvSpPr>
        <p:spPr>
          <a:xfrm>
            <a:off x="5198631" y="2681297"/>
            <a:ext cx="622286"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Label</a:t>
            </a:r>
          </a:p>
        </p:txBody>
      </p:sp>
      <p:cxnSp>
        <p:nvCxnSpPr>
          <p:cNvPr id="90" name="Straight Arrow Connector 89">
            <a:extLst>
              <a:ext uri="{FF2B5EF4-FFF2-40B4-BE49-F238E27FC236}">
                <a16:creationId xmlns:a16="http://schemas.microsoft.com/office/drawing/2014/main" id="{D1F3F1B1-2D81-024B-819E-22FFACD92345}"/>
              </a:ext>
            </a:extLst>
          </p:cNvPr>
          <p:cNvCxnSpPr>
            <a:cxnSpLocks/>
          </p:cNvCxnSpPr>
          <p:nvPr/>
        </p:nvCxnSpPr>
        <p:spPr>
          <a:xfrm>
            <a:off x="4908540" y="2812819"/>
            <a:ext cx="290091" cy="22367"/>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1C24473D-F2AA-FF42-B620-12DB7F8DC669}"/>
              </a:ext>
            </a:extLst>
          </p:cNvPr>
          <p:cNvCxnSpPr>
            <a:cxnSpLocks/>
          </p:cNvCxnSpPr>
          <p:nvPr/>
        </p:nvCxnSpPr>
        <p:spPr>
          <a:xfrm>
            <a:off x="4908177" y="2813719"/>
            <a:ext cx="290091" cy="22367"/>
          </a:xfrm>
          <a:prstGeom prst="straightConnector1">
            <a:avLst/>
          </a:prstGeom>
          <a:ln w="57150">
            <a:tailEnd type="triangle"/>
          </a:ln>
        </p:spPr>
        <p:style>
          <a:lnRef idx="1">
            <a:schemeClr val="accent1"/>
          </a:lnRef>
          <a:fillRef idx="0">
            <a:schemeClr val="accent1"/>
          </a:fillRef>
          <a:effectRef idx="1">
            <a:schemeClr val="accent1"/>
          </a:effectRef>
          <a:fontRef idx="minor">
            <a:schemeClr val="tx1"/>
          </a:fontRef>
        </p:style>
      </p:cxnSp>
      <p:sp>
        <p:nvSpPr>
          <p:cNvPr id="94" name="Rectangle 93">
            <a:extLst>
              <a:ext uri="{FF2B5EF4-FFF2-40B4-BE49-F238E27FC236}">
                <a16:creationId xmlns:a16="http://schemas.microsoft.com/office/drawing/2014/main" id="{90D3917C-3544-8C44-8E09-E04EAC8FC311}"/>
              </a:ext>
            </a:extLst>
          </p:cNvPr>
          <p:cNvSpPr/>
          <p:nvPr/>
        </p:nvSpPr>
        <p:spPr>
          <a:xfrm>
            <a:off x="328592" y="231627"/>
            <a:ext cx="7368364"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RAM-hungry backpropagation policy</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all layers in RAM</a:t>
            </a:r>
          </a:p>
        </p:txBody>
      </p:sp>
      <p:sp>
        <p:nvSpPr>
          <p:cNvPr id="52" name="Oval 51">
            <a:extLst>
              <a:ext uri="{FF2B5EF4-FFF2-40B4-BE49-F238E27FC236}">
                <a16:creationId xmlns:a16="http://schemas.microsoft.com/office/drawing/2014/main" id="{143E374F-3050-CB44-8757-9D10895476E4}"/>
              </a:ext>
            </a:extLst>
          </p:cNvPr>
          <p:cNvSpPr/>
          <p:nvPr/>
        </p:nvSpPr>
        <p:spPr>
          <a:xfrm>
            <a:off x="6492931" y="4454874"/>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Tree>
    <p:extLst>
      <p:ext uri="{BB962C8B-B14F-4D97-AF65-F5344CB8AC3E}">
        <p14:creationId xmlns:p14="http://schemas.microsoft.com/office/powerpoint/2010/main" val="25221426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childTnLst>
                                </p:cTn>
                              </p:par>
                              <p:par>
                                <p:cTn id="8" presetID="7" presetClass="emph" presetSubtype="2" fill="hold" nodeType="withEffect">
                                  <p:stCondLst>
                                    <p:cond delay="0"/>
                                  </p:stCondLst>
                                  <p:childTnLst>
                                    <p:animClr clrSpc="rgb" dir="cw">
                                      <p:cBhvr>
                                        <p:cTn id="9" dur="1000" fill="hold"/>
                                        <p:tgtEl>
                                          <p:spTgt spid="29"/>
                                        </p:tgtEl>
                                        <p:attrNameLst>
                                          <p:attrName>stroke.color</p:attrName>
                                        </p:attrNameLst>
                                      </p:cBhvr>
                                      <p:to>
                                        <a:srgbClr val="4472C4"/>
                                      </p:to>
                                    </p:animClr>
                                    <p:set>
                                      <p:cBhvr>
                                        <p:cTn id="10" dur="1000" fill="hold"/>
                                        <p:tgtEl>
                                          <p:spTgt spid="29"/>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1000" fill="hold"/>
                                        <p:tgtEl>
                                          <p:spTgt spid="10"/>
                                        </p:tgtEl>
                                        <p:attrNameLst>
                                          <p:attrName>stroke.color</p:attrName>
                                        </p:attrNameLst>
                                      </p:cBhvr>
                                      <p:to>
                                        <a:srgbClr val="4272C3"/>
                                      </p:to>
                                    </p:animClr>
                                    <p:set>
                                      <p:cBhvr>
                                        <p:cTn id="13" dur="1000" fill="hold"/>
                                        <p:tgtEl>
                                          <p:spTgt spid="10"/>
                                        </p:tgtEl>
                                        <p:attrNameLst>
                                          <p:attrName>stroke.on</p:attrName>
                                        </p:attrNameLst>
                                      </p:cBhvr>
                                      <p:to>
                                        <p:strVal val="true"/>
                                      </p:to>
                                    </p:set>
                                  </p:childTnLst>
                                </p:cTn>
                              </p:par>
                              <p:par>
                                <p:cTn id="14" presetID="1" presetClass="emph" presetSubtype="2" fill="hold" grpId="0" nodeType="withEffect">
                                  <p:stCondLst>
                                    <p:cond delay="0"/>
                                  </p:stCondLst>
                                  <p:childTnLst>
                                    <p:animClr clrSpc="rgb" dir="cw">
                                      <p:cBhvr>
                                        <p:cTn id="15" dur="1000" fill="hold"/>
                                        <p:tgtEl>
                                          <p:spTgt spid="10"/>
                                        </p:tgtEl>
                                        <p:attrNameLst>
                                          <p:attrName>fillcolor</p:attrName>
                                        </p:attrNameLst>
                                      </p:cBhvr>
                                      <p:to>
                                        <a:srgbClr val="4471C4"/>
                                      </p:to>
                                    </p:animClr>
                                    <p:set>
                                      <p:cBhvr>
                                        <p:cTn id="16" dur="1000" fill="hold"/>
                                        <p:tgtEl>
                                          <p:spTgt spid="10"/>
                                        </p:tgtEl>
                                        <p:attrNameLst>
                                          <p:attrName>fill.type</p:attrName>
                                        </p:attrNameLst>
                                      </p:cBhvr>
                                      <p:to>
                                        <p:strVal val="solid"/>
                                      </p:to>
                                    </p:set>
                                    <p:set>
                                      <p:cBhvr>
                                        <p:cTn id="17" dur="1000" fill="hold"/>
                                        <p:tgtEl>
                                          <p:spTgt spid="10"/>
                                        </p:tgtEl>
                                        <p:attrNameLst>
                                          <p:attrName>fill.on</p:attrName>
                                        </p:attrNameLst>
                                      </p:cBhvr>
                                      <p:to>
                                        <p:strVal val="true"/>
                                      </p:to>
                                    </p:se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1000"/>
                                        <p:tgtEl>
                                          <p:spTgt spid="53"/>
                                        </p:tgtEl>
                                      </p:cBhvr>
                                    </p:animEffect>
                                  </p:childTnLst>
                                </p:cTn>
                              </p:par>
                              <p:par>
                                <p:cTn id="22" presetID="10"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childTnLst>
                                </p:cTn>
                              </p:par>
                              <p:par>
                                <p:cTn id="25" presetID="7" presetClass="emph" presetSubtype="2" fill="hold" nodeType="withEffect">
                                  <p:stCondLst>
                                    <p:cond delay="0"/>
                                  </p:stCondLst>
                                  <p:childTnLst>
                                    <p:animClr clrSpc="rgb" dir="cw">
                                      <p:cBhvr>
                                        <p:cTn id="26" dur="1000" fill="hold"/>
                                        <p:tgtEl>
                                          <p:spTgt spid="11"/>
                                        </p:tgtEl>
                                        <p:attrNameLst>
                                          <p:attrName>stroke.color</p:attrName>
                                        </p:attrNameLst>
                                      </p:cBhvr>
                                      <p:to>
                                        <a:srgbClr val="4472C4"/>
                                      </p:to>
                                    </p:animClr>
                                    <p:set>
                                      <p:cBhvr>
                                        <p:cTn id="27" dur="1000" fill="hold"/>
                                        <p:tgtEl>
                                          <p:spTgt spid="11"/>
                                        </p:tgtEl>
                                        <p:attrNameLst>
                                          <p:attrName>stroke.on</p:attrName>
                                        </p:attrNameLst>
                                      </p:cBhvr>
                                      <p:to>
                                        <p:strVal val="true"/>
                                      </p:to>
                                    </p:set>
                                  </p:childTnLst>
                                </p:cTn>
                              </p:par>
                              <p:par>
                                <p:cTn id="28" presetID="7" presetClass="emph" presetSubtype="2" fill="hold" nodeType="withEffect">
                                  <p:stCondLst>
                                    <p:cond delay="0"/>
                                  </p:stCondLst>
                                  <p:childTnLst>
                                    <p:animClr clrSpc="rgb" dir="cw">
                                      <p:cBhvr>
                                        <p:cTn id="29" dur="1000" fill="hold"/>
                                        <p:tgtEl>
                                          <p:spTgt spid="16"/>
                                        </p:tgtEl>
                                        <p:attrNameLst>
                                          <p:attrName>stroke.color</p:attrName>
                                        </p:attrNameLst>
                                      </p:cBhvr>
                                      <p:to>
                                        <a:srgbClr val="4472C4"/>
                                      </p:to>
                                    </p:animClr>
                                    <p:set>
                                      <p:cBhvr>
                                        <p:cTn id="30" dur="1000" fill="hold"/>
                                        <p:tgtEl>
                                          <p:spTgt spid="16"/>
                                        </p:tgtEl>
                                        <p:attrNameLst>
                                          <p:attrName>stroke.on</p:attrName>
                                        </p:attrNameLst>
                                      </p:cBhvr>
                                      <p:to>
                                        <p:strVal val="true"/>
                                      </p:to>
                                    </p:set>
                                  </p:childTnLst>
                                </p:cTn>
                              </p:par>
                              <p:par>
                                <p:cTn id="31" presetID="1" presetClass="emph" presetSubtype="2" fill="hold" nodeType="withEffect">
                                  <p:stCondLst>
                                    <p:cond delay="0"/>
                                  </p:stCondLst>
                                  <p:childTnLst>
                                    <p:animClr clrSpc="rgb" dir="cw">
                                      <p:cBhvr>
                                        <p:cTn id="32" dur="1000" fill="hold"/>
                                        <p:tgtEl>
                                          <p:spTgt spid="11"/>
                                        </p:tgtEl>
                                        <p:attrNameLst>
                                          <p:attrName>fillcolor</p:attrName>
                                        </p:attrNameLst>
                                      </p:cBhvr>
                                      <p:to>
                                        <a:srgbClr val="4472C4"/>
                                      </p:to>
                                    </p:animClr>
                                    <p:set>
                                      <p:cBhvr>
                                        <p:cTn id="33" dur="1000" fill="hold"/>
                                        <p:tgtEl>
                                          <p:spTgt spid="11"/>
                                        </p:tgtEl>
                                        <p:attrNameLst>
                                          <p:attrName>fill.type</p:attrName>
                                        </p:attrNameLst>
                                      </p:cBhvr>
                                      <p:to>
                                        <p:strVal val="solid"/>
                                      </p:to>
                                    </p:set>
                                    <p:set>
                                      <p:cBhvr>
                                        <p:cTn id="34" dur="1000" fill="hold"/>
                                        <p:tgtEl>
                                          <p:spTgt spid="11"/>
                                        </p:tgtEl>
                                        <p:attrNameLst>
                                          <p:attrName>fill.on</p:attrName>
                                        </p:attrNameLst>
                                      </p:cBhvr>
                                      <p:to>
                                        <p:strVal val="true"/>
                                      </p:to>
                                    </p:se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1000"/>
                                        <p:tgtEl>
                                          <p:spTgt spid="55"/>
                                        </p:tgtEl>
                                      </p:cBhvr>
                                    </p:animEffect>
                                  </p:childTnLst>
                                </p:cTn>
                              </p:par>
                              <p:par>
                                <p:cTn id="39" presetID="10" presetClass="entr" presetSubtype="0" fill="hold" nodeType="with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fade">
                                      <p:cBhvr>
                                        <p:cTn id="41" dur="1000"/>
                                        <p:tgtEl>
                                          <p:spTgt spid="78"/>
                                        </p:tgtEl>
                                      </p:cBhvr>
                                    </p:animEffect>
                                  </p:childTnLst>
                                </p:cTn>
                              </p:par>
                              <p:par>
                                <p:cTn id="42" presetID="7" presetClass="emph" presetSubtype="2" fill="hold" nodeType="withEffect">
                                  <p:stCondLst>
                                    <p:cond delay="0"/>
                                  </p:stCondLst>
                                  <p:childTnLst>
                                    <p:animClr clrSpc="rgb" dir="cw">
                                      <p:cBhvr>
                                        <p:cTn id="43" dur="1000" fill="hold"/>
                                        <p:tgtEl>
                                          <p:spTgt spid="18"/>
                                        </p:tgtEl>
                                        <p:attrNameLst>
                                          <p:attrName>stroke.color</p:attrName>
                                        </p:attrNameLst>
                                      </p:cBhvr>
                                      <p:to>
                                        <a:srgbClr val="4472C4"/>
                                      </p:to>
                                    </p:animClr>
                                    <p:set>
                                      <p:cBhvr>
                                        <p:cTn id="44" dur="1000" fill="hold"/>
                                        <p:tgtEl>
                                          <p:spTgt spid="18"/>
                                        </p:tgtEl>
                                        <p:attrNameLst>
                                          <p:attrName>stroke.on</p:attrName>
                                        </p:attrNameLst>
                                      </p:cBhvr>
                                      <p:to>
                                        <p:strVal val="true"/>
                                      </p:to>
                                    </p:set>
                                  </p:childTnLst>
                                </p:cTn>
                              </p:par>
                              <p:par>
                                <p:cTn id="45" presetID="7" presetClass="emph" presetSubtype="2" fill="hold" nodeType="withEffect">
                                  <p:stCondLst>
                                    <p:cond delay="0"/>
                                  </p:stCondLst>
                                  <p:childTnLst>
                                    <p:animClr clrSpc="rgb" dir="cw">
                                      <p:cBhvr>
                                        <p:cTn id="46" dur="1000" fill="hold"/>
                                        <p:tgtEl>
                                          <p:spTgt spid="12"/>
                                        </p:tgtEl>
                                        <p:attrNameLst>
                                          <p:attrName>stroke.color</p:attrName>
                                        </p:attrNameLst>
                                      </p:cBhvr>
                                      <p:to>
                                        <a:srgbClr val="4472C4"/>
                                      </p:to>
                                    </p:animClr>
                                    <p:set>
                                      <p:cBhvr>
                                        <p:cTn id="47" dur="1000" fill="hold"/>
                                        <p:tgtEl>
                                          <p:spTgt spid="12"/>
                                        </p:tgtEl>
                                        <p:attrNameLst>
                                          <p:attrName>stroke.on</p:attrName>
                                        </p:attrNameLst>
                                      </p:cBhvr>
                                      <p:to>
                                        <p:strVal val="true"/>
                                      </p:to>
                                    </p:set>
                                  </p:childTnLst>
                                </p:cTn>
                              </p:par>
                              <p:par>
                                <p:cTn id="48" presetID="1" presetClass="emph" presetSubtype="2" fill="hold" nodeType="withEffect">
                                  <p:stCondLst>
                                    <p:cond delay="0"/>
                                  </p:stCondLst>
                                  <p:childTnLst>
                                    <p:animClr clrSpc="rgb" dir="cw">
                                      <p:cBhvr>
                                        <p:cTn id="49" dur="1000" fill="hold"/>
                                        <p:tgtEl>
                                          <p:spTgt spid="12"/>
                                        </p:tgtEl>
                                        <p:attrNameLst>
                                          <p:attrName>fillcolor</p:attrName>
                                        </p:attrNameLst>
                                      </p:cBhvr>
                                      <p:to>
                                        <a:srgbClr val="4472C4"/>
                                      </p:to>
                                    </p:animClr>
                                    <p:set>
                                      <p:cBhvr>
                                        <p:cTn id="50" dur="1000" fill="hold"/>
                                        <p:tgtEl>
                                          <p:spTgt spid="12"/>
                                        </p:tgtEl>
                                        <p:attrNameLst>
                                          <p:attrName>fill.type</p:attrName>
                                        </p:attrNameLst>
                                      </p:cBhvr>
                                      <p:to>
                                        <p:strVal val="solid"/>
                                      </p:to>
                                    </p:set>
                                    <p:set>
                                      <p:cBhvr>
                                        <p:cTn id="51" dur="1000" fill="hold"/>
                                        <p:tgtEl>
                                          <p:spTgt spid="12"/>
                                        </p:tgtEl>
                                        <p:attrNameLst>
                                          <p:attrName>fill.on</p:attrName>
                                        </p:attrNameLst>
                                      </p:cBhvr>
                                      <p:to>
                                        <p:strVal val="true"/>
                                      </p:to>
                                    </p:se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childTnLst>
                                </p:cTn>
                              </p:par>
                              <p:par>
                                <p:cTn id="56" presetID="10" presetClass="entr" presetSubtype="0" fill="hold" nodeType="withEffect">
                                  <p:stCondLst>
                                    <p:cond delay="0"/>
                                  </p:stCondLst>
                                  <p:childTnLst>
                                    <p:set>
                                      <p:cBhvr>
                                        <p:cTn id="57" dur="1" fill="hold">
                                          <p:stCondLst>
                                            <p:cond delay="0"/>
                                          </p:stCondLst>
                                        </p:cTn>
                                        <p:tgtEl>
                                          <p:spTgt spid="81"/>
                                        </p:tgtEl>
                                        <p:attrNameLst>
                                          <p:attrName>style.visibility</p:attrName>
                                        </p:attrNameLst>
                                      </p:cBhvr>
                                      <p:to>
                                        <p:strVal val="visible"/>
                                      </p:to>
                                    </p:set>
                                    <p:animEffect transition="in" filter="fade">
                                      <p:cBhvr>
                                        <p:cTn id="58" dur="1000"/>
                                        <p:tgtEl>
                                          <p:spTgt spid="81"/>
                                        </p:tgtEl>
                                      </p:cBhvr>
                                    </p:animEffect>
                                  </p:childTnLst>
                                </p:cTn>
                              </p:par>
                              <p:par>
                                <p:cTn id="59" presetID="7" presetClass="emph" presetSubtype="2" fill="hold" nodeType="withEffect">
                                  <p:stCondLst>
                                    <p:cond delay="0"/>
                                  </p:stCondLst>
                                  <p:childTnLst>
                                    <p:animClr clrSpc="rgb" dir="cw">
                                      <p:cBhvr>
                                        <p:cTn id="60" dur="1000" fill="hold"/>
                                        <p:tgtEl>
                                          <p:spTgt spid="21"/>
                                        </p:tgtEl>
                                        <p:attrNameLst>
                                          <p:attrName>stroke.color</p:attrName>
                                        </p:attrNameLst>
                                      </p:cBhvr>
                                      <p:to>
                                        <a:srgbClr val="4472C4"/>
                                      </p:to>
                                    </p:animClr>
                                    <p:set>
                                      <p:cBhvr>
                                        <p:cTn id="61" dur="1000" fill="hold"/>
                                        <p:tgtEl>
                                          <p:spTgt spid="21"/>
                                        </p:tgtEl>
                                        <p:attrNameLst>
                                          <p:attrName>stroke.on</p:attrName>
                                        </p:attrNameLst>
                                      </p:cBhvr>
                                      <p:to>
                                        <p:strVal val="true"/>
                                      </p:to>
                                    </p:set>
                                  </p:childTnLst>
                                </p:cTn>
                              </p:par>
                              <p:par>
                                <p:cTn id="62" presetID="7" presetClass="emph" presetSubtype="2" fill="hold" nodeType="withEffect">
                                  <p:stCondLst>
                                    <p:cond delay="0"/>
                                  </p:stCondLst>
                                  <p:childTnLst>
                                    <p:animClr clrSpc="rgb" dir="cw">
                                      <p:cBhvr>
                                        <p:cTn id="63" dur="1000" fill="hold"/>
                                        <p:tgtEl>
                                          <p:spTgt spid="13"/>
                                        </p:tgtEl>
                                        <p:attrNameLst>
                                          <p:attrName>stroke.color</p:attrName>
                                        </p:attrNameLst>
                                      </p:cBhvr>
                                      <p:to>
                                        <a:srgbClr val="4472C4"/>
                                      </p:to>
                                    </p:animClr>
                                    <p:set>
                                      <p:cBhvr>
                                        <p:cTn id="64" dur="1000" fill="hold"/>
                                        <p:tgtEl>
                                          <p:spTgt spid="13"/>
                                        </p:tgtEl>
                                        <p:attrNameLst>
                                          <p:attrName>stroke.on</p:attrName>
                                        </p:attrNameLst>
                                      </p:cBhvr>
                                      <p:to>
                                        <p:strVal val="true"/>
                                      </p:to>
                                    </p:set>
                                  </p:childTnLst>
                                </p:cTn>
                              </p:par>
                              <p:par>
                                <p:cTn id="65" presetID="1" presetClass="emph" presetSubtype="2" fill="hold" nodeType="withEffect">
                                  <p:stCondLst>
                                    <p:cond delay="0"/>
                                  </p:stCondLst>
                                  <p:childTnLst>
                                    <p:animClr clrSpc="rgb" dir="cw">
                                      <p:cBhvr>
                                        <p:cTn id="66" dur="1000" fill="hold"/>
                                        <p:tgtEl>
                                          <p:spTgt spid="13"/>
                                        </p:tgtEl>
                                        <p:attrNameLst>
                                          <p:attrName>fillcolor</p:attrName>
                                        </p:attrNameLst>
                                      </p:cBhvr>
                                      <p:to>
                                        <a:srgbClr val="4472C4"/>
                                      </p:to>
                                    </p:animClr>
                                    <p:set>
                                      <p:cBhvr>
                                        <p:cTn id="67" dur="1000" fill="hold"/>
                                        <p:tgtEl>
                                          <p:spTgt spid="13"/>
                                        </p:tgtEl>
                                        <p:attrNameLst>
                                          <p:attrName>fill.type</p:attrName>
                                        </p:attrNameLst>
                                      </p:cBhvr>
                                      <p:to>
                                        <p:strVal val="solid"/>
                                      </p:to>
                                    </p:set>
                                    <p:set>
                                      <p:cBhvr>
                                        <p:cTn id="68" dur="1000" fill="hold"/>
                                        <p:tgtEl>
                                          <p:spTgt spid="13"/>
                                        </p:tgtEl>
                                        <p:attrNameLst>
                                          <p:attrName>fill.on</p:attrName>
                                        </p:attrNameLst>
                                      </p:cBhvr>
                                      <p:to>
                                        <p:strVal val="true"/>
                                      </p:to>
                                    </p:set>
                                  </p:childTnLst>
                                </p:cTn>
                              </p:par>
                            </p:childTnLst>
                          </p:cTn>
                        </p:par>
                        <p:par>
                          <p:cTn id="69" fill="hold">
                            <p:stCondLst>
                              <p:cond delay="4000"/>
                            </p:stCondLst>
                            <p:childTnLst>
                              <p:par>
                                <p:cTn id="70" presetID="10" presetClass="entr" presetSubtype="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1000"/>
                                        <p:tgtEl>
                                          <p:spTgt spid="57"/>
                                        </p:tgtEl>
                                      </p:cBhvr>
                                    </p:animEffect>
                                  </p:childTnLst>
                                </p:cTn>
                              </p:par>
                              <p:par>
                                <p:cTn id="73" presetID="10" presetClass="entr" presetSubtype="0" fill="hold" nodeType="withEffect">
                                  <p:stCondLst>
                                    <p:cond delay="0"/>
                                  </p:stCondLst>
                                  <p:childTnLst>
                                    <p:set>
                                      <p:cBhvr>
                                        <p:cTn id="74" dur="1" fill="hold">
                                          <p:stCondLst>
                                            <p:cond delay="0"/>
                                          </p:stCondLst>
                                        </p:cTn>
                                        <p:tgtEl>
                                          <p:spTgt spid="84"/>
                                        </p:tgtEl>
                                        <p:attrNameLst>
                                          <p:attrName>style.visibility</p:attrName>
                                        </p:attrNameLst>
                                      </p:cBhvr>
                                      <p:to>
                                        <p:strVal val="visible"/>
                                      </p:to>
                                    </p:set>
                                    <p:animEffect transition="in" filter="fade">
                                      <p:cBhvr>
                                        <p:cTn id="75" dur="1000"/>
                                        <p:tgtEl>
                                          <p:spTgt spid="84"/>
                                        </p:tgtEl>
                                      </p:cBhvr>
                                    </p:animEffect>
                                  </p:childTnLst>
                                </p:cTn>
                              </p:par>
                              <p:par>
                                <p:cTn id="76" presetID="7" presetClass="emph" presetSubtype="2" fill="hold" nodeType="withEffect">
                                  <p:stCondLst>
                                    <p:cond delay="0"/>
                                  </p:stCondLst>
                                  <p:childTnLst>
                                    <p:animClr clrSpc="rgb" dir="cw">
                                      <p:cBhvr>
                                        <p:cTn id="77" dur="1000" fill="hold"/>
                                        <p:tgtEl>
                                          <p:spTgt spid="14"/>
                                        </p:tgtEl>
                                        <p:attrNameLst>
                                          <p:attrName>stroke.color</p:attrName>
                                        </p:attrNameLst>
                                      </p:cBhvr>
                                      <p:to>
                                        <a:srgbClr val="4472C4"/>
                                      </p:to>
                                    </p:animClr>
                                    <p:set>
                                      <p:cBhvr>
                                        <p:cTn id="78" dur="1000" fill="hold"/>
                                        <p:tgtEl>
                                          <p:spTgt spid="14"/>
                                        </p:tgtEl>
                                        <p:attrNameLst>
                                          <p:attrName>stroke.on</p:attrName>
                                        </p:attrNameLst>
                                      </p:cBhvr>
                                      <p:to>
                                        <p:strVal val="true"/>
                                      </p:to>
                                    </p:set>
                                  </p:childTnLst>
                                </p:cTn>
                              </p:par>
                              <p:par>
                                <p:cTn id="79" presetID="7" presetClass="emph" presetSubtype="2" fill="hold" nodeType="withEffect">
                                  <p:stCondLst>
                                    <p:cond delay="0"/>
                                  </p:stCondLst>
                                  <p:childTnLst>
                                    <p:animClr clrSpc="rgb" dir="cw">
                                      <p:cBhvr>
                                        <p:cTn id="80" dur="1000" fill="hold"/>
                                        <p:tgtEl>
                                          <p:spTgt spid="24"/>
                                        </p:tgtEl>
                                        <p:attrNameLst>
                                          <p:attrName>stroke.color</p:attrName>
                                        </p:attrNameLst>
                                      </p:cBhvr>
                                      <p:to>
                                        <a:srgbClr val="4472C4"/>
                                      </p:to>
                                    </p:animClr>
                                    <p:set>
                                      <p:cBhvr>
                                        <p:cTn id="81" dur="1000" fill="hold"/>
                                        <p:tgtEl>
                                          <p:spTgt spid="24"/>
                                        </p:tgtEl>
                                        <p:attrNameLst>
                                          <p:attrName>stroke.on</p:attrName>
                                        </p:attrNameLst>
                                      </p:cBhvr>
                                      <p:to>
                                        <p:strVal val="true"/>
                                      </p:to>
                                    </p:set>
                                  </p:childTnLst>
                                </p:cTn>
                              </p:par>
                              <p:par>
                                <p:cTn id="82" presetID="1" presetClass="emph" presetSubtype="2" fill="hold" nodeType="withEffect">
                                  <p:stCondLst>
                                    <p:cond delay="0"/>
                                  </p:stCondLst>
                                  <p:childTnLst>
                                    <p:animClr clrSpc="rgb" dir="cw">
                                      <p:cBhvr>
                                        <p:cTn id="83" dur="1000" fill="hold"/>
                                        <p:tgtEl>
                                          <p:spTgt spid="14"/>
                                        </p:tgtEl>
                                        <p:attrNameLst>
                                          <p:attrName>fillcolor</p:attrName>
                                        </p:attrNameLst>
                                      </p:cBhvr>
                                      <p:to>
                                        <a:srgbClr val="4472C4"/>
                                      </p:to>
                                    </p:animClr>
                                    <p:set>
                                      <p:cBhvr>
                                        <p:cTn id="84" dur="1000" fill="hold"/>
                                        <p:tgtEl>
                                          <p:spTgt spid="14"/>
                                        </p:tgtEl>
                                        <p:attrNameLst>
                                          <p:attrName>fill.type</p:attrName>
                                        </p:attrNameLst>
                                      </p:cBhvr>
                                      <p:to>
                                        <p:strVal val="solid"/>
                                      </p:to>
                                    </p:set>
                                    <p:set>
                                      <p:cBhvr>
                                        <p:cTn id="85" dur="1000" fill="hold"/>
                                        <p:tgtEl>
                                          <p:spTgt spid="14"/>
                                        </p:tgtEl>
                                        <p:attrNameLst>
                                          <p:attrName>fill.on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8"/>
                                        </p:tgtEl>
                                        <p:attrNameLst>
                                          <p:attrName>style.visibility</p:attrName>
                                        </p:attrNameLst>
                                      </p:cBhvr>
                                      <p:to>
                                        <p:strVal val="visible"/>
                                      </p:to>
                                    </p:set>
                                    <p:animEffect transition="in" filter="fade">
                                      <p:cBhvr>
                                        <p:cTn id="90" dur="1000"/>
                                        <p:tgtEl>
                                          <p:spTgt spid="68"/>
                                        </p:tgtEl>
                                      </p:cBhvr>
                                    </p:animEffect>
                                  </p:childTnLst>
                                </p:cTn>
                              </p:par>
                              <p:par>
                                <p:cTn id="91" presetID="10" presetClass="entr" presetSubtype="0" fill="hold" nodeType="withEffect">
                                  <p:stCondLst>
                                    <p:cond delay="0"/>
                                  </p:stCondLst>
                                  <p:childTnLst>
                                    <p:set>
                                      <p:cBhvr>
                                        <p:cTn id="92" dur="1" fill="hold">
                                          <p:stCondLst>
                                            <p:cond delay="0"/>
                                          </p:stCondLst>
                                        </p:cTn>
                                        <p:tgtEl>
                                          <p:spTgt spid="88"/>
                                        </p:tgtEl>
                                        <p:attrNameLst>
                                          <p:attrName>style.visibility</p:attrName>
                                        </p:attrNameLst>
                                      </p:cBhvr>
                                      <p:to>
                                        <p:strVal val="visible"/>
                                      </p:to>
                                    </p:set>
                                    <p:animEffect transition="in" filter="fade">
                                      <p:cBhvr>
                                        <p:cTn id="93" dur="1000"/>
                                        <p:tgtEl>
                                          <p:spTgt spid="88"/>
                                        </p:tgtEl>
                                      </p:cBhvr>
                                    </p:animEffect>
                                  </p:childTnLst>
                                </p:cTn>
                              </p:par>
                              <p:par>
                                <p:cTn id="94" presetID="7" presetClass="emph" presetSubtype="2" fill="hold" nodeType="withEffect">
                                  <p:stCondLst>
                                    <p:cond delay="0"/>
                                  </p:stCondLst>
                                  <p:childTnLst>
                                    <p:animClr clrSpc="rgb" dir="cw">
                                      <p:cBhvr>
                                        <p:cTn id="95" dur="1000" fill="hold"/>
                                        <p:tgtEl>
                                          <p:spTgt spid="51"/>
                                        </p:tgtEl>
                                        <p:attrNameLst>
                                          <p:attrName>stroke.color</p:attrName>
                                        </p:attrNameLst>
                                      </p:cBhvr>
                                      <p:to>
                                        <a:srgbClr val="000000"/>
                                      </p:to>
                                    </p:animClr>
                                    <p:set>
                                      <p:cBhvr>
                                        <p:cTn id="96" dur="1000" fill="hold"/>
                                        <p:tgtEl>
                                          <p:spTgt spid="51"/>
                                        </p:tgtEl>
                                        <p:attrNameLst>
                                          <p:attrName>stroke.on</p:attrName>
                                        </p:attrNameLst>
                                      </p:cBhvr>
                                      <p:to>
                                        <p:strVal val="true"/>
                                      </p:to>
                                    </p:set>
                                  </p:childTnLst>
                                </p:cTn>
                              </p:par>
                              <p:par>
                                <p:cTn id="97" presetID="7" presetClass="emph" presetSubtype="2" fill="hold" nodeType="withEffect">
                                  <p:stCondLst>
                                    <p:cond delay="0"/>
                                  </p:stCondLst>
                                  <p:childTnLst>
                                    <p:animClr clrSpc="rgb" dir="cw">
                                      <p:cBhvr>
                                        <p:cTn id="98" dur="1000" fill="hold"/>
                                        <p:tgtEl>
                                          <p:spTgt spid="54"/>
                                        </p:tgtEl>
                                        <p:attrNameLst>
                                          <p:attrName>stroke.color</p:attrName>
                                        </p:attrNameLst>
                                      </p:cBhvr>
                                      <p:to>
                                        <a:srgbClr val="70AD47"/>
                                      </p:to>
                                    </p:animClr>
                                    <p:set>
                                      <p:cBhvr>
                                        <p:cTn id="99" dur="1000" fill="hold"/>
                                        <p:tgtEl>
                                          <p:spTgt spid="54"/>
                                        </p:tgtEl>
                                        <p:attrNameLst>
                                          <p:attrName>stroke.on</p:attrName>
                                        </p:attrNameLst>
                                      </p:cBhvr>
                                      <p:to>
                                        <p:strVal val="true"/>
                                      </p:to>
                                    </p:set>
                                  </p:childTnLst>
                                </p:cTn>
                              </p:par>
                              <p:par>
                                <p:cTn id="100" presetID="7" presetClass="emph" presetSubtype="2" fill="hold" nodeType="withEffect">
                                  <p:stCondLst>
                                    <p:cond delay="0"/>
                                  </p:stCondLst>
                                  <p:childTnLst>
                                    <p:animClr clrSpc="rgb" dir="cw">
                                      <p:cBhvr>
                                        <p:cTn id="101" dur="1000" fill="hold"/>
                                        <p:tgtEl>
                                          <p:spTgt spid="70"/>
                                        </p:tgtEl>
                                        <p:attrNameLst>
                                          <p:attrName>stroke.color</p:attrName>
                                        </p:attrNameLst>
                                      </p:cBhvr>
                                      <p:to>
                                        <a:srgbClr val="763AA5"/>
                                      </p:to>
                                    </p:animClr>
                                    <p:set>
                                      <p:cBhvr>
                                        <p:cTn id="102" dur="1000" fill="hold"/>
                                        <p:tgtEl>
                                          <p:spTgt spid="70"/>
                                        </p:tgtEl>
                                        <p:attrNameLst>
                                          <p:attrName>stroke.on</p:attrName>
                                        </p:attrNameLst>
                                      </p:cBhvr>
                                      <p:to>
                                        <p:strVal val="true"/>
                                      </p:to>
                                    </p:set>
                                  </p:childTnLst>
                                </p:cTn>
                              </p:par>
                              <p:par>
                                <p:cTn id="103" presetID="7" presetClass="emph" presetSubtype="2" fill="hold" nodeType="withEffect">
                                  <p:stCondLst>
                                    <p:cond delay="0"/>
                                  </p:stCondLst>
                                  <p:childTnLst>
                                    <p:animClr clrSpc="rgb" dir="cw">
                                      <p:cBhvr>
                                        <p:cTn id="104" dur="1000" fill="hold"/>
                                        <p:tgtEl>
                                          <p:spTgt spid="43"/>
                                        </p:tgtEl>
                                        <p:attrNameLst>
                                          <p:attrName>stroke.color</p:attrName>
                                        </p:attrNameLst>
                                      </p:cBhvr>
                                      <p:to>
                                        <a:srgbClr val="4F7E31"/>
                                      </p:to>
                                    </p:animClr>
                                    <p:set>
                                      <p:cBhvr>
                                        <p:cTn id="105" dur="1000" fill="hold"/>
                                        <p:tgtEl>
                                          <p:spTgt spid="43"/>
                                        </p:tgtEl>
                                        <p:attrNameLst>
                                          <p:attrName>stroke.on</p:attrName>
                                        </p:attrNameLst>
                                      </p:cBhvr>
                                      <p:to>
                                        <p:strVal val="true"/>
                                      </p:to>
                                    </p:set>
                                  </p:childTnLst>
                                </p:cTn>
                              </p:par>
                              <p:par>
                                <p:cTn id="106" presetID="1" presetClass="emph" presetSubtype="2" fill="hold" nodeType="withEffect">
                                  <p:stCondLst>
                                    <p:cond delay="0"/>
                                  </p:stCondLst>
                                  <p:childTnLst>
                                    <p:animClr clrSpc="rgb" dir="cw">
                                      <p:cBhvr>
                                        <p:cTn id="107" dur="1000" fill="hold"/>
                                        <p:tgtEl>
                                          <p:spTgt spid="43"/>
                                        </p:tgtEl>
                                        <p:attrNameLst>
                                          <p:attrName>fillcolor</p:attrName>
                                        </p:attrNameLst>
                                      </p:cBhvr>
                                      <p:to>
                                        <a:srgbClr val="70AD46"/>
                                      </p:to>
                                    </p:animClr>
                                    <p:set>
                                      <p:cBhvr>
                                        <p:cTn id="108" dur="1000" fill="hold"/>
                                        <p:tgtEl>
                                          <p:spTgt spid="43"/>
                                        </p:tgtEl>
                                        <p:attrNameLst>
                                          <p:attrName>fill.type</p:attrName>
                                        </p:attrNameLst>
                                      </p:cBhvr>
                                      <p:to>
                                        <p:strVal val="solid"/>
                                      </p:to>
                                    </p:set>
                                    <p:set>
                                      <p:cBhvr>
                                        <p:cTn id="109" dur="1000" fill="hold"/>
                                        <p:tgtEl>
                                          <p:spTgt spid="43"/>
                                        </p:tgtEl>
                                        <p:attrNameLst>
                                          <p:attrName>fill.on</p:attrName>
                                        </p:attrNameLst>
                                      </p:cBhvr>
                                      <p:to>
                                        <p:strVal val="true"/>
                                      </p:to>
                                    </p:set>
                                  </p:childTnLst>
                                </p:cTn>
                              </p:par>
                              <p:par>
                                <p:cTn id="110" presetID="1" presetClass="emph" presetSubtype="2" fill="hold" nodeType="withEffect">
                                  <p:stCondLst>
                                    <p:cond delay="0"/>
                                  </p:stCondLst>
                                  <p:childTnLst>
                                    <p:animClr clrSpc="rgb" dir="cw">
                                      <p:cBhvr>
                                        <p:cTn id="111" dur="1000" fill="hold"/>
                                        <p:tgtEl>
                                          <p:spTgt spid="49"/>
                                        </p:tgtEl>
                                        <p:attrNameLst>
                                          <p:attrName>fillcolor</p:attrName>
                                        </p:attrNameLst>
                                      </p:cBhvr>
                                      <p:to>
                                        <a:srgbClr val="000000"/>
                                      </p:to>
                                    </p:animClr>
                                    <p:set>
                                      <p:cBhvr>
                                        <p:cTn id="112" dur="1000" fill="hold"/>
                                        <p:tgtEl>
                                          <p:spTgt spid="49"/>
                                        </p:tgtEl>
                                        <p:attrNameLst>
                                          <p:attrName>fill.type</p:attrName>
                                        </p:attrNameLst>
                                      </p:cBhvr>
                                      <p:to>
                                        <p:strVal val="solid"/>
                                      </p:to>
                                    </p:set>
                                    <p:set>
                                      <p:cBhvr>
                                        <p:cTn id="113" dur="1000" fill="hold"/>
                                        <p:tgtEl>
                                          <p:spTgt spid="49"/>
                                        </p:tgtEl>
                                        <p:attrNameLst>
                                          <p:attrName>fill.on</p:attrName>
                                        </p:attrNameLst>
                                      </p:cBhvr>
                                      <p:to>
                                        <p:strVal val="true"/>
                                      </p:to>
                                    </p:set>
                                  </p:childTnLst>
                                </p:cTn>
                              </p:par>
                              <p:par>
                                <p:cTn id="114" presetID="7" presetClass="emph" presetSubtype="2" fill="hold" nodeType="withEffect">
                                  <p:stCondLst>
                                    <p:cond delay="0"/>
                                  </p:stCondLst>
                                  <p:childTnLst>
                                    <p:animClr clrSpc="rgb" dir="cw">
                                      <p:cBhvr>
                                        <p:cTn id="115" dur="1000" fill="hold"/>
                                        <p:tgtEl>
                                          <p:spTgt spid="49"/>
                                        </p:tgtEl>
                                        <p:attrNameLst>
                                          <p:attrName>stroke.color</p:attrName>
                                        </p:attrNameLst>
                                      </p:cBhvr>
                                      <p:to>
                                        <a:srgbClr val="000000"/>
                                      </p:to>
                                    </p:animClr>
                                    <p:set>
                                      <p:cBhvr>
                                        <p:cTn id="116" dur="1000" fill="hold"/>
                                        <p:tgtEl>
                                          <p:spTgt spid="49"/>
                                        </p:tgtEl>
                                        <p:attrNameLst>
                                          <p:attrName>stroke.on</p:attrName>
                                        </p:attrNameLst>
                                      </p:cBhvr>
                                      <p:to>
                                        <p:strVal val="true"/>
                                      </p:to>
                                    </p:set>
                                  </p:childTnLst>
                                </p:cTn>
                              </p:par>
                              <p:par>
                                <p:cTn id="117" presetID="3" presetClass="emph" presetSubtype="2" fill="hold" grpId="0" nodeType="withEffect">
                                  <p:stCondLst>
                                    <p:cond delay="0"/>
                                  </p:stCondLst>
                                  <p:childTnLst>
                                    <p:animClr clrSpc="rgb" dir="cw">
                                      <p:cBhvr override="childStyle">
                                        <p:cTn id="118" dur="1000" fill="hold"/>
                                        <p:tgtEl>
                                          <p:spTgt spid="82"/>
                                        </p:tgtEl>
                                        <p:attrNameLst>
                                          <p:attrName>style.color</p:attrName>
                                        </p:attrNameLst>
                                      </p:cBhvr>
                                      <p:to>
                                        <a:srgbClr val="000000"/>
                                      </p:to>
                                    </p:animClr>
                                  </p:childTnLst>
                                </p:cTn>
                              </p:par>
                              <p:par>
                                <p:cTn id="119" presetID="10" presetClass="entr" presetSubtype="0" fill="hold" nodeType="withEffect">
                                  <p:stCondLst>
                                    <p:cond delay="0"/>
                                  </p:stCondLst>
                                  <p:childTnLst>
                                    <p:set>
                                      <p:cBhvr>
                                        <p:cTn id="120" dur="1" fill="hold">
                                          <p:stCondLst>
                                            <p:cond delay="0"/>
                                          </p:stCondLst>
                                        </p:cTn>
                                        <p:tgtEl>
                                          <p:spTgt spid="93"/>
                                        </p:tgtEl>
                                        <p:attrNameLst>
                                          <p:attrName>style.visibility</p:attrName>
                                        </p:attrNameLst>
                                      </p:cBhvr>
                                      <p:to>
                                        <p:strVal val="visible"/>
                                      </p:to>
                                    </p:set>
                                    <p:animEffect transition="in" filter="fade">
                                      <p:cBhvr>
                                        <p:cTn id="121" dur="10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3" grpId="0" animBg="1"/>
      <p:bldP spid="55" grpId="0" animBg="1"/>
      <p:bldP spid="56" grpId="0" animBg="1"/>
      <p:bldP spid="57" grpId="0" animBg="1"/>
      <p:bldP spid="68" grpId="0" animBg="1"/>
      <p:bldP spid="82" grpId="0"/>
      <p:bldP spid="5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8C1511-0AA4-664C-A6EE-8CF7CB211D01}"/>
              </a:ext>
            </a:extLst>
          </p:cNvPr>
          <p:cNvSpPr>
            <a:spLocks noGrp="1"/>
          </p:cNvSpPr>
          <p:nvPr>
            <p:ph idx="1"/>
          </p:nvPr>
        </p:nvSpPr>
        <p:spPr/>
        <p:txBody>
          <a:bodyPr/>
          <a:lstStyle/>
          <a:p>
            <a:r>
              <a:rPr lang="en-US" sz="2800" dirty="0"/>
              <a:t>History and the </a:t>
            </a:r>
            <a:r>
              <a:rPr lang="en-US" sz="2800" b="1" dirty="0"/>
              <a:t>Co-evolution</a:t>
            </a:r>
            <a:r>
              <a:rPr lang="en-US" sz="2800" dirty="0"/>
              <a:t> of Hardware and AI </a:t>
            </a:r>
          </a:p>
          <a:p>
            <a:pPr lvl="1"/>
            <a:r>
              <a:rPr lang="en-US" sz="2600" dirty="0"/>
              <a:t>The </a:t>
            </a:r>
            <a:r>
              <a:rPr lang="en-US" sz="2600" b="1" dirty="0"/>
              <a:t>Feedback Cycle</a:t>
            </a:r>
            <a:r>
              <a:rPr lang="en-US" sz="2600" dirty="0"/>
              <a:t> driving the 3</a:t>
            </a:r>
            <a:r>
              <a:rPr lang="en-US" sz="2600" baseline="30000" dirty="0"/>
              <a:t>rd</a:t>
            </a:r>
            <a:r>
              <a:rPr lang="en-US" sz="2600" dirty="0"/>
              <a:t> wave of AI</a:t>
            </a:r>
          </a:p>
          <a:p>
            <a:r>
              <a:rPr lang="en-US" sz="2800" dirty="0"/>
              <a:t>Machine Learning is </a:t>
            </a:r>
            <a:r>
              <a:rPr lang="en-US" sz="2800" b="1" dirty="0"/>
              <a:t>not a single workload</a:t>
            </a:r>
          </a:p>
          <a:p>
            <a:pPr lvl="1"/>
            <a:r>
              <a:rPr lang="en-US" sz="2400" dirty="0"/>
              <a:t>Stages of the </a:t>
            </a:r>
            <a:r>
              <a:rPr lang="en-US" sz="2400" b="1" dirty="0"/>
              <a:t>Machine Learning Lifecycle</a:t>
            </a:r>
          </a:p>
          <a:p>
            <a:r>
              <a:rPr lang="en-US" sz="2800" b="1" dirty="0"/>
              <a:t>Security </a:t>
            </a:r>
            <a:r>
              <a:rPr lang="en-US" sz="2800" dirty="0"/>
              <a:t>and machine learning</a:t>
            </a:r>
          </a:p>
          <a:p>
            <a:endParaRPr lang="en-US" sz="2800" dirty="0"/>
          </a:p>
          <a:p>
            <a:pPr marL="0" indent="0">
              <a:buNone/>
            </a:pPr>
            <a:r>
              <a:rPr lang="en-US" sz="2800" i="1" dirty="0"/>
              <a:t>Along the way, I will talk about some of the research in my group addressing interesting aspects of the lifecycle.</a:t>
            </a:r>
          </a:p>
          <a:p>
            <a:endParaRPr lang="en-US" dirty="0"/>
          </a:p>
        </p:txBody>
      </p:sp>
      <p:sp>
        <p:nvSpPr>
          <p:cNvPr id="3" name="Title 2">
            <a:extLst>
              <a:ext uri="{FF2B5EF4-FFF2-40B4-BE49-F238E27FC236}">
                <a16:creationId xmlns:a16="http://schemas.microsoft.com/office/drawing/2014/main" id="{E8648B14-757E-2544-9772-E1F34DB900B4}"/>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8203920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a:extLst>
              <a:ext uri="{FF2B5EF4-FFF2-40B4-BE49-F238E27FC236}">
                <a16:creationId xmlns:a16="http://schemas.microsoft.com/office/drawing/2014/main" id="{AB8023E9-E8FA-8F48-9FA8-BE0210E532CA}"/>
              </a:ext>
            </a:extLst>
          </p:cNvPr>
          <p:cNvCxnSpPr>
            <a:cxnSpLocks/>
            <a:stCxn id="14" idx="6"/>
            <a:endCxn id="49" idx="1"/>
          </p:cNvCxnSpPr>
          <p:nvPr/>
        </p:nvCxnSpPr>
        <p:spPr>
          <a:xfrm>
            <a:off x="4908540" y="2812819"/>
            <a:ext cx="412415" cy="491486"/>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19D91FC4-5DFC-6F44-B9C4-3136E155EA30}"/>
              </a:ext>
            </a:extLst>
          </p:cNvPr>
          <p:cNvCxnSpPr>
            <a:cxnSpLocks/>
            <a:stCxn id="49" idx="1"/>
            <a:endCxn id="43" idx="5"/>
          </p:cNvCxnSpPr>
          <p:nvPr/>
        </p:nvCxnSpPr>
        <p:spPr>
          <a:xfrm flipH="1">
            <a:off x="4923076" y="3304305"/>
            <a:ext cx="397879" cy="266171"/>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B0F7F77E-3581-8546-8CB3-454DF3FE4930}"/>
              </a:ext>
            </a:extLst>
          </p:cNvPr>
          <p:cNvSpPr/>
          <p:nvPr/>
        </p:nvSpPr>
        <p:spPr>
          <a:xfrm>
            <a:off x="526165" y="2548248"/>
            <a:ext cx="529141" cy="529141"/>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11" name="!!B">
            <a:extLst>
              <a:ext uri="{FF2B5EF4-FFF2-40B4-BE49-F238E27FC236}">
                <a16:creationId xmlns:a16="http://schemas.microsoft.com/office/drawing/2014/main" id="{73230EEF-F348-0F44-B8F8-A2C48C1ACFDE}"/>
              </a:ext>
            </a:extLst>
          </p:cNvPr>
          <p:cNvSpPr/>
          <p:nvPr/>
        </p:nvSpPr>
        <p:spPr>
          <a:xfrm>
            <a:off x="1489473" y="2548248"/>
            <a:ext cx="529141" cy="529141"/>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12" name="!!C">
            <a:extLst>
              <a:ext uri="{FF2B5EF4-FFF2-40B4-BE49-F238E27FC236}">
                <a16:creationId xmlns:a16="http://schemas.microsoft.com/office/drawing/2014/main" id="{DCF9120C-2BCC-594C-89DC-D921E7DCAA8D}"/>
              </a:ext>
            </a:extLst>
          </p:cNvPr>
          <p:cNvSpPr/>
          <p:nvPr/>
        </p:nvSpPr>
        <p:spPr>
          <a:xfrm>
            <a:off x="2452782" y="2548248"/>
            <a:ext cx="529141" cy="529141"/>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13" name="!!D">
            <a:extLst>
              <a:ext uri="{FF2B5EF4-FFF2-40B4-BE49-F238E27FC236}">
                <a16:creationId xmlns:a16="http://schemas.microsoft.com/office/drawing/2014/main" id="{0D3BBE44-E856-3740-AE0F-AEC67251EB26}"/>
              </a:ext>
            </a:extLst>
          </p:cNvPr>
          <p:cNvSpPr/>
          <p:nvPr/>
        </p:nvSpPr>
        <p:spPr>
          <a:xfrm>
            <a:off x="3416091" y="2548248"/>
            <a:ext cx="529141" cy="529141"/>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4" name="!!E">
            <a:extLst>
              <a:ext uri="{FF2B5EF4-FFF2-40B4-BE49-F238E27FC236}">
                <a16:creationId xmlns:a16="http://schemas.microsoft.com/office/drawing/2014/main" id="{BC5C60C2-A4F4-0340-9A2E-30F746BDB5D9}"/>
              </a:ext>
            </a:extLst>
          </p:cNvPr>
          <p:cNvSpPr/>
          <p:nvPr/>
        </p:nvSpPr>
        <p:spPr>
          <a:xfrm>
            <a:off x="4379399"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16" name="Straight Arrow Connector 15">
            <a:extLst>
              <a:ext uri="{FF2B5EF4-FFF2-40B4-BE49-F238E27FC236}">
                <a16:creationId xmlns:a16="http://schemas.microsoft.com/office/drawing/2014/main" id="{32BEDCC7-C20D-EE41-8BBE-5B41A98886CC}"/>
              </a:ext>
            </a:extLst>
          </p:cNvPr>
          <p:cNvCxnSpPr>
            <a:stCxn id="10" idx="6"/>
            <a:endCxn id="11" idx="2"/>
          </p:cNvCxnSpPr>
          <p:nvPr/>
        </p:nvCxnSpPr>
        <p:spPr>
          <a:xfrm>
            <a:off x="1055306" y="2812819"/>
            <a:ext cx="434167" cy="0"/>
          </a:xfrm>
          <a:prstGeom prst="straightConnector1">
            <a:avLst/>
          </a:prstGeom>
          <a:ln w="57150">
            <a:tailEnd type="triangle"/>
          </a:ln>
        </p:spPr>
        <p:style>
          <a:lnRef idx="1">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297D13-95C6-C540-9AD8-404FF88922A2}"/>
              </a:ext>
            </a:extLst>
          </p:cNvPr>
          <p:cNvCxnSpPr>
            <a:cxnSpLocks/>
            <a:stCxn id="11" idx="6"/>
            <a:endCxn id="12" idx="2"/>
          </p:cNvCxnSpPr>
          <p:nvPr/>
        </p:nvCxnSpPr>
        <p:spPr>
          <a:xfrm>
            <a:off x="2018615" y="2812819"/>
            <a:ext cx="434167" cy="0"/>
          </a:xfrm>
          <a:prstGeom prst="straightConnector1">
            <a:avLst/>
          </a:prstGeom>
          <a:ln w="57150">
            <a:tailEnd type="triangle"/>
          </a:ln>
        </p:spPr>
        <p:style>
          <a:lnRef idx="1">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1C2C78AC-B6C2-3A48-9AD8-58594AEA347B}"/>
              </a:ext>
            </a:extLst>
          </p:cNvPr>
          <p:cNvCxnSpPr>
            <a:cxnSpLocks/>
            <a:stCxn id="12" idx="6"/>
            <a:endCxn id="13" idx="2"/>
          </p:cNvCxnSpPr>
          <p:nvPr/>
        </p:nvCxnSpPr>
        <p:spPr>
          <a:xfrm>
            <a:off x="2981924" y="2812819"/>
            <a:ext cx="434167" cy="0"/>
          </a:xfrm>
          <a:prstGeom prst="straightConnector1">
            <a:avLst/>
          </a:prstGeom>
          <a:ln w="57150">
            <a:tailEnd type="triangle"/>
          </a:ln>
        </p:spPr>
        <p:style>
          <a:lnRef idx="1">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29BC05C-A43F-9C44-8015-63133A8BF44A}"/>
              </a:ext>
            </a:extLst>
          </p:cNvPr>
          <p:cNvCxnSpPr>
            <a:cxnSpLocks/>
            <a:stCxn id="13" idx="6"/>
            <a:endCxn id="14" idx="2"/>
          </p:cNvCxnSpPr>
          <p:nvPr/>
        </p:nvCxnSpPr>
        <p:spPr>
          <a:xfrm>
            <a:off x="3945232" y="2812819"/>
            <a:ext cx="43416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B26C8CA-8919-7C48-958E-90333ECD478D}"/>
              </a:ext>
            </a:extLst>
          </p:cNvPr>
          <p:cNvCxnSpPr>
            <a:cxnSpLocks/>
            <a:endCxn id="10" idx="2"/>
          </p:cNvCxnSpPr>
          <p:nvPr/>
        </p:nvCxnSpPr>
        <p:spPr>
          <a:xfrm>
            <a:off x="186972" y="2812819"/>
            <a:ext cx="339193" cy="0"/>
          </a:xfrm>
          <a:prstGeom prst="straightConnector1">
            <a:avLst/>
          </a:prstGeom>
          <a:ln w="57150">
            <a:tailEnd type="triangle"/>
          </a:ln>
        </p:spPr>
        <p:style>
          <a:lnRef idx="1">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71E1118-4E4A-1D47-8683-96893F091A9B}"/>
              </a:ext>
            </a:extLst>
          </p:cNvPr>
          <p:cNvCxnSpPr>
            <a:cxnSpLocks/>
            <a:stCxn id="14" idx="6"/>
            <a:endCxn id="34" idx="1"/>
          </p:cNvCxnSpPr>
          <p:nvPr/>
        </p:nvCxnSpPr>
        <p:spPr>
          <a:xfrm>
            <a:off x="4908540" y="2812819"/>
            <a:ext cx="290091" cy="22367"/>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9EBB9D9C-83A2-8B45-860E-0DA22287DDCA}"/>
              </a:ext>
            </a:extLst>
          </p:cNvPr>
          <p:cNvSpPr txBox="1"/>
          <p:nvPr/>
        </p:nvSpPr>
        <p:spPr>
          <a:xfrm>
            <a:off x="5198631" y="2681297"/>
            <a:ext cx="622286"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Label</a:t>
            </a:r>
          </a:p>
        </p:txBody>
      </p:sp>
      <p:sp>
        <p:nvSpPr>
          <p:cNvPr id="43" name="Regular Pentagon 42">
            <a:extLst>
              <a:ext uri="{FF2B5EF4-FFF2-40B4-BE49-F238E27FC236}">
                <a16:creationId xmlns:a16="http://schemas.microsoft.com/office/drawing/2014/main" id="{D2AD0941-D111-804E-B80B-20E8A7AE008D}"/>
              </a:ext>
            </a:extLst>
          </p:cNvPr>
          <p:cNvSpPr/>
          <p:nvPr/>
        </p:nvSpPr>
        <p:spPr>
          <a:xfrm>
            <a:off x="4364862" y="3367410"/>
            <a:ext cx="558215" cy="531634"/>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44" name="Regular Pentagon 43">
            <a:extLst>
              <a:ext uri="{FF2B5EF4-FFF2-40B4-BE49-F238E27FC236}">
                <a16:creationId xmlns:a16="http://schemas.microsoft.com/office/drawing/2014/main" id="{D294145F-19B7-F443-8F1D-33F1B29AF8BF}"/>
              </a:ext>
            </a:extLst>
          </p:cNvPr>
          <p:cNvSpPr/>
          <p:nvPr/>
        </p:nvSpPr>
        <p:spPr>
          <a:xfrm>
            <a:off x="3401554" y="3367410"/>
            <a:ext cx="558215" cy="531634"/>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45" name="Regular Pentagon 44">
            <a:extLst>
              <a:ext uri="{FF2B5EF4-FFF2-40B4-BE49-F238E27FC236}">
                <a16:creationId xmlns:a16="http://schemas.microsoft.com/office/drawing/2014/main" id="{0DDB1639-A872-644F-B108-D4E3E3578022}"/>
              </a:ext>
            </a:extLst>
          </p:cNvPr>
          <p:cNvSpPr/>
          <p:nvPr/>
        </p:nvSpPr>
        <p:spPr>
          <a:xfrm>
            <a:off x="2438245" y="3367410"/>
            <a:ext cx="558215" cy="531634"/>
          </a:xfrm>
          <a:prstGeom prst="pentagon">
            <a:avLst/>
          </a:prstGeom>
          <a:solidFill>
            <a:schemeClr val="bg1">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46" name="Regular Pentagon 45">
            <a:extLst>
              <a:ext uri="{FF2B5EF4-FFF2-40B4-BE49-F238E27FC236}">
                <a16:creationId xmlns:a16="http://schemas.microsoft.com/office/drawing/2014/main" id="{05483914-19B9-FB4E-A613-A6CC273A3047}"/>
              </a:ext>
            </a:extLst>
          </p:cNvPr>
          <p:cNvSpPr/>
          <p:nvPr/>
        </p:nvSpPr>
        <p:spPr>
          <a:xfrm>
            <a:off x="1474936" y="3367410"/>
            <a:ext cx="558215" cy="531634"/>
          </a:xfrm>
          <a:prstGeom prst="pentagon">
            <a:avLst/>
          </a:prstGeom>
          <a:solidFill>
            <a:schemeClr val="bg1">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47" name="Regular Pentagon 46">
            <a:extLst>
              <a:ext uri="{FF2B5EF4-FFF2-40B4-BE49-F238E27FC236}">
                <a16:creationId xmlns:a16="http://schemas.microsoft.com/office/drawing/2014/main" id="{81C96D68-8ADE-324D-B558-FB465F4234CE}"/>
              </a:ext>
            </a:extLst>
          </p:cNvPr>
          <p:cNvSpPr/>
          <p:nvPr/>
        </p:nvSpPr>
        <p:spPr>
          <a:xfrm>
            <a:off x="511628" y="3367410"/>
            <a:ext cx="558215" cy="531634"/>
          </a:xfrm>
          <a:prstGeom prst="pentagon">
            <a:avLst/>
          </a:prstGeom>
          <a:solidFill>
            <a:schemeClr val="bg1">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49" name="Rectangle 48">
            <a:extLst>
              <a:ext uri="{FF2B5EF4-FFF2-40B4-BE49-F238E27FC236}">
                <a16:creationId xmlns:a16="http://schemas.microsoft.com/office/drawing/2014/main" id="{E0BB22F6-96EC-1349-AD95-BAB2BEB08AFB}"/>
              </a:ext>
            </a:extLst>
          </p:cNvPr>
          <p:cNvSpPr/>
          <p:nvPr/>
        </p:nvSpPr>
        <p:spPr>
          <a:xfrm>
            <a:off x="5320955" y="3190594"/>
            <a:ext cx="565424" cy="227421"/>
          </a:xfrm>
          <a:prstGeom prst="rect">
            <a:avLst/>
          </a:prstGeom>
          <a:solidFill>
            <a:schemeClr val="bg1">
              <a:lumMod val="7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Loss</a:t>
            </a:r>
          </a:p>
        </p:txBody>
      </p:sp>
      <p:cxnSp>
        <p:nvCxnSpPr>
          <p:cNvPr id="58" name="Straight Arrow Connector 57">
            <a:extLst>
              <a:ext uri="{FF2B5EF4-FFF2-40B4-BE49-F238E27FC236}">
                <a16:creationId xmlns:a16="http://schemas.microsoft.com/office/drawing/2014/main" id="{033C5854-5EE9-9F4D-B335-4545162AC38C}"/>
              </a:ext>
            </a:extLst>
          </p:cNvPr>
          <p:cNvCxnSpPr>
            <a:cxnSpLocks/>
            <a:stCxn id="43" idx="1"/>
            <a:endCxn id="44" idx="5"/>
          </p:cNvCxnSpPr>
          <p:nvPr/>
        </p:nvCxnSpPr>
        <p:spPr>
          <a:xfrm flipH="1">
            <a:off x="3959767" y="3570475"/>
            <a:ext cx="405095" cy="0"/>
          </a:xfrm>
          <a:prstGeom prst="straightConnector1">
            <a:avLst/>
          </a:prstGeom>
          <a:ln w="57150">
            <a:solidFill>
              <a:schemeClr val="accent6"/>
            </a:solidFill>
            <a:tailEnd type="triangle"/>
          </a:ln>
        </p:spPr>
        <p:style>
          <a:lnRef idx="1">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41314AF-2B72-2144-A582-A2AEFCECF18D}"/>
              </a:ext>
            </a:extLst>
          </p:cNvPr>
          <p:cNvCxnSpPr>
            <a:cxnSpLocks/>
            <a:stCxn id="44" idx="1"/>
            <a:endCxn id="45" idx="5"/>
          </p:cNvCxnSpPr>
          <p:nvPr/>
        </p:nvCxnSpPr>
        <p:spPr>
          <a:xfrm flipH="1">
            <a:off x="2996459" y="3570475"/>
            <a:ext cx="405095" cy="0"/>
          </a:xfrm>
          <a:prstGeom prst="straightConnector1">
            <a:avLst/>
          </a:prstGeom>
          <a:ln w="57150">
            <a:solidFill>
              <a:schemeClr val="bg2">
                <a:lumMod val="7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FCD0C95-95BD-0B4D-88A4-68E746060BB3}"/>
              </a:ext>
            </a:extLst>
          </p:cNvPr>
          <p:cNvCxnSpPr>
            <a:cxnSpLocks/>
            <a:stCxn id="45" idx="1"/>
            <a:endCxn id="46" idx="5"/>
          </p:cNvCxnSpPr>
          <p:nvPr/>
        </p:nvCxnSpPr>
        <p:spPr>
          <a:xfrm flipH="1">
            <a:off x="2033151" y="3570475"/>
            <a:ext cx="405095"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26339309-3E90-094D-B410-6756321FCC8B}"/>
              </a:ext>
            </a:extLst>
          </p:cNvPr>
          <p:cNvCxnSpPr>
            <a:cxnSpLocks/>
            <a:stCxn id="46" idx="1"/>
            <a:endCxn id="47" idx="5"/>
          </p:cNvCxnSpPr>
          <p:nvPr/>
        </p:nvCxnSpPr>
        <p:spPr>
          <a:xfrm flipH="1">
            <a:off x="1069842" y="3570475"/>
            <a:ext cx="405095"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FAE7F248-988E-4044-8C6C-28149E7ADD70}"/>
              </a:ext>
            </a:extLst>
          </p:cNvPr>
          <p:cNvCxnSpPr>
            <a:cxnSpLocks/>
            <a:stCxn id="14" idx="4"/>
            <a:endCxn id="43" idx="0"/>
          </p:cNvCxnSpPr>
          <p:nvPr/>
        </p:nvCxnSpPr>
        <p:spPr>
          <a:xfrm>
            <a:off x="4643970"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339A133B-24A5-7A44-93EC-19336AA5FBD5}"/>
              </a:ext>
            </a:extLst>
          </p:cNvPr>
          <p:cNvCxnSpPr>
            <a:cxnSpLocks/>
            <a:stCxn id="13" idx="4"/>
            <a:endCxn id="44" idx="0"/>
          </p:cNvCxnSpPr>
          <p:nvPr/>
        </p:nvCxnSpPr>
        <p:spPr>
          <a:xfrm>
            <a:off x="3680661"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9B8F4B34-2D32-2648-BC85-25A03EA7A8F5}"/>
              </a:ext>
            </a:extLst>
          </p:cNvPr>
          <p:cNvCxnSpPr>
            <a:cxnSpLocks/>
            <a:stCxn id="12" idx="4"/>
            <a:endCxn id="45" idx="0"/>
          </p:cNvCxnSpPr>
          <p:nvPr/>
        </p:nvCxnSpPr>
        <p:spPr>
          <a:xfrm>
            <a:off x="2717353"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31D9B38B-35AD-3649-931E-7DDB56C0B82E}"/>
              </a:ext>
            </a:extLst>
          </p:cNvPr>
          <p:cNvCxnSpPr>
            <a:cxnSpLocks/>
            <a:stCxn id="11" idx="4"/>
            <a:endCxn id="46" idx="0"/>
          </p:cNvCxnSpPr>
          <p:nvPr/>
        </p:nvCxnSpPr>
        <p:spPr>
          <a:xfrm>
            <a:off x="1754044"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125AA7F5-A40B-104E-B6D4-BB278A9433BE}"/>
              </a:ext>
            </a:extLst>
          </p:cNvPr>
          <p:cNvCxnSpPr>
            <a:cxnSpLocks/>
            <a:stCxn id="10" idx="4"/>
            <a:endCxn id="47" idx="0"/>
          </p:cNvCxnSpPr>
          <p:nvPr/>
        </p:nvCxnSpPr>
        <p:spPr>
          <a:xfrm>
            <a:off x="790736"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E5607B8E-788D-2040-8CC7-00DE80E5A839}"/>
              </a:ext>
            </a:extLst>
          </p:cNvPr>
          <p:cNvSpPr txBox="1"/>
          <p:nvPr/>
        </p:nvSpPr>
        <p:spPr>
          <a:xfrm>
            <a:off x="2076364" y="2055164"/>
            <a:ext cx="1866408"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B9BD5"/>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Forward Pass</a:t>
            </a:r>
          </a:p>
        </p:txBody>
      </p:sp>
      <p:sp>
        <p:nvSpPr>
          <p:cNvPr id="87" name="TextBox 86">
            <a:extLst>
              <a:ext uri="{FF2B5EF4-FFF2-40B4-BE49-F238E27FC236}">
                <a16:creationId xmlns:a16="http://schemas.microsoft.com/office/drawing/2014/main" id="{BB6719D5-C65D-9240-B1F8-B80D5DBA4A0C}"/>
              </a:ext>
            </a:extLst>
          </p:cNvPr>
          <p:cNvSpPr txBox="1"/>
          <p:nvPr/>
        </p:nvSpPr>
        <p:spPr>
          <a:xfrm>
            <a:off x="1946212" y="4002742"/>
            <a:ext cx="2081211"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AD47"/>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Backward Pass</a:t>
            </a:r>
          </a:p>
        </p:txBody>
      </p:sp>
      <p:sp>
        <p:nvSpPr>
          <p:cNvPr id="48" name="Oval 47">
            <a:extLst>
              <a:ext uri="{FF2B5EF4-FFF2-40B4-BE49-F238E27FC236}">
                <a16:creationId xmlns:a16="http://schemas.microsoft.com/office/drawing/2014/main" id="{15C43ADF-79FB-274F-860C-349F481E57BC}"/>
              </a:ext>
            </a:extLst>
          </p:cNvPr>
          <p:cNvSpPr/>
          <p:nvPr/>
        </p:nvSpPr>
        <p:spPr>
          <a:xfrm>
            <a:off x="6492931" y="4454874"/>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53" name="Oval 52">
            <a:extLst>
              <a:ext uri="{FF2B5EF4-FFF2-40B4-BE49-F238E27FC236}">
                <a16:creationId xmlns:a16="http://schemas.microsoft.com/office/drawing/2014/main" id="{9E9C8497-05CE-AC49-9728-A0888E513D96}"/>
              </a:ext>
            </a:extLst>
          </p:cNvPr>
          <p:cNvSpPr/>
          <p:nvPr/>
        </p:nvSpPr>
        <p:spPr>
          <a:xfrm>
            <a:off x="6901595"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55" name="Oval 54">
            <a:extLst>
              <a:ext uri="{FF2B5EF4-FFF2-40B4-BE49-F238E27FC236}">
                <a16:creationId xmlns:a16="http://schemas.microsoft.com/office/drawing/2014/main" id="{3F2FE32C-64D1-BB42-BCEA-45D2CF39D529}"/>
              </a:ext>
            </a:extLst>
          </p:cNvPr>
          <p:cNvSpPr/>
          <p:nvPr/>
        </p:nvSpPr>
        <p:spPr>
          <a:xfrm>
            <a:off x="7310259" y="3462199"/>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56" name="Oval 55">
            <a:extLst>
              <a:ext uri="{FF2B5EF4-FFF2-40B4-BE49-F238E27FC236}">
                <a16:creationId xmlns:a16="http://schemas.microsoft.com/office/drawing/2014/main" id="{9CD62614-EF3C-214A-A1A3-0B92D235C062}"/>
              </a:ext>
            </a:extLst>
          </p:cNvPr>
          <p:cNvSpPr/>
          <p:nvPr/>
        </p:nvSpPr>
        <p:spPr>
          <a:xfrm>
            <a:off x="7718923" y="296586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57" name="Oval 56">
            <a:extLst>
              <a:ext uri="{FF2B5EF4-FFF2-40B4-BE49-F238E27FC236}">
                <a16:creationId xmlns:a16="http://schemas.microsoft.com/office/drawing/2014/main" id="{2CFFDF61-8690-CC4D-B2FF-7B0BCEC222FE}"/>
              </a:ext>
            </a:extLst>
          </p:cNvPr>
          <p:cNvSpPr/>
          <p:nvPr/>
        </p:nvSpPr>
        <p:spPr>
          <a:xfrm>
            <a:off x="8127587" y="2469525"/>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68" name="Regular Pentagon 67">
            <a:extLst>
              <a:ext uri="{FF2B5EF4-FFF2-40B4-BE49-F238E27FC236}">
                <a16:creationId xmlns:a16="http://schemas.microsoft.com/office/drawing/2014/main" id="{EC749116-84EA-BC41-8E09-2DF39688525C}"/>
              </a:ext>
            </a:extLst>
          </p:cNvPr>
          <p:cNvSpPr/>
          <p:nvPr/>
        </p:nvSpPr>
        <p:spPr>
          <a:xfrm>
            <a:off x="8536249" y="1953003"/>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42" name="Straight Arrow Connector 41">
            <a:extLst>
              <a:ext uri="{FF2B5EF4-FFF2-40B4-BE49-F238E27FC236}">
                <a16:creationId xmlns:a16="http://schemas.microsoft.com/office/drawing/2014/main" id="{5BCE979F-77E4-D549-A1B7-7139AFAF9723}"/>
              </a:ext>
            </a:extLst>
          </p:cNvPr>
          <p:cNvCxnSpPr>
            <a:stCxn id="48" idx="7"/>
            <a:endCxn id="53" idx="3"/>
          </p:cNvCxnSpPr>
          <p:nvPr/>
        </p:nvCxnSpPr>
        <p:spPr>
          <a:xfrm flipV="1">
            <a:off x="6726678" y="4192283"/>
            <a:ext cx="215022" cy="302696"/>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D5E96B5-09F1-4B4E-B593-2E47CA01B29F}"/>
              </a:ext>
            </a:extLst>
          </p:cNvPr>
          <p:cNvCxnSpPr>
            <a:cxnSpLocks/>
            <a:stCxn id="53" idx="7"/>
            <a:endCxn id="55" idx="3"/>
          </p:cNvCxnSpPr>
          <p:nvPr/>
        </p:nvCxnSpPr>
        <p:spPr>
          <a:xfrm flipV="1">
            <a:off x="7135342" y="3695946"/>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0BF73ADD-99DE-534C-8BB2-9D6902185EBB}"/>
              </a:ext>
            </a:extLst>
          </p:cNvPr>
          <p:cNvCxnSpPr>
            <a:cxnSpLocks/>
            <a:stCxn id="55" idx="7"/>
            <a:endCxn id="56" idx="3"/>
          </p:cNvCxnSpPr>
          <p:nvPr/>
        </p:nvCxnSpPr>
        <p:spPr>
          <a:xfrm flipV="1">
            <a:off x="7544006" y="3199609"/>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FFD50F20-1523-A141-BFE0-1ED2A152BDA0}"/>
              </a:ext>
            </a:extLst>
          </p:cNvPr>
          <p:cNvCxnSpPr>
            <a:cxnSpLocks/>
            <a:stCxn id="56" idx="7"/>
            <a:endCxn id="57" idx="3"/>
          </p:cNvCxnSpPr>
          <p:nvPr/>
        </p:nvCxnSpPr>
        <p:spPr>
          <a:xfrm flipV="1">
            <a:off x="7952670" y="2703272"/>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41B3DA84-DFFC-3E4C-B083-112E4B353CAA}"/>
              </a:ext>
            </a:extLst>
          </p:cNvPr>
          <p:cNvCxnSpPr>
            <a:cxnSpLocks/>
            <a:stCxn id="57" idx="7"/>
            <a:endCxn id="68" idx="2"/>
          </p:cNvCxnSpPr>
          <p:nvPr/>
        </p:nvCxnSpPr>
        <p:spPr>
          <a:xfrm flipV="1">
            <a:off x="8361334" y="2247039"/>
            <a:ext cx="239775" cy="262591"/>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76" name="Regular Pentagon 75">
            <a:extLst>
              <a:ext uri="{FF2B5EF4-FFF2-40B4-BE49-F238E27FC236}">
                <a16:creationId xmlns:a16="http://schemas.microsoft.com/office/drawing/2014/main" id="{51649C6D-1D05-9841-AD52-94672334B8AE}"/>
              </a:ext>
            </a:extLst>
          </p:cNvPr>
          <p:cNvSpPr/>
          <p:nvPr/>
        </p:nvSpPr>
        <p:spPr>
          <a:xfrm>
            <a:off x="9229667" y="1953002"/>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cxnSp>
        <p:nvCxnSpPr>
          <p:cNvPr id="79" name="Straight Arrow Connector 78">
            <a:extLst>
              <a:ext uri="{FF2B5EF4-FFF2-40B4-BE49-F238E27FC236}">
                <a16:creationId xmlns:a16="http://schemas.microsoft.com/office/drawing/2014/main" id="{ABBC5B71-87DF-2C4E-9BA9-4E5A7B1F8A54}"/>
              </a:ext>
            </a:extLst>
          </p:cNvPr>
          <p:cNvCxnSpPr>
            <a:cxnSpLocks/>
            <a:stCxn id="68" idx="5"/>
            <a:endCxn id="76" idx="1"/>
          </p:cNvCxnSpPr>
          <p:nvPr/>
        </p:nvCxnSpPr>
        <p:spPr>
          <a:xfrm flipV="1">
            <a:off x="8875861" y="2065314"/>
            <a:ext cx="353806"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92" name="TextBox 91">
            <a:extLst>
              <a:ext uri="{FF2B5EF4-FFF2-40B4-BE49-F238E27FC236}">
                <a16:creationId xmlns:a16="http://schemas.microsoft.com/office/drawing/2014/main" id="{025565A7-6043-934C-B10F-DDA1AEC1174F}"/>
              </a:ext>
            </a:extLst>
          </p:cNvPr>
          <p:cNvSpPr txBox="1"/>
          <p:nvPr/>
        </p:nvSpPr>
        <p:spPr>
          <a:xfrm>
            <a:off x="11081594" y="4591800"/>
            <a:ext cx="726481"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Time</a:t>
            </a:r>
          </a:p>
        </p:txBody>
      </p:sp>
      <p:cxnSp>
        <p:nvCxnSpPr>
          <p:cNvPr id="93" name="Straight Arrow Connector 92">
            <a:extLst>
              <a:ext uri="{FF2B5EF4-FFF2-40B4-BE49-F238E27FC236}">
                <a16:creationId xmlns:a16="http://schemas.microsoft.com/office/drawing/2014/main" id="{5D11C811-0C1F-0E44-9D43-127ACA8D35F3}"/>
              </a:ext>
            </a:extLst>
          </p:cNvPr>
          <p:cNvCxnSpPr>
            <a:cxnSpLocks/>
          </p:cNvCxnSpPr>
          <p:nvPr/>
        </p:nvCxnSpPr>
        <p:spPr>
          <a:xfrm flipV="1">
            <a:off x="6336854" y="1626510"/>
            <a:ext cx="0" cy="341539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94" name="TextBox 93">
            <a:extLst>
              <a:ext uri="{FF2B5EF4-FFF2-40B4-BE49-F238E27FC236}">
                <a16:creationId xmlns:a16="http://schemas.microsoft.com/office/drawing/2014/main" id="{92FCD076-072B-CF40-BB23-92C6382A2718}"/>
              </a:ext>
            </a:extLst>
          </p:cNvPr>
          <p:cNvSpPr txBox="1"/>
          <p:nvPr/>
        </p:nvSpPr>
        <p:spPr>
          <a:xfrm>
            <a:off x="5976819" y="996400"/>
            <a:ext cx="720069" cy="646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used</a:t>
            </a:r>
          </a:p>
        </p:txBody>
      </p:sp>
      <p:cxnSp>
        <p:nvCxnSpPr>
          <p:cNvPr id="96" name="Straight Arrow Connector 95">
            <a:extLst>
              <a:ext uri="{FF2B5EF4-FFF2-40B4-BE49-F238E27FC236}">
                <a16:creationId xmlns:a16="http://schemas.microsoft.com/office/drawing/2014/main" id="{012DDAC5-DEA1-3C4F-8BD2-A82BC4F55F6F}"/>
              </a:ext>
            </a:extLst>
          </p:cNvPr>
          <p:cNvCxnSpPr>
            <a:cxnSpLocks/>
          </p:cNvCxnSpPr>
          <p:nvPr/>
        </p:nvCxnSpPr>
        <p:spPr>
          <a:xfrm>
            <a:off x="6318748" y="5032679"/>
            <a:ext cx="5438834" cy="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cxnSp>
        <p:nvCxnSpPr>
          <p:cNvPr id="91" name="Curved Connector 90">
            <a:extLst>
              <a:ext uri="{FF2B5EF4-FFF2-40B4-BE49-F238E27FC236}">
                <a16:creationId xmlns:a16="http://schemas.microsoft.com/office/drawing/2014/main" id="{57301A09-8173-1F41-8C81-16F1C345DF6C}"/>
              </a:ext>
            </a:extLst>
          </p:cNvPr>
          <p:cNvCxnSpPr>
            <a:cxnSpLocks/>
          </p:cNvCxnSpPr>
          <p:nvPr/>
        </p:nvCxnSpPr>
        <p:spPr>
          <a:xfrm flipV="1">
            <a:off x="7992775" y="2247039"/>
            <a:ext cx="1406698" cy="855749"/>
          </a:xfrm>
          <a:prstGeom prst="curved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E10FF9F5-FB22-F944-81BA-089D57DE479B}"/>
              </a:ext>
            </a:extLst>
          </p:cNvPr>
          <p:cNvGrpSpPr/>
          <p:nvPr/>
        </p:nvGrpSpPr>
        <p:grpSpPr>
          <a:xfrm>
            <a:off x="13310080" y="2674913"/>
            <a:ext cx="355484" cy="273852"/>
            <a:chOff x="8614988" y="2484145"/>
            <a:chExt cx="355484" cy="273852"/>
          </a:xfrm>
        </p:grpSpPr>
        <p:sp>
          <p:nvSpPr>
            <p:cNvPr id="101" name="Oval 100">
              <a:extLst>
                <a:ext uri="{FF2B5EF4-FFF2-40B4-BE49-F238E27FC236}">
                  <a16:creationId xmlns:a16="http://schemas.microsoft.com/office/drawing/2014/main" id="{AE4FC065-7D56-FA4C-A96C-746759A7616B}"/>
                </a:ext>
              </a:extLst>
            </p:cNvPr>
            <p:cNvSpPr/>
            <p:nvPr/>
          </p:nvSpPr>
          <p:spPr>
            <a:xfrm>
              <a:off x="8635276" y="2484145"/>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102" name="Straight Connector 101">
              <a:extLst>
                <a:ext uri="{FF2B5EF4-FFF2-40B4-BE49-F238E27FC236}">
                  <a16:creationId xmlns:a16="http://schemas.microsoft.com/office/drawing/2014/main" id="{E35FFED4-7848-2642-8534-F961F653BDF1}"/>
                </a:ext>
              </a:extLst>
            </p:cNvPr>
            <p:cNvCxnSpPr/>
            <p:nvPr/>
          </p:nvCxnSpPr>
          <p:spPr>
            <a:xfrm>
              <a:off x="8645441" y="2505012"/>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03" name="Straight Connector 102">
              <a:extLst>
                <a:ext uri="{FF2B5EF4-FFF2-40B4-BE49-F238E27FC236}">
                  <a16:creationId xmlns:a16="http://schemas.microsoft.com/office/drawing/2014/main" id="{30653CBF-DCD7-834D-BEE3-C3ED37C44BB4}"/>
                </a:ext>
              </a:extLst>
            </p:cNvPr>
            <p:cNvCxnSpPr>
              <a:cxnSpLocks/>
            </p:cNvCxnSpPr>
            <p:nvPr/>
          </p:nvCxnSpPr>
          <p:spPr>
            <a:xfrm flipV="1">
              <a:off x="8614988" y="2484146"/>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2" name="Slide Number Placeholder 1">
            <a:extLst>
              <a:ext uri="{FF2B5EF4-FFF2-40B4-BE49-F238E27FC236}">
                <a16:creationId xmlns:a16="http://schemas.microsoft.com/office/drawing/2014/main" id="{A3C32373-F8F3-2449-98A5-93C0291B1C8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 name="Rectangle 58">
            <a:extLst>
              <a:ext uri="{FF2B5EF4-FFF2-40B4-BE49-F238E27FC236}">
                <a16:creationId xmlns:a16="http://schemas.microsoft.com/office/drawing/2014/main" id="{9822B6DB-BF20-5444-8F01-B0D0E317419A}"/>
              </a:ext>
            </a:extLst>
          </p:cNvPr>
          <p:cNvSpPr/>
          <p:nvPr/>
        </p:nvSpPr>
        <p:spPr>
          <a:xfrm>
            <a:off x="328592" y="231627"/>
            <a:ext cx="7368364"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RAM-hungry backpropagation policy</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all layers in RAM</a:t>
            </a:r>
          </a:p>
        </p:txBody>
      </p:sp>
    </p:spTree>
    <p:extLst>
      <p:ext uri="{BB962C8B-B14F-4D97-AF65-F5344CB8AC3E}">
        <p14:creationId xmlns:p14="http://schemas.microsoft.com/office/powerpoint/2010/main" val="4161059821"/>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a:extLst>
              <a:ext uri="{FF2B5EF4-FFF2-40B4-BE49-F238E27FC236}">
                <a16:creationId xmlns:a16="http://schemas.microsoft.com/office/drawing/2014/main" id="{AB8023E9-E8FA-8F48-9FA8-BE0210E532CA}"/>
              </a:ext>
            </a:extLst>
          </p:cNvPr>
          <p:cNvCxnSpPr>
            <a:cxnSpLocks/>
            <a:stCxn id="14" idx="6"/>
            <a:endCxn id="49" idx="1"/>
          </p:cNvCxnSpPr>
          <p:nvPr/>
        </p:nvCxnSpPr>
        <p:spPr>
          <a:xfrm>
            <a:off x="4908540" y="2812819"/>
            <a:ext cx="412415" cy="491486"/>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19D91FC4-5DFC-6F44-B9C4-3136E155EA30}"/>
              </a:ext>
            </a:extLst>
          </p:cNvPr>
          <p:cNvCxnSpPr>
            <a:cxnSpLocks/>
            <a:stCxn id="49" idx="1"/>
            <a:endCxn id="43" idx="5"/>
          </p:cNvCxnSpPr>
          <p:nvPr/>
        </p:nvCxnSpPr>
        <p:spPr>
          <a:xfrm flipH="1">
            <a:off x="4923076" y="3304305"/>
            <a:ext cx="397879" cy="266171"/>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B0F7F77E-3581-8546-8CB3-454DF3FE4930}"/>
              </a:ext>
            </a:extLst>
          </p:cNvPr>
          <p:cNvSpPr/>
          <p:nvPr/>
        </p:nvSpPr>
        <p:spPr>
          <a:xfrm>
            <a:off x="526165" y="2548248"/>
            <a:ext cx="529141" cy="529141"/>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11" name="!!B">
            <a:extLst>
              <a:ext uri="{FF2B5EF4-FFF2-40B4-BE49-F238E27FC236}">
                <a16:creationId xmlns:a16="http://schemas.microsoft.com/office/drawing/2014/main" id="{73230EEF-F348-0F44-B8F8-A2C48C1ACFDE}"/>
              </a:ext>
            </a:extLst>
          </p:cNvPr>
          <p:cNvSpPr/>
          <p:nvPr/>
        </p:nvSpPr>
        <p:spPr>
          <a:xfrm>
            <a:off x="1489473" y="2548248"/>
            <a:ext cx="529141" cy="529141"/>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12" name="!!C">
            <a:extLst>
              <a:ext uri="{FF2B5EF4-FFF2-40B4-BE49-F238E27FC236}">
                <a16:creationId xmlns:a16="http://schemas.microsoft.com/office/drawing/2014/main" id="{DCF9120C-2BCC-594C-89DC-D921E7DCAA8D}"/>
              </a:ext>
            </a:extLst>
          </p:cNvPr>
          <p:cNvSpPr/>
          <p:nvPr/>
        </p:nvSpPr>
        <p:spPr>
          <a:xfrm>
            <a:off x="2452782" y="2548248"/>
            <a:ext cx="529141" cy="529141"/>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13" name="!!D">
            <a:extLst>
              <a:ext uri="{FF2B5EF4-FFF2-40B4-BE49-F238E27FC236}">
                <a16:creationId xmlns:a16="http://schemas.microsoft.com/office/drawing/2014/main" id="{0D3BBE44-E856-3740-AE0F-AEC67251EB26}"/>
              </a:ext>
            </a:extLst>
          </p:cNvPr>
          <p:cNvSpPr/>
          <p:nvPr/>
        </p:nvSpPr>
        <p:spPr>
          <a:xfrm>
            <a:off x="3416091"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4" name="!!E">
            <a:extLst>
              <a:ext uri="{FF2B5EF4-FFF2-40B4-BE49-F238E27FC236}">
                <a16:creationId xmlns:a16="http://schemas.microsoft.com/office/drawing/2014/main" id="{BC5C60C2-A4F4-0340-9A2E-30F746BDB5D9}"/>
              </a:ext>
            </a:extLst>
          </p:cNvPr>
          <p:cNvSpPr/>
          <p:nvPr/>
        </p:nvSpPr>
        <p:spPr>
          <a:xfrm>
            <a:off x="4379399"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16" name="Straight Arrow Connector 15">
            <a:extLst>
              <a:ext uri="{FF2B5EF4-FFF2-40B4-BE49-F238E27FC236}">
                <a16:creationId xmlns:a16="http://schemas.microsoft.com/office/drawing/2014/main" id="{32BEDCC7-C20D-EE41-8BBE-5B41A98886CC}"/>
              </a:ext>
            </a:extLst>
          </p:cNvPr>
          <p:cNvCxnSpPr>
            <a:stCxn id="10" idx="6"/>
            <a:endCxn id="11" idx="2"/>
          </p:cNvCxnSpPr>
          <p:nvPr/>
        </p:nvCxnSpPr>
        <p:spPr>
          <a:xfrm>
            <a:off x="1055306" y="2812819"/>
            <a:ext cx="434167" cy="0"/>
          </a:xfrm>
          <a:prstGeom prst="straightConnector1">
            <a:avLst/>
          </a:prstGeom>
          <a:ln w="57150">
            <a:tailEnd type="triangle"/>
          </a:ln>
        </p:spPr>
        <p:style>
          <a:lnRef idx="1">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297D13-95C6-C540-9AD8-404FF88922A2}"/>
              </a:ext>
            </a:extLst>
          </p:cNvPr>
          <p:cNvCxnSpPr>
            <a:cxnSpLocks/>
            <a:stCxn id="11" idx="6"/>
            <a:endCxn id="12" idx="2"/>
          </p:cNvCxnSpPr>
          <p:nvPr/>
        </p:nvCxnSpPr>
        <p:spPr>
          <a:xfrm>
            <a:off x="2018615" y="2812819"/>
            <a:ext cx="434167" cy="0"/>
          </a:xfrm>
          <a:prstGeom prst="straightConnector1">
            <a:avLst/>
          </a:prstGeom>
          <a:ln w="57150">
            <a:tailEnd type="triangle"/>
          </a:ln>
        </p:spPr>
        <p:style>
          <a:lnRef idx="1">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1C2C78AC-B6C2-3A48-9AD8-58594AEA347B}"/>
              </a:ext>
            </a:extLst>
          </p:cNvPr>
          <p:cNvCxnSpPr>
            <a:cxnSpLocks/>
            <a:stCxn id="12" idx="6"/>
            <a:endCxn id="13" idx="2"/>
          </p:cNvCxnSpPr>
          <p:nvPr/>
        </p:nvCxnSpPr>
        <p:spPr>
          <a:xfrm>
            <a:off x="2981924" y="2812819"/>
            <a:ext cx="43416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29BC05C-A43F-9C44-8015-63133A8BF44A}"/>
              </a:ext>
            </a:extLst>
          </p:cNvPr>
          <p:cNvCxnSpPr>
            <a:cxnSpLocks/>
            <a:stCxn id="13" idx="6"/>
            <a:endCxn id="14" idx="2"/>
          </p:cNvCxnSpPr>
          <p:nvPr/>
        </p:nvCxnSpPr>
        <p:spPr>
          <a:xfrm>
            <a:off x="3945232" y="2812819"/>
            <a:ext cx="43416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B26C8CA-8919-7C48-958E-90333ECD478D}"/>
              </a:ext>
            </a:extLst>
          </p:cNvPr>
          <p:cNvCxnSpPr>
            <a:cxnSpLocks/>
            <a:endCxn id="10" idx="2"/>
          </p:cNvCxnSpPr>
          <p:nvPr/>
        </p:nvCxnSpPr>
        <p:spPr>
          <a:xfrm>
            <a:off x="186972" y="2812819"/>
            <a:ext cx="339193" cy="0"/>
          </a:xfrm>
          <a:prstGeom prst="straightConnector1">
            <a:avLst/>
          </a:prstGeom>
          <a:ln w="57150">
            <a:tailEnd type="triangle"/>
          </a:ln>
        </p:spPr>
        <p:style>
          <a:lnRef idx="1">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71E1118-4E4A-1D47-8683-96893F091A9B}"/>
              </a:ext>
            </a:extLst>
          </p:cNvPr>
          <p:cNvCxnSpPr>
            <a:cxnSpLocks/>
            <a:stCxn id="14" idx="6"/>
            <a:endCxn id="34" idx="1"/>
          </p:cNvCxnSpPr>
          <p:nvPr/>
        </p:nvCxnSpPr>
        <p:spPr>
          <a:xfrm>
            <a:off x="4908540" y="2812819"/>
            <a:ext cx="290091" cy="22367"/>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9EBB9D9C-83A2-8B45-860E-0DA22287DDCA}"/>
              </a:ext>
            </a:extLst>
          </p:cNvPr>
          <p:cNvSpPr txBox="1"/>
          <p:nvPr/>
        </p:nvSpPr>
        <p:spPr>
          <a:xfrm>
            <a:off x="5198631" y="2681297"/>
            <a:ext cx="622286"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Label</a:t>
            </a:r>
          </a:p>
        </p:txBody>
      </p:sp>
      <p:sp>
        <p:nvSpPr>
          <p:cNvPr id="43" name="Regular Pentagon 42">
            <a:extLst>
              <a:ext uri="{FF2B5EF4-FFF2-40B4-BE49-F238E27FC236}">
                <a16:creationId xmlns:a16="http://schemas.microsoft.com/office/drawing/2014/main" id="{D2AD0941-D111-804E-B80B-20E8A7AE008D}"/>
              </a:ext>
            </a:extLst>
          </p:cNvPr>
          <p:cNvSpPr/>
          <p:nvPr/>
        </p:nvSpPr>
        <p:spPr>
          <a:xfrm>
            <a:off x="4364862" y="3367410"/>
            <a:ext cx="558215" cy="531634"/>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44" name="Regular Pentagon 43">
            <a:extLst>
              <a:ext uri="{FF2B5EF4-FFF2-40B4-BE49-F238E27FC236}">
                <a16:creationId xmlns:a16="http://schemas.microsoft.com/office/drawing/2014/main" id="{D294145F-19B7-F443-8F1D-33F1B29AF8BF}"/>
              </a:ext>
            </a:extLst>
          </p:cNvPr>
          <p:cNvSpPr/>
          <p:nvPr/>
        </p:nvSpPr>
        <p:spPr>
          <a:xfrm>
            <a:off x="3401554" y="3367410"/>
            <a:ext cx="558215" cy="531634"/>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45" name="Regular Pentagon 44">
            <a:extLst>
              <a:ext uri="{FF2B5EF4-FFF2-40B4-BE49-F238E27FC236}">
                <a16:creationId xmlns:a16="http://schemas.microsoft.com/office/drawing/2014/main" id="{0DDB1639-A872-644F-B108-D4E3E3578022}"/>
              </a:ext>
            </a:extLst>
          </p:cNvPr>
          <p:cNvSpPr/>
          <p:nvPr/>
        </p:nvSpPr>
        <p:spPr>
          <a:xfrm>
            <a:off x="2438245" y="3367410"/>
            <a:ext cx="558215" cy="531634"/>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46" name="Regular Pentagon 45">
            <a:extLst>
              <a:ext uri="{FF2B5EF4-FFF2-40B4-BE49-F238E27FC236}">
                <a16:creationId xmlns:a16="http://schemas.microsoft.com/office/drawing/2014/main" id="{05483914-19B9-FB4E-A613-A6CC273A3047}"/>
              </a:ext>
            </a:extLst>
          </p:cNvPr>
          <p:cNvSpPr/>
          <p:nvPr/>
        </p:nvSpPr>
        <p:spPr>
          <a:xfrm>
            <a:off x="1474936" y="3367410"/>
            <a:ext cx="558215" cy="531634"/>
          </a:xfrm>
          <a:prstGeom prst="pentagon">
            <a:avLst/>
          </a:prstGeom>
          <a:solidFill>
            <a:schemeClr val="bg1">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47" name="Regular Pentagon 46">
            <a:extLst>
              <a:ext uri="{FF2B5EF4-FFF2-40B4-BE49-F238E27FC236}">
                <a16:creationId xmlns:a16="http://schemas.microsoft.com/office/drawing/2014/main" id="{81C96D68-8ADE-324D-B558-FB465F4234CE}"/>
              </a:ext>
            </a:extLst>
          </p:cNvPr>
          <p:cNvSpPr/>
          <p:nvPr/>
        </p:nvSpPr>
        <p:spPr>
          <a:xfrm>
            <a:off x="511628" y="3367410"/>
            <a:ext cx="558215" cy="531634"/>
          </a:xfrm>
          <a:prstGeom prst="pentagon">
            <a:avLst/>
          </a:prstGeom>
          <a:solidFill>
            <a:schemeClr val="bg1">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49" name="Rectangle 48">
            <a:extLst>
              <a:ext uri="{FF2B5EF4-FFF2-40B4-BE49-F238E27FC236}">
                <a16:creationId xmlns:a16="http://schemas.microsoft.com/office/drawing/2014/main" id="{E0BB22F6-96EC-1349-AD95-BAB2BEB08AFB}"/>
              </a:ext>
            </a:extLst>
          </p:cNvPr>
          <p:cNvSpPr/>
          <p:nvPr/>
        </p:nvSpPr>
        <p:spPr>
          <a:xfrm>
            <a:off x="5320955" y="3190594"/>
            <a:ext cx="565424" cy="227421"/>
          </a:xfrm>
          <a:prstGeom prst="rect">
            <a:avLst/>
          </a:prstGeom>
          <a:solidFill>
            <a:schemeClr val="bg1">
              <a:lumMod val="7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Loss</a:t>
            </a:r>
          </a:p>
        </p:txBody>
      </p:sp>
      <p:cxnSp>
        <p:nvCxnSpPr>
          <p:cNvPr id="58" name="Straight Arrow Connector 57">
            <a:extLst>
              <a:ext uri="{FF2B5EF4-FFF2-40B4-BE49-F238E27FC236}">
                <a16:creationId xmlns:a16="http://schemas.microsoft.com/office/drawing/2014/main" id="{033C5854-5EE9-9F4D-B335-4545162AC38C}"/>
              </a:ext>
            </a:extLst>
          </p:cNvPr>
          <p:cNvCxnSpPr>
            <a:cxnSpLocks/>
            <a:stCxn id="43" idx="1"/>
            <a:endCxn id="44" idx="5"/>
          </p:cNvCxnSpPr>
          <p:nvPr/>
        </p:nvCxnSpPr>
        <p:spPr>
          <a:xfrm flipH="1">
            <a:off x="3959767" y="3570475"/>
            <a:ext cx="405095" cy="0"/>
          </a:xfrm>
          <a:prstGeom prst="straightConnector1">
            <a:avLst/>
          </a:prstGeom>
          <a:ln w="57150">
            <a:solidFill>
              <a:schemeClr val="accent6"/>
            </a:solidFill>
            <a:tailEnd type="triangle"/>
          </a:ln>
        </p:spPr>
        <p:style>
          <a:lnRef idx="1">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41314AF-2B72-2144-A582-A2AEFCECF18D}"/>
              </a:ext>
            </a:extLst>
          </p:cNvPr>
          <p:cNvCxnSpPr>
            <a:cxnSpLocks/>
            <a:stCxn id="44" idx="1"/>
            <a:endCxn id="45" idx="5"/>
          </p:cNvCxnSpPr>
          <p:nvPr/>
        </p:nvCxnSpPr>
        <p:spPr>
          <a:xfrm flipH="1">
            <a:off x="2996459" y="3570475"/>
            <a:ext cx="405095" cy="0"/>
          </a:xfrm>
          <a:prstGeom prst="straightConnector1">
            <a:avLst/>
          </a:prstGeom>
          <a:ln w="57150">
            <a:solidFill>
              <a:schemeClr val="accent6"/>
            </a:solidFill>
            <a:tailEnd type="triangle"/>
          </a:ln>
        </p:spPr>
        <p:style>
          <a:lnRef idx="1">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FCD0C95-95BD-0B4D-88A4-68E746060BB3}"/>
              </a:ext>
            </a:extLst>
          </p:cNvPr>
          <p:cNvCxnSpPr>
            <a:cxnSpLocks/>
            <a:stCxn id="45" idx="1"/>
            <a:endCxn id="46" idx="5"/>
          </p:cNvCxnSpPr>
          <p:nvPr/>
        </p:nvCxnSpPr>
        <p:spPr>
          <a:xfrm flipH="1">
            <a:off x="2033151" y="3570475"/>
            <a:ext cx="405095"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26339309-3E90-094D-B410-6756321FCC8B}"/>
              </a:ext>
            </a:extLst>
          </p:cNvPr>
          <p:cNvCxnSpPr>
            <a:cxnSpLocks/>
            <a:stCxn id="46" idx="1"/>
            <a:endCxn id="47" idx="5"/>
          </p:cNvCxnSpPr>
          <p:nvPr/>
        </p:nvCxnSpPr>
        <p:spPr>
          <a:xfrm flipH="1">
            <a:off x="1069842" y="3570475"/>
            <a:ext cx="405095"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FAE7F248-988E-4044-8C6C-28149E7ADD70}"/>
              </a:ext>
            </a:extLst>
          </p:cNvPr>
          <p:cNvCxnSpPr>
            <a:cxnSpLocks/>
            <a:stCxn id="14" idx="4"/>
            <a:endCxn id="43" idx="0"/>
          </p:cNvCxnSpPr>
          <p:nvPr/>
        </p:nvCxnSpPr>
        <p:spPr>
          <a:xfrm>
            <a:off x="4643970"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339A133B-24A5-7A44-93EC-19336AA5FBD5}"/>
              </a:ext>
            </a:extLst>
          </p:cNvPr>
          <p:cNvCxnSpPr>
            <a:cxnSpLocks/>
            <a:stCxn id="13" idx="4"/>
            <a:endCxn id="44" idx="0"/>
          </p:cNvCxnSpPr>
          <p:nvPr/>
        </p:nvCxnSpPr>
        <p:spPr>
          <a:xfrm>
            <a:off x="3680661"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9B8F4B34-2D32-2648-BC85-25A03EA7A8F5}"/>
              </a:ext>
            </a:extLst>
          </p:cNvPr>
          <p:cNvCxnSpPr>
            <a:cxnSpLocks/>
            <a:stCxn id="12" idx="4"/>
            <a:endCxn id="45" idx="0"/>
          </p:cNvCxnSpPr>
          <p:nvPr/>
        </p:nvCxnSpPr>
        <p:spPr>
          <a:xfrm>
            <a:off x="2717353"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31D9B38B-35AD-3649-931E-7DDB56C0B82E}"/>
              </a:ext>
            </a:extLst>
          </p:cNvPr>
          <p:cNvCxnSpPr>
            <a:cxnSpLocks/>
            <a:stCxn id="11" idx="4"/>
            <a:endCxn id="46" idx="0"/>
          </p:cNvCxnSpPr>
          <p:nvPr/>
        </p:nvCxnSpPr>
        <p:spPr>
          <a:xfrm>
            <a:off x="1754044"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125AA7F5-A40B-104E-B6D4-BB278A9433BE}"/>
              </a:ext>
            </a:extLst>
          </p:cNvPr>
          <p:cNvCxnSpPr>
            <a:cxnSpLocks/>
            <a:stCxn id="10" idx="4"/>
            <a:endCxn id="47" idx="0"/>
          </p:cNvCxnSpPr>
          <p:nvPr/>
        </p:nvCxnSpPr>
        <p:spPr>
          <a:xfrm>
            <a:off x="790736"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E5607B8E-788D-2040-8CC7-00DE80E5A839}"/>
              </a:ext>
            </a:extLst>
          </p:cNvPr>
          <p:cNvSpPr txBox="1"/>
          <p:nvPr/>
        </p:nvSpPr>
        <p:spPr>
          <a:xfrm>
            <a:off x="2076364" y="2055164"/>
            <a:ext cx="1866408"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B9BD5"/>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Forward Pass</a:t>
            </a:r>
          </a:p>
        </p:txBody>
      </p:sp>
      <p:sp>
        <p:nvSpPr>
          <p:cNvPr id="87" name="TextBox 86">
            <a:extLst>
              <a:ext uri="{FF2B5EF4-FFF2-40B4-BE49-F238E27FC236}">
                <a16:creationId xmlns:a16="http://schemas.microsoft.com/office/drawing/2014/main" id="{BB6719D5-C65D-9240-B1F8-B80D5DBA4A0C}"/>
              </a:ext>
            </a:extLst>
          </p:cNvPr>
          <p:cNvSpPr txBox="1"/>
          <p:nvPr/>
        </p:nvSpPr>
        <p:spPr>
          <a:xfrm>
            <a:off x="1946212" y="4002742"/>
            <a:ext cx="2081211"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AD47"/>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Backward Pass</a:t>
            </a:r>
          </a:p>
        </p:txBody>
      </p:sp>
      <p:sp>
        <p:nvSpPr>
          <p:cNvPr id="48" name="Oval 47">
            <a:extLst>
              <a:ext uri="{FF2B5EF4-FFF2-40B4-BE49-F238E27FC236}">
                <a16:creationId xmlns:a16="http://schemas.microsoft.com/office/drawing/2014/main" id="{15C43ADF-79FB-274F-860C-349F481E57BC}"/>
              </a:ext>
            </a:extLst>
          </p:cNvPr>
          <p:cNvSpPr/>
          <p:nvPr/>
        </p:nvSpPr>
        <p:spPr>
          <a:xfrm>
            <a:off x="6492931" y="4454874"/>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53" name="Oval 52">
            <a:extLst>
              <a:ext uri="{FF2B5EF4-FFF2-40B4-BE49-F238E27FC236}">
                <a16:creationId xmlns:a16="http://schemas.microsoft.com/office/drawing/2014/main" id="{9E9C8497-05CE-AC49-9728-A0888E513D96}"/>
              </a:ext>
            </a:extLst>
          </p:cNvPr>
          <p:cNvSpPr/>
          <p:nvPr/>
        </p:nvSpPr>
        <p:spPr>
          <a:xfrm>
            <a:off x="6901595"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55" name="Oval 54">
            <a:extLst>
              <a:ext uri="{FF2B5EF4-FFF2-40B4-BE49-F238E27FC236}">
                <a16:creationId xmlns:a16="http://schemas.microsoft.com/office/drawing/2014/main" id="{3F2FE32C-64D1-BB42-BCEA-45D2CF39D529}"/>
              </a:ext>
            </a:extLst>
          </p:cNvPr>
          <p:cNvSpPr/>
          <p:nvPr/>
        </p:nvSpPr>
        <p:spPr>
          <a:xfrm>
            <a:off x="7310259" y="3462199"/>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56" name="Oval 55">
            <a:extLst>
              <a:ext uri="{FF2B5EF4-FFF2-40B4-BE49-F238E27FC236}">
                <a16:creationId xmlns:a16="http://schemas.microsoft.com/office/drawing/2014/main" id="{9CD62614-EF3C-214A-A1A3-0B92D235C062}"/>
              </a:ext>
            </a:extLst>
          </p:cNvPr>
          <p:cNvSpPr/>
          <p:nvPr/>
        </p:nvSpPr>
        <p:spPr>
          <a:xfrm>
            <a:off x="7718923" y="296586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57" name="Oval 56">
            <a:extLst>
              <a:ext uri="{FF2B5EF4-FFF2-40B4-BE49-F238E27FC236}">
                <a16:creationId xmlns:a16="http://schemas.microsoft.com/office/drawing/2014/main" id="{2CFFDF61-8690-CC4D-B2FF-7B0BCEC222FE}"/>
              </a:ext>
            </a:extLst>
          </p:cNvPr>
          <p:cNvSpPr/>
          <p:nvPr/>
        </p:nvSpPr>
        <p:spPr>
          <a:xfrm>
            <a:off x="8127587" y="2469525"/>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68" name="Regular Pentagon 67">
            <a:extLst>
              <a:ext uri="{FF2B5EF4-FFF2-40B4-BE49-F238E27FC236}">
                <a16:creationId xmlns:a16="http://schemas.microsoft.com/office/drawing/2014/main" id="{EC749116-84EA-BC41-8E09-2DF39688525C}"/>
              </a:ext>
            </a:extLst>
          </p:cNvPr>
          <p:cNvSpPr/>
          <p:nvPr/>
        </p:nvSpPr>
        <p:spPr>
          <a:xfrm>
            <a:off x="8536249" y="1953003"/>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42" name="Straight Arrow Connector 41">
            <a:extLst>
              <a:ext uri="{FF2B5EF4-FFF2-40B4-BE49-F238E27FC236}">
                <a16:creationId xmlns:a16="http://schemas.microsoft.com/office/drawing/2014/main" id="{5BCE979F-77E4-D549-A1B7-7139AFAF9723}"/>
              </a:ext>
            </a:extLst>
          </p:cNvPr>
          <p:cNvCxnSpPr>
            <a:stCxn id="48" idx="7"/>
            <a:endCxn id="53" idx="3"/>
          </p:cNvCxnSpPr>
          <p:nvPr/>
        </p:nvCxnSpPr>
        <p:spPr>
          <a:xfrm flipV="1">
            <a:off x="6726678" y="4192283"/>
            <a:ext cx="215022" cy="302696"/>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D5E96B5-09F1-4B4E-B593-2E47CA01B29F}"/>
              </a:ext>
            </a:extLst>
          </p:cNvPr>
          <p:cNvCxnSpPr>
            <a:cxnSpLocks/>
            <a:stCxn id="53" idx="7"/>
            <a:endCxn id="55" idx="3"/>
          </p:cNvCxnSpPr>
          <p:nvPr/>
        </p:nvCxnSpPr>
        <p:spPr>
          <a:xfrm flipV="1">
            <a:off x="7135342" y="3695946"/>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0BF73ADD-99DE-534C-8BB2-9D6902185EBB}"/>
              </a:ext>
            </a:extLst>
          </p:cNvPr>
          <p:cNvCxnSpPr>
            <a:cxnSpLocks/>
            <a:stCxn id="55" idx="7"/>
            <a:endCxn id="56" idx="3"/>
          </p:cNvCxnSpPr>
          <p:nvPr/>
        </p:nvCxnSpPr>
        <p:spPr>
          <a:xfrm flipV="1">
            <a:off x="7544006" y="3199609"/>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FFD50F20-1523-A141-BFE0-1ED2A152BDA0}"/>
              </a:ext>
            </a:extLst>
          </p:cNvPr>
          <p:cNvCxnSpPr>
            <a:cxnSpLocks/>
            <a:stCxn id="56" idx="7"/>
            <a:endCxn id="57" idx="3"/>
          </p:cNvCxnSpPr>
          <p:nvPr/>
        </p:nvCxnSpPr>
        <p:spPr>
          <a:xfrm flipV="1">
            <a:off x="7952670" y="2703272"/>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41B3DA84-DFFC-3E4C-B083-112E4B353CAA}"/>
              </a:ext>
            </a:extLst>
          </p:cNvPr>
          <p:cNvCxnSpPr>
            <a:cxnSpLocks/>
            <a:stCxn id="57" idx="7"/>
            <a:endCxn id="68" idx="2"/>
          </p:cNvCxnSpPr>
          <p:nvPr/>
        </p:nvCxnSpPr>
        <p:spPr>
          <a:xfrm flipV="1">
            <a:off x="8361334" y="2247039"/>
            <a:ext cx="239775" cy="262591"/>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76" name="Regular Pentagon 75">
            <a:extLst>
              <a:ext uri="{FF2B5EF4-FFF2-40B4-BE49-F238E27FC236}">
                <a16:creationId xmlns:a16="http://schemas.microsoft.com/office/drawing/2014/main" id="{51649C6D-1D05-9841-AD52-94672334B8AE}"/>
              </a:ext>
            </a:extLst>
          </p:cNvPr>
          <p:cNvSpPr/>
          <p:nvPr/>
        </p:nvSpPr>
        <p:spPr>
          <a:xfrm>
            <a:off x="9229667" y="1953002"/>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cxnSp>
        <p:nvCxnSpPr>
          <p:cNvPr id="79" name="Straight Arrow Connector 78">
            <a:extLst>
              <a:ext uri="{FF2B5EF4-FFF2-40B4-BE49-F238E27FC236}">
                <a16:creationId xmlns:a16="http://schemas.microsoft.com/office/drawing/2014/main" id="{ABBC5B71-87DF-2C4E-9BA9-4E5A7B1F8A54}"/>
              </a:ext>
            </a:extLst>
          </p:cNvPr>
          <p:cNvCxnSpPr>
            <a:cxnSpLocks/>
            <a:stCxn id="68" idx="5"/>
            <a:endCxn id="76" idx="1"/>
          </p:cNvCxnSpPr>
          <p:nvPr/>
        </p:nvCxnSpPr>
        <p:spPr>
          <a:xfrm flipV="1">
            <a:off x="8875861" y="2065314"/>
            <a:ext cx="353806"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5" name="Oval 84">
            <a:extLst>
              <a:ext uri="{FF2B5EF4-FFF2-40B4-BE49-F238E27FC236}">
                <a16:creationId xmlns:a16="http://schemas.microsoft.com/office/drawing/2014/main" id="{9E5D67BF-257B-5B4B-9380-79DB1E08461C}"/>
              </a:ext>
            </a:extLst>
          </p:cNvPr>
          <p:cNvSpPr/>
          <p:nvPr/>
        </p:nvSpPr>
        <p:spPr>
          <a:xfrm>
            <a:off x="13483314" y="2377614"/>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grpSp>
        <p:nvGrpSpPr>
          <p:cNvPr id="89" name="Group 88">
            <a:extLst>
              <a:ext uri="{FF2B5EF4-FFF2-40B4-BE49-F238E27FC236}">
                <a16:creationId xmlns:a16="http://schemas.microsoft.com/office/drawing/2014/main" id="{52B4349E-08E2-BB49-A2F6-C5A9C4A2A41E}"/>
              </a:ext>
            </a:extLst>
          </p:cNvPr>
          <p:cNvGrpSpPr/>
          <p:nvPr/>
        </p:nvGrpSpPr>
        <p:grpSpPr>
          <a:xfrm>
            <a:off x="13579424" y="2511558"/>
            <a:ext cx="355484" cy="262007"/>
            <a:chOff x="9009582" y="3595733"/>
            <a:chExt cx="355484" cy="262007"/>
          </a:xfrm>
        </p:grpSpPr>
        <p:cxnSp>
          <p:nvCxnSpPr>
            <p:cNvPr id="90" name="Straight Connector 89">
              <a:extLst>
                <a:ext uri="{FF2B5EF4-FFF2-40B4-BE49-F238E27FC236}">
                  <a16:creationId xmlns:a16="http://schemas.microsoft.com/office/drawing/2014/main" id="{C3985A91-FC5A-1947-8AD7-8C6BC1ED9B9C}"/>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91" name="Straight Connector 90">
              <a:extLst>
                <a:ext uri="{FF2B5EF4-FFF2-40B4-BE49-F238E27FC236}">
                  <a16:creationId xmlns:a16="http://schemas.microsoft.com/office/drawing/2014/main" id="{84DBD7D0-C362-0246-9424-C663A9FC420C}"/>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93" name="Regular Pentagon 92">
            <a:extLst>
              <a:ext uri="{FF2B5EF4-FFF2-40B4-BE49-F238E27FC236}">
                <a16:creationId xmlns:a16="http://schemas.microsoft.com/office/drawing/2014/main" id="{325A59CE-C251-B443-AC68-82A2DDCE8CFA}"/>
              </a:ext>
            </a:extLst>
          </p:cNvPr>
          <p:cNvSpPr/>
          <p:nvPr/>
        </p:nvSpPr>
        <p:spPr>
          <a:xfrm>
            <a:off x="9935911" y="1953002"/>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cxnSp>
        <p:nvCxnSpPr>
          <p:cNvPr id="94" name="Straight Arrow Connector 93">
            <a:extLst>
              <a:ext uri="{FF2B5EF4-FFF2-40B4-BE49-F238E27FC236}">
                <a16:creationId xmlns:a16="http://schemas.microsoft.com/office/drawing/2014/main" id="{3C21F194-7430-C44E-B5B9-726BE9DD8E30}"/>
              </a:ext>
            </a:extLst>
          </p:cNvPr>
          <p:cNvCxnSpPr>
            <a:cxnSpLocks/>
            <a:stCxn id="76" idx="5"/>
            <a:endCxn id="93" idx="1"/>
          </p:cNvCxnSpPr>
          <p:nvPr/>
        </p:nvCxnSpPr>
        <p:spPr>
          <a:xfrm>
            <a:off x="9569279" y="2065314"/>
            <a:ext cx="36663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00" name="TextBox 99">
            <a:extLst>
              <a:ext uri="{FF2B5EF4-FFF2-40B4-BE49-F238E27FC236}">
                <a16:creationId xmlns:a16="http://schemas.microsoft.com/office/drawing/2014/main" id="{11CDDAC1-CB2D-BB4E-A27D-FFAE047FD500}"/>
              </a:ext>
            </a:extLst>
          </p:cNvPr>
          <p:cNvSpPr txBox="1"/>
          <p:nvPr/>
        </p:nvSpPr>
        <p:spPr>
          <a:xfrm>
            <a:off x="11081594" y="4591800"/>
            <a:ext cx="726481"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Time</a:t>
            </a:r>
          </a:p>
        </p:txBody>
      </p:sp>
      <p:cxnSp>
        <p:nvCxnSpPr>
          <p:cNvPr id="101" name="Straight Arrow Connector 100">
            <a:extLst>
              <a:ext uri="{FF2B5EF4-FFF2-40B4-BE49-F238E27FC236}">
                <a16:creationId xmlns:a16="http://schemas.microsoft.com/office/drawing/2014/main" id="{6813C63D-CAB0-CA47-93F7-9E83FE58F746}"/>
              </a:ext>
            </a:extLst>
          </p:cNvPr>
          <p:cNvCxnSpPr>
            <a:cxnSpLocks/>
          </p:cNvCxnSpPr>
          <p:nvPr/>
        </p:nvCxnSpPr>
        <p:spPr>
          <a:xfrm flipV="1">
            <a:off x="6336854" y="1626510"/>
            <a:ext cx="0" cy="341539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102" name="TextBox 101">
            <a:extLst>
              <a:ext uri="{FF2B5EF4-FFF2-40B4-BE49-F238E27FC236}">
                <a16:creationId xmlns:a16="http://schemas.microsoft.com/office/drawing/2014/main" id="{C666B191-CB7D-7342-8FAB-F92D0D54D64F}"/>
              </a:ext>
            </a:extLst>
          </p:cNvPr>
          <p:cNvSpPr txBox="1"/>
          <p:nvPr/>
        </p:nvSpPr>
        <p:spPr>
          <a:xfrm>
            <a:off x="5976819" y="996400"/>
            <a:ext cx="720069" cy="646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used</a:t>
            </a:r>
          </a:p>
        </p:txBody>
      </p:sp>
      <p:cxnSp>
        <p:nvCxnSpPr>
          <p:cNvPr id="104" name="Straight Arrow Connector 103">
            <a:extLst>
              <a:ext uri="{FF2B5EF4-FFF2-40B4-BE49-F238E27FC236}">
                <a16:creationId xmlns:a16="http://schemas.microsoft.com/office/drawing/2014/main" id="{6C6C96FF-AF05-144B-9478-ACD83BB366FF}"/>
              </a:ext>
            </a:extLst>
          </p:cNvPr>
          <p:cNvCxnSpPr>
            <a:cxnSpLocks/>
          </p:cNvCxnSpPr>
          <p:nvPr/>
        </p:nvCxnSpPr>
        <p:spPr>
          <a:xfrm>
            <a:off x="6318748" y="5032679"/>
            <a:ext cx="5438834" cy="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cxnSp>
        <p:nvCxnSpPr>
          <p:cNvPr id="82" name="Curved Connector 81">
            <a:extLst>
              <a:ext uri="{FF2B5EF4-FFF2-40B4-BE49-F238E27FC236}">
                <a16:creationId xmlns:a16="http://schemas.microsoft.com/office/drawing/2014/main" id="{A4503678-F4D8-9D4D-ABD8-080482C716FA}"/>
              </a:ext>
            </a:extLst>
          </p:cNvPr>
          <p:cNvCxnSpPr>
            <a:cxnSpLocks/>
          </p:cNvCxnSpPr>
          <p:nvPr/>
        </p:nvCxnSpPr>
        <p:spPr>
          <a:xfrm flipV="1">
            <a:off x="7584111" y="2247039"/>
            <a:ext cx="2521606" cy="1352086"/>
          </a:xfrm>
          <a:prstGeom prst="curved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urved Connector 96">
            <a:extLst>
              <a:ext uri="{FF2B5EF4-FFF2-40B4-BE49-F238E27FC236}">
                <a16:creationId xmlns:a16="http://schemas.microsoft.com/office/drawing/2014/main" id="{0EFCFD21-1EF1-834E-8B62-641630069C30}"/>
              </a:ext>
            </a:extLst>
          </p:cNvPr>
          <p:cNvCxnSpPr>
            <a:cxnSpLocks/>
          </p:cNvCxnSpPr>
          <p:nvPr/>
        </p:nvCxnSpPr>
        <p:spPr>
          <a:xfrm flipV="1">
            <a:off x="7992775" y="2247039"/>
            <a:ext cx="1406698" cy="855749"/>
          </a:xfrm>
          <a:prstGeom prst="curved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08BEBBFA-E4CA-B84B-A635-2BE9F4CA919C}"/>
              </a:ext>
            </a:extLst>
          </p:cNvPr>
          <p:cNvGrpSpPr/>
          <p:nvPr/>
        </p:nvGrpSpPr>
        <p:grpSpPr>
          <a:xfrm>
            <a:off x="12888049" y="2518991"/>
            <a:ext cx="355484" cy="273852"/>
            <a:chOff x="8614988" y="2484145"/>
            <a:chExt cx="355484" cy="273852"/>
          </a:xfrm>
        </p:grpSpPr>
        <p:sp>
          <p:nvSpPr>
            <p:cNvPr id="109" name="Oval 108">
              <a:extLst>
                <a:ext uri="{FF2B5EF4-FFF2-40B4-BE49-F238E27FC236}">
                  <a16:creationId xmlns:a16="http://schemas.microsoft.com/office/drawing/2014/main" id="{8CAB319D-2349-804C-BC49-8BFA17487199}"/>
                </a:ext>
              </a:extLst>
            </p:cNvPr>
            <p:cNvSpPr/>
            <p:nvPr/>
          </p:nvSpPr>
          <p:spPr>
            <a:xfrm>
              <a:off x="8635276" y="2484145"/>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110" name="Straight Connector 109">
              <a:extLst>
                <a:ext uri="{FF2B5EF4-FFF2-40B4-BE49-F238E27FC236}">
                  <a16:creationId xmlns:a16="http://schemas.microsoft.com/office/drawing/2014/main" id="{7C21A8FC-6ED1-A049-A0A4-DC5FDD1C95AF}"/>
                </a:ext>
              </a:extLst>
            </p:cNvPr>
            <p:cNvCxnSpPr/>
            <p:nvPr/>
          </p:nvCxnSpPr>
          <p:spPr>
            <a:xfrm>
              <a:off x="8645441" y="2505012"/>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11" name="Straight Connector 110">
              <a:extLst>
                <a:ext uri="{FF2B5EF4-FFF2-40B4-BE49-F238E27FC236}">
                  <a16:creationId xmlns:a16="http://schemas.microsoft.com/office/drawing/2014/main" id="{C808EF3E-534E-B54D-AEE8-FD60C55FEAAA}"/>
                </a:ext>
              </a:extLst>
            </p:cNvPr>
            <p:cNvCxnSpPr>
              <a:cxnSpLocks/>
            </p:cNvCxnSpPr>
            <p:nvPr/>
          </p:nvCxnSpPr>
          <p:spPr>
            <a:xfrm flipV="1">
              <a:off x="8614988" y="2484146"/>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2" name="Slide Number Placeholder 1">
            <a:extLst>
              <a:ext uri="{FF2B5EF4-FFF2-40B4-BE49-F238E27FC236}">
                <a16:creationId xmlns:a16="http://schemas.microsoft.com/office/drawing/2014/main" id="{B1398728-4A34-D540-89E3-B7FA20DF4A2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5" name="Rectangle 64">
            <a:extLst>
              <a:ext uri="{FF2B5EF4-FFF2-40B4-BE49-F238E27FC236}">
                <a16:creationId xmlns:a16="http://schemas.microsoft.com/office/drawing/2014/main" id="{8985AE7C-4763-9248-9E2A-D8B1C7EF58FF}"/>
              </a:ext>
            </a:extLst>
          </p:cNvPr>
          <p:cNvSpPr/>
          <p:nvPr/>
        </p:nvSpPr>
        <p:spPr>
          <a:xfrm>
            <a:off x="328592" y="231627"/>
            <a:ext cx="7368364"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RAM-hungry backpropagation policy</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all layers in RAM</a:t>
            </a:r>
          </a:p>
        </p:txBody>
      </p:sp>
    </p:spTree>
    <p:extLst>
      <p:ext uri="{BB962C8B-B14F-4D97-AF65-F5344CB8AC3E}">
        <p14:creationId xmlns:p14="http://schemas.microsoft.com/office/powerpoint/2010/main" val="2691831928"/>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a:extLst>
              <a:ext uri="{FF2B5EF4-FFF2-40B4-BE49-F238E27FC236}">
                <a16:creationId xmlns:a16="http://schemas.microsoft.com/office/drawing/2014/main" id="{AB8023E9-E8FA-8F48-9FA8-BE0210E532CA}"/>
              </a:ext>
            </a:extLst>
          </p:cNvPr>
          <p:cNvCxnSpPr>
            <a:cxnSpLocks/>
            <a:stCxn id="14" idx="6"/>
            <a:endCxn id="49" idx="1"/>
          </p:cNvCxnSpPr>
          <p:nvPr/>
        </p:nvCxnSpPr>
        <p:spPr>
          <a:xfrm>
            <a:off x="4908540" y="2812819"/>
            <a:ext cx="412415" cy="491486"/>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19D91FC4-5DFC-6F44-B9C4-3136E155EA30}"/>
              </a:ext>
            </a:extLst>
          </p:cNvPr>
          <p:cNvCxnSpPr>
            <a:cxnSpLocks/>
            <a:stCxn id="49" idx="1"/>
            <a:endCxn id="43" idx="5"/>
          </p:cNvCxnSpPr>
          <p:nvPr/>
        </p:nvCxnSpPr>
        <p:spPr>
          <a:xfrm flipH="1">
            <a:off x="4923076" y="3304305"/>
            <a:ext cx="397879" cy="266171"/>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B0F7F77E-3581-8546-8CB3-454DF3FE4930}"/>
              </a:ext>
            </a:extLst>
          </p:cNvPr>
          <p:cNvSpPr/>
          <p:nvPr/>
        </p:nvSpPr>
        <p:spPr>
          <a:xfrm>
            <a:off x="526165" y="2548248"/>
            <a:ext cx="529141" cy="529141"/>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11" name="!!B">
            <a:extLst>
              <a:ext uri="{FF2B5EF4-FFF2-40B4-BE49-F238E27FC236}">
                <a16:creationId xmlns:a16="http://schemas.microsoft.com/office/drawing/2014/main" id="{73230EEF-F348-0F44-B8F8-A2C48C1ACFDE}"/>
              </a:ext>
            </a:extLst>
          </p:cNvPr>
          <p:cNvSpPr/>
          <p:nvPr/>
        </p:nvSpPr>
        <p:spPr>
          <a:xfrm>
            <a:off x="1489473"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12" name="!!C">
            <a:extLst>
              <a:ext uri="{FF2B5EF4-FFF2-40B4-BE49-F238E27FC236}">
                <a16:creationId xmlns:a16="http://schemas.microsoft.com/office/drawing/2014/main" id="{DCF9120C-2BCC-594C-89DC-D921E7DCAA8D}"/>
              </a:ext>
            </a:extLst>
          </p:cNvPr>
          <p:cNvSpPr/>
          <p:nvPr/>
        </p:nvSpPr>
        <p:spPr>
          <a:xfrm>
            <a:off x="2452782"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13" name="!!D">
            <a:extLst>
              <a:ext uri="{FF2B5EF4-FFF2-40B4-BE49-F238E27FC236}">
                <a16:creationId xmlns:a16="http://schemas.microsoft.com/office/drawing/2014/main" id="{0D3BBE44-E856-3740-AE0F-AEC67251EB26}"/>
              </a:ext>
            </a:extLst>
          </p:cNvPr>
          <p:cNvSpPr/>
          <p:nvPr/>
        </p:nvSpPr>
        <p:spPr>
          <a:xfrm>
            <a:off x="3416091"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4" name="!!E">
            <a:extLst>
              <a:ext uri="{FF2B5EF4-FFF2-40B4-BE49-F238E27FC236}">
                <a16:creationId xmlns:a16="http://schemas.microsoft.com/office/drawing/2014/main" id="{BC5C60C2-A4F4-0340-9A2E-30F746BDB5D9}"/>
              </a:ext>
            </a:extLst>
          </p:cNvPr>
          <p:cNvSpPr/>
          <p:nvPr/>
        </p:nvSpPr>
        <p:spPr>
          <a:xfrm>
            <a:off x="4379399"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16" name="Straight Arrow Connector 15">
            <a:extLst>
              <a:ext uri="{FF2B5EF4-FFF2-40B4-BE49-F238E27FC236}">
                <a16:creationId xmlns:a16="http://schemas.microsoft.com/office/drawing/2014/main" id="{32BEDCC7-C20D-EE41-8BBE-5B41A98886CC}"/>
              </a:ext>
            </a:extLst>
          </p:cNvPr>
          <p:cNvCxnSpPr>
            <a:stCxn id="10" idx="6"/>
            <a:endCxn id="11" idx="2"/>
          </p:cNvCxnSpPr>
          <p:nvPr/>
        </p:nvCxnSpPr>
        <p:spPr>
          <a:xfrm>
            <a:off x="1055306" y="2812819"/>
            <a:ext cx="43416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297D13-95C6-C540-9AD8-404FF88922A2}"/>
              </a:ext>
            </a:extLst>
          </p:cNvPr>
          <p:cNvCxnSpPr>
            <a:cxnSpLocks/>
            <a:stCxn id="11" idx="6"/>
            <a:endCxn id="12" idx="2"/>
          </p:cNvCxnSpPr>
          <p:nvPr/>
        </p:nvCxnSpPr>
        <p:spPr>
          <a:xfrm>
            <a:off x="2018615" y="2812819"/>
            <a:ext cx="43416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1C2C78AC-B6C2-3A48-9AD8-58594AEA347B}"/>
              </a:ext>
            </a:extLst>
          </p:cNvPr>
          <p:cNvCxnSpPr>
            <a:cxnSpLocks/>
            <a:stCxn id="12" idx="6"/>
            <a:endCxn id="13" idx="2"/>
          </p:cNvCxnSpPr>
          <p:nvPr/>
        </p:nvCxnSpPr>
        <p:spPr>
          <a:xfrm>
            <a:off x="2981924" y="2812819"/>
            <a:ext cx="43416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29BC05C-A43F-9C44-8015-63133A8BF44A}"/>
              </a:ext>
            </a:extLst>
          </p:cNvPr>
          <p:cNvCxnSpPr>
            <a:cxnSpLocks/>
            <a:stCxn id="13" idx="6"/>
            <a:endCxn id="14" idx="2"/>
          </p:cNvCxnSpPr>
          <p:nvPr/>
        </p:nvCxnSpPr>
        <p:spPr>
          <a:xfrm>
            <a:off x="3945232" y="2812819"/>
            <a:ext cx="43416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B26C8CA-8919-7C48-958E-90333ECD478D}"/>
              </a:ext>
            </a:extLst>
          </p:cNvPr>
          <p:cNvCxnSpPr>
            <a:cxnSpLocks/>
            <a:endCxn id="10" idx="2"/>
          </p:cNvCxnSpPr>
          <p:nvPr/>
        </p:nvCxnSpPr>
        <p:spPr>
          <a:xfrm>
            <a:off x="186972" y="2812819"/>
            <a:ext cx="339193" cy="0"/>
          </a:xfrm>
          <a:prstGeom prst="straightConnector1">
            <a:avLst/>
          </a:prstGeom>
          <a:ln w="57150">
            <a:tailEnd type="triangle"/>
          </a:ln>
        </p:spPr>
        <p:style>
          <a:lnRef idx="1">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71E1118-4E4A-1D47-8683-96893F091A9B}"/>
              </a:ext>
            </a:extLst>
          </p:cNvPr>
          <p:cNvCxnSpPr>
            <a:cxnSpLocks/>
            <a:stCxn id="14" idx="6"/>
            <a:endCxn id="34" idx="1"/>
          </p:cNvCxnSpPr>
          <p:nvPr/>
        </p:nvCxnSpPr>
        <p:spPr>
          <a:xfrm>
            <a:off x="4908540" y="2812819"/>
            <a:ext cx="290091" cy="22367"/>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9EBB9D9C-83A2-8B45-860E-0DA22287DDCA}"/>
              </a:ext>
            </a:extLst>
          </p:cNvPr>
          <p:cNvSpPr txBox="1"/>
          <p:nvPr/>
        </p:nvSpPr>
        <p:spPr>
          <a:xfrm>
            <a:off x="5198631" y="2681297"/>
            <a:ext cx="622286"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Label</a:t>
            </a:r>
          </a:p>
        </p:txBody>
      </p:sp>
      <p:sp>
        <p:nvSpPr>
          <p:cNvPr id="43" name="Regular Pentagon 42">
            <a:extLst>
              <a:ext uri="{FF2B5EF4-FFF2-40B4-BE49-F238E27FC236}">
                <a16:creationId xmlns:a16="http://schemas.microsoft.com/office/drawing/2014/main" id="{D2AD0941-D111-804E-B80B-20E8A7AE008D}"/>
              </a:ext>
            </a:extLst>
          </p:cNvPr>
          <p:cNvSpPr/>
          <p:nvPr/>
        </p:nvSpPr>
        <p:spPr>
          <a:xfrm>
            <a:off x="4364862" y="3367410"/>
            <a:ext cx="558215" cy="531634"/>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44" name="Regular Pentagon 43">
            <a:extLst>
              <a:ext uri="{FF2B5EF4-FFF2-40B4-BE49-F238E27FC236}">
                <a16:creationId xmlns:a16="http://schemas.microsoft.com/office/drawing/2014/main" id="{D294145F-19B7-F443-8F1D-33F1B29AF8BF}"/>
              </a:ext>
            </a:extLst>
          </p:cNvPr>
          <p:cNvSpPr/>
          <p:nvPr/>
        </p:nvSpPr>
        <p:spPr>
          <a:xfrm>
            <a:off x="3401554" y="3367410"/>
            <a:ext cx="558215" cy="531634"/>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45" name="Regular Pentagon 44">
            <a:extLst>
              <a:ext uri="{FF2B5EF4-FFF2-40B4-BE49-F238E27FC236}">
                <a16:creationId xmlns:a16="http://schemas.microsoft.com/office/drawing/2014/main" id="{0DDB1639-A872-644F-B108-D4E3E3578022}"/>
              </a:ext>
            </a:extLst>
          </p:cNvPr>
          <p:cNvSpPr/>
          <p:nvPr/>
        </p:nvSpPr>
        <p:spPr>
          <a:xfrm>
            <a:off x="2438245" y="3367410"/>
            <a:ext cx="558215" cy="531634"/>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46" name="Regular Pentagon 45">
            <a:extLst>
              <a:ext uri="{FF2B5EF4-FFF2-40B4-BE49-F238E27FC236}">
                <a16:creationId xmlns:a16="http://schemas.microsoft.com/office/drawing/2014/main" id="{05483914-19B9-FB4E-A613-A6CC273A3047}"/>
              </a:ext>
            </a:extLst>
          </p:cNvPr>
          <p:cNvSpPr/>
          <p:nvPr/>
        </p:nvSpPr>
        <p:spPr>
          <a:xfrm>
            <a:off x="1474936" y="3367410"/>
            <a:ext cx="558215" cy="531634"/>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47" name="Regular Pentagon 46">
            <a:extLst>
              <a:ext uri="{FF2B5EF4-FFF2-40B4-BE49-F238E27FC236}">
                <a16:creationId xmlns:a16="http://schemas.microsoft.com/office/drawing/2014/main" id="{81C96D68-8ADE-324D-B558-FB465F4234CE}"/>
              </a:ext>
            </a:extLst>
          </p:cNvPr>
          <p:cNvSpPr/>
          <p:nvPr/>
        </p:nvSpPr>
        <p:spPr>
          <a:xfrm>
            <a:off x="511628" y="3367410"/>
            <a:ext cx="558215" cy="531634"/>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49" name="Rectangle 48">
            <a:extLst>
              <a:ext uri="{FF2B5EF4-FFF2-40B4-BE49-F238E27FC236}">
                <a16:creationId xmlns:a16="http://schemas.microsoft.com/office/drawing/2014/main" id="{E0BB22F6-96EC-1349-AD95-BAB2BEB08AFB}"/>
              </a:ext>
            </a:extLst>
          </p:cNvPr>
          <p:cNvSpPr/>
          <p:nvPr/>
        </p:nvSpPr>
        <p:spPr>
          <a:xfrm>
            <a:off x="5320955" y="3190594"/>
            <a:ext cx="565424" cy="227421"/>
          </a:xfrm>
          <a:prstGeom prst="rect">
            <a:avLst/>
          </a:prstGeom>
          <a:solidFill>
            <a:schemeClr val="bg1">
              <a:lumMod val="7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Loss</a:t>
            </a:r>
          </a:p>
        </p:txBody>
      </p:sp>
      <p:cxnSp>
        <p:nvCxnSpPr>
          <p:cNvPr id="58" name="Straight Arrow Connector 57">
            <a:extLst>
              <a:ext uri="{FF2B5EF4-FFF2-40B4-BE49-F238E27FC236}">
                <a16:creationId xmlns:a16="http://schemas.microsoft.com/office/drawing/2014/main" id="{033C5854-5EE9-9F4D-B335-4545162AC38C}"/>
              </a:ext>
            </a:extLst>
          </p:cNvPr>
          <p:cNvCxnSpPr>
            <a:cxnSpLocks/>
            <a:stCxn id="43" idx="1"/>
            <a:endCxn id="44" idx="5"/>
          </p:cNvCxnSpPr>
          <p:nvPr/>
        </p:nvCxnSpPr>
        <p:spPr>
          <a:xfrm flipH="1">
            <a:off x="3959767" y="3570475"/>
            <a:ext cx="405095" cy="0"/>
          </a:xfrm>
          <a:prstGeom prst="straightConnector1">
            <a:avLst/>
          </a:prstGeom>
          <a:ln w="57150">
            <a:solidFill>
              <a:schemeClr val="accent6"/>
            </a:solidFill>
            <a:tailEnd type="triangle"/>
          </a:ln>
        </p:spPr>
        <p:style>
          <a:lnRef idx="1">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41314AF-2B72-2144-A582-A2AEFCECF18D}"/>
              </a:ext>
            </a:extLst>
          </p:cNvPr>
          <p:cNvCxnSpPr>
            <a:cxnSpLocks/>
            <a:stCxn id="44" idx="1"/>
            <a:endCxn id="45" idx="5"/>
          </p:cNvCxnSpPr>
          <p:nvPr/>
        </p:nvCxnSpPr>
        <p:spPr>
          <a:xfrm flipH="1">
            <a:off x="2996459" y="3570475"/>
            <a:ext cx="405095" cy="0"/>
          </a:xfrm>
          <a:prstGeom prst="straightConnector1">
            <a:avLst/>
          </a:prstGeom>
          <a:ln w="57150">
            <a:solidFill>
              <a:schemeClr val="accent6"/>
            </a:solidFill>
            <a:tailEnd type="triangle"/>
          </a:ln>
        </p:spPr>
        <p:style>
          <a:lnRef idx="1">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FCD0C95-95BD-0B4D-88A4-68E746060BB3}"/>
              </a:ext>
            </a:extLst>
          </p:cNvPr>
          <p:cNvCxnSpPr>
            <a:cxnSpLocks/>
            <a:stCxn id="45" idx="1"/>
            <a:endCxn id="46" idx="5"/>
          </p:cNvCxnSpPr>
          <p:nvPr/>
        </p:nvCxnSpPr>
        <p:spPr>
          <a:xfrm flipH="1">
            <a:off x="2033151" y="3570475"/>
            <a:ext cx="405095" cy="0"/>
          </a:xfrm>
          <a:prstGeom prst="straightConnector1">
            <a:avLst/>
          </a:prstGeom>
          <a:ln w="57150">
            <a:solidFill>
              <a:schemeClr val="accent6"/>
            </a:solidFill>
            <a:tailEnd type="triangle"/>
          </a:ln>
        </p:spPr>
        <p:style>
          <a:lnRef idx="1">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26339309-3E90-094D-B410-6756321FCC8B}"/>
              </a:ext>
            </a:extLst>
          </p:cNvPr>
          <p:cNvCxnSpPr>
            <a:cxnSpLocks/>
            <a:stCxn id="46" idx="1"/>
            <a:endCxn id="47" idx="5"/>
          </p:cNvCxnSpPr>
          <p:nvPr/>
        </p:nvCxnSpPr>
        <p:spPr>
          <a:xfrm flipH="1">
            <a:off x="1069842" y="3570475"/>
            <a:ext cx="405095" cy="0"/>
          </a:xfrm>
          <a:prstGeom prst="straightConnector1">
            <a:avLst/>
          </a:prstGeom>
          <a:ln w="57150">
            <a:solidFill>
              <a:schemeClr val="accent6"/>
            </a:solidFill>
            <a:tailEnd type="triangle"/>
          </a:ln>
        </p:spPr>
        <p:style>
          <a:lnRef idx="1">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FAE7F248-988E-4044-8C6C-28149E7ADD70}"/>
              </a:ext>
            </a:extLst>
          </p:cNvPr>
          <p:cNvCxnSpPr>
            <a:cxnSpLocks/>
            <a:stCxn id="14" idx="4"/>
            <a:endCxn id="43" idx="0"/>
          </p:cNvCxnSpPr>
          <p:nvPr/>
        </p:nvCxnSpPr>
        <p:spPr>
          <a:xfrm>
            <a:off x="4643970"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339A133B-24A5-7A44-93EC-19336AA5FBD5}"/>
              </a:ext>
            </a:extLst>
          </p:cNvPr>
          <p:cNvCxnSpPr>
            <a:cxnSpLocks/>
            <a:stCxn id="13" idx="4"/>
            <a:endCxn id="44" idx="0"/>
          </p:cNvCxnSpPr>
          <p:nvPr/>
        </p:nvCxnSpPr>
        <p:spPr>
          <a:xfrm>
            <a:off x="3680661"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9B8F4B34-2D32-2648-BC85-25A03EA7A8F5}"/>
              </a:ext>
            </a:extLst>
          </p:cNvPr>
          <p:cNvCxnSpPr>
            <a:cxnSpLocks/>
            <a:stCxn id="12" idx="4"/>
            <a:endCxn id="45" idx="0"/>
          </p:cNvCxnSpPr>
          <p:nvPr/>
        </p:nvCxnSpPr>
        <p:spPr>
          <a:xfrm>
            <a:off x="2717353"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31D9B38B-35AD-3649-931E-7DDB56C0B82E}"/>
              </a:ext>
            </a:extLst>
          </p:cNvPr>
          <p:cNvCxnSpPr>
            <a:cxnSpLocks/>
            <a:stCxn id="11" idx="4"/>
            <a:endCxn id="46" idx="0"/>
          </p:cNvCxnSpPr>
          <p:nvPr/>
        </p:nvCxnSpPr>
        <p:spPr>
          <a:xfrm>
            <a:off x="1754044"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125AA7F5-A40B-104E-B6D4-BB278A9433BE}"/>
              </a:ext>
            </a:extLst>
          </p:cNvPr>
          <p:cNvCxnSpPr>
            <a:cxnSpLocks/>
            <a:stCxn id="10" idx="4"/>
            <a:endCxn id="47" idx="0"/>
          </p:cNvCxnSpPr>
          <p:nvPr/>
        </p:nvCxnSpPr>
        <p:spPr>
          <a:xfrm>
            <a:off x="790736"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E5607B8E-788D-2040-8CC7-00DE80E5A839}"/>
              </a:ext>
            </a:extLst>
          </p:cNvPr>
          <p:cNvSpPr txBox="1"/>
          <p:nvPr/>
        </p:nvSpPr>
        <p:spPr>
          <a:xfrm>
            <a:off x="2076364" y="2055164"/>
            <a:ext cx="1866408"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B9BD5"/>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Forward Pass</a:t>
            </a:r>
          </a:p>
        </p:txBody>
      </p:sp>
      <p:sp>
        <p:nvSpPr>
          <p:cNvPr id="87" name="TextBox 86">
            <a:extLst>
              <a:ext uri="{FF2B5EF4-FFF2-40B4-BE49-F238E27FC236}">
                <a16:creationId xmlns:a16="http://schemas.microsoft.com/office/drawing/2014/main" id="{BB6719D5-C65D-9240-B1F8-B80D5DBA4A0C}"/>
              </a:ext>
            </a:extLst>
          </p:cNvPr>
          <p:cNvSpPr txBox="1"/>
          <p:nvPr/>
        </p:nvSpPr>
        <p:spPr>
          <a:xfrm>
            <a:off x="1946212" y="4002742"/>
            <a:ext cx="2081211"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AD47"/>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Backward Pass</a:t>
            </a:r>
          </a:p>
        </p:txBody>
      </p:sp>
      <p:sp>
        <p:nvSpPr>
          <p:cNvPr id="48" name="Oval 47">
            <a:extLst>
              <a:ext uri="{FF2B5EF4-FFF2-40B4-BE49-F238E27FC236}">
                <a16:creationId xmlns:a16="http://schemas.microsoft.com/office/drawing/2014/main" id="{15C43ADF-79FB-274F-860C-349F481E57BC}"/>
              </a:ext>
            </a:extLst>
          </p:cNvPr>
          <p:cNvSpPr/>
          <p:nvPr/>
        </p:nvSpPr>
        <p:spPr>
          <a:xfrm>
            <a:off x="6492931" y="4454874"/>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53" name="Oval 52">
            <a:extLst>
              <a:ext uri="{FF2B5EF4-FFF2-40B4-BE49-F238E27FC236}">
                <a16:creationId xmlns:a16="http://schemas.microsoft.com/office/drawing/2014/main" id="{9E9C8497-05CE-AC49-9728-A0888E513D96}"/>
              </a:ext>
            </a:extLst>
          </p:cNvPr>
          <p:cNvSpPr/>
          <p:nvPr/>
        </p:nvSpPr>
        <p:spPr>
          <a:xfrm>
            <a:off x="6901595"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55" name="Oval 54">
            <a:extLst>
              <a:ext uri="{FF2B5EF4-FFF2-40B4-BE49-F238E27FC236}">
                <a16:creationId xmlns:a16="http://schemas.microsoft.com/office/drawing/2014/main" id="{3F2FE32C-64D1-BB42-BCEA-45D2CF39D529}"/>
              </a:ext>
            </a:extLst>
          </p:cNvPr>
          <p:cNvSpPr/>
          <p:nvPr/>
        </p:nvSpPr>
        <p:spPr>
          <a:xfrm>
            <a:off x="7310259" y="3462199"/>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56" name="Oval 55">
            <a:extLst>
              <a:ext uri="{FF2B5EF4-FFF2-40B4-BE49-F238E27FC236}">
                <a16:creationId xmlns:a16="http://schemas.microsoft.com/office/drawing/2014/main" id="{9CD62614-EF3C-214A-A1A3-0B92D235C062}"/>
              </a:ext>
            </a:extLst>
          </p:cNvPr>
          <p:cNvSpPr/>
          <p:nvPr/>
        </p:nvSpPr>
        <p:spPr>
          <a:xfrm>
            <a:off x="7718923" y="296586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57" name="Oval 56">
            <a:extLst>
              <a:ext uri="{FF2B5EF4-FFF2-40B4-BE49-F238E27FC236}">
                <a16:creationId xmlns:a16="http://schemas.microsoft.com/office/drawing/2014/main" id="{2CFFDF61-8690-CC4D-B2FF-7B0BCEC222FE}"/>
              </a:ext>
            </a:extLst>
          </p:cNvPr>
          <p:cNvSpPr/>
          <p:nvPr/>
        </p:nvSpPr>
        <p:spPr>
          <a:xfrm>
            <a:off x="8127587" y="2469525"/>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68" name="Regular Pentagon 67">
            <a:extLst>
              <a:ext uri="{FF2B5EF4-FFF2-40B4-BE49-F238E27FC236}">
                <a16:creationId xmlns:a16="http://schemas.microsoft.com/office/drawing/2014/main" id="{EC749116-84EA-BC41-8E09-2DF39688525C}"/>
              </a:ext>
            </a:extLst>
          </p:cNvPr>
          <p:cNvSpPr/>
          <p:nvPr/>
        </p:nvSpPr>
        <p:spPr>
          <a:xfrm>
            <a:off x="8536249" y="1953002"/>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42" name="Straight Arrow Connector 41">
            <a:extLst>
              <a:ext uri="{FF2B5EF4-FFF2-40B4-BE49-F238E27FC236}">
                <a16:creationId xmlns:a16="http://schemas.microsoft.com/office/drawing/2014/main" id="{5BCE979F-77E4-D549-A1B7-7139AFAF9723}"/>
              </a:ext>
            </a:extLst>
          </p:cNvPr>
          <p:cNvCxnSpPr>
            <a:stCxn id="48" idx="7"/>
            <a:endCxn id="53" idx="3"/>
          </p:cNvCxnSpPr>
          <p:nvPr/>
        </p:nvCxnSpPr>
        <p:spPr>
          <a:xfrm flipV="1">
            <a:off x="6726678" y="4192283"/>
            <a:ext cx="215022" cy="302696"/>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D5E96B5-09F1-4B4E-B593-2E47CA01B29F}"/>
              </a:ext>
            </a:extLst>
          </p:cNvPr>
          <p:cNvCxnSpPr>
            <a:cxnSpLocks/>
            <a:stCxn id="53" idx="7"/>
            <a:endCxn id="55" idx="3"/>
          </p:cNvCxnSpPr>
          <p:nvPr/>
        </p:nvCxnSpPr>
        <p:spPr>
          <a:xfrm flipV="1">
            <a:off x="7135342" y="3695946"/>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0BF73ADD-99DE-534C-8BB2-9D6902185EBB}"/>
              </a:ext>
            </a:extLst>
          </p:cNvPr>
          <p:cNvCxnSpPr>
            <a:cxnSpLocks/>
            <a:stCxn id="55" idx="7"/>
            <a:endCxn id="56" idx="3"/>
          </p:cNvCxnSpPr>
          <p:nvPr/>
        </p:nvCxnSpPr>
        <p:spPr>
          <a:xfrm flipV="1">
            <a:off x="7544006" y="3199609"/>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FFD50F20-1523-A141-BFE0-1ED2A152BDA0}"/>
              </a:ext>
            </a:extLst>
          </p:cNvPr>
          <p:cNvCxnSpPr>
            <a:cxnSpLocks/>
            <a:stCxn id="56" idx="7"/>
            <a:endCxn id="57" idx="3"/>
          </p:cNvCxnSpPr>
          <p:nvPr/>
        </p:nvCxnSpPr>
        <p:spPr>
          <a:xfrm flipV="1">
            <a:off x="7952670" y="2703272"/>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41B3DA84-DFFC-3E4C-B083-112E4B353CAA}"/>
              </a:ext>
            </a:extLst>
          </p:cNvPr>
          <p:cNvCxnSpPr>
            <a:cxnSpLocks/>
            <a:stCxn id="57" idx="7"/>
            <a:endCxn id="68" idx="2"/>
          </p:cNvCxnSpPr>
          <p:nvPr/>
        </p:nvCxnSpPr>
        <p:spPr>
          <a:xfrm flipV="1">
            <a:off x="8361334" y="2247038"/>
            <a:ext cx="239775" cy="262592"/>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C7401A9D-BE5E-F94E-AF2B-A59B431F297B}"/>
              </a:ext>
            </a:extLst>
          </p:cNvPr>
          <p:cNvGrpSpPr/>
          <p:nvPr/>
        </p:nvGrpSpPr>
        <p:grpSpPr>
          <a:xfrm>
            <a:off x="12864954" y="3187768"/>
            <a:ext cx="355484" cy="273852"/>
            <a:chOff x="8614988" y="2484145"/>
            <a:chExt cx="355484" cy="273852"/>
          </a:xfrm>
        </p:grpSpPr>
        <p:sp>
          <p:nvSpPr>
            <p:cNvPr id="71" name="Oval 70">
              <a:extLst>
                <a:ext uri="{FF2B5EF4-FFF2-40B4-BE49-F238E27FC236}">
                  <a16:creationId xmlns:a16="http://schemas.microsoft.com/office/drawing/2014/main" id="{E7C6CA3A-73DC-4847-8A25-9820250BAC37}"/>
                </a:ext>
              </a:extLst>
            </p:cNvPr>
            <p:cNvSpPr/>
            <p:nvPr/>
          </p:nvSpPr>
          <p:spPr>
            <a:xfrm>
              <a:off x="8635276" y="2484145"/>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73" name="Straight Connector 72">
              <a:extLst>
                <a:ext uri="{FF2B5EF4-FFF2-40B4-BE49-F238E27FC236}">
                  <a16:creationId xmlns:a16="http://schemas.microsoft.com/office/drawing/2014/main" id="{D6362514-ACE2-F14D-804E-C1A2D5DD43EA}"/>
                </a:ext>
              </a:extLst>
            </p:cNvPr>
            <p:cNvCxnSpPr/>
            <p:nvPr/>
          </p:nvCxnSpPr>
          <p:spPr>
            <a:xfrm>
              <a:off x="8645441" y="2505012"/>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75" name="Straight Connector 74">
              <a:extLst>
                <a:ext uri="{FF2B5EF4-FFF2-40B4-BE49-F238E27FC236}">
                  <a16:creationId xmlns:a16="http://schemas.microsoft.com/office/drawing/2014/main" id="{A5E89DB1-FAD1-ED43-8D98-348462F433FE}"/>
                </a:ext>
              </a:extLst>
            </p:cNvPr>
            <p:cNvCxnSpPr>
              <a:cxnSpLocks/>
            </p:cNvCxnSpPr>
            <p:nvPr/>
          </p:nvCxnSpPr>
          <p:spPr>
            <a:xfrm flipV="1">
              <a:off x="8614988" y="2484146"/>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76" name="Regular Pentagon 75">
            <a:extLst>
              <a:ext uri="{FF2B5EF4-FFF2-40B4-BE49-F238E27FC236}">
                <a16:creationId xmlns:a16="http://schemas.microsoft.com/office/drawing/2014/main" id="{51649C6D-1D05-9841-AD52-94672334B8AE}"/>
              </a:ext>
            </a:extLst>
          </p:cNvPr>
          <p:cNvSpPr/>
          <p:nvPr/>
        </p:nvSpPr>
        <p:spPr>
          <a:xfrm>
            <a:off x="9229667" y="1953002"/>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cxnSp>
        <p:nvCxnSpPr>
          <p:cNvPr id="79" name="Straight Arrow Connector 78">
            <a:extLst>
              <a:ext uri="{FF2B5EF4-FFF2-40B4-BE49-F238E27FC236}">
                <a16:creationId xmlns:a16="http://schemas.microsoft.com/office/drawing/2014/main" id="{ABBC5B71-87DF-2C4E-9BA9-4E5A7B1F8A54}"/>
              </a:ext>
            </a:extLst>
          </p:cNvPr>
          <p:cNvCxnSpPr>
            <a:cxnSpLocks/>
            <a:stCxn id="68" idx="5"/>
            <a:endCxn id="76" idx="1"/>
          </p:cNvCxnSpPr>
          <p:nvPr/>
        </p:nvCxnSpPr>
        <p:spPr>
          <a:xfrm>
            <a:off x="8875861" y="2065314"/>
            <a:ext cx="35380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5" name="Oval 84">
            <a:extLst>
              <a:ext uri="{FF2B5EF4-FFF2-40B4-BE49-F238E27FC236}">
                <a16:creationId xmlns:a16="http://schemas.microsoft.com/office/drawing/2014/main" id="{9E5D67BF-257B-5B4B-9380-79DB1E08461C}"/>
              </a:ext>
            </a:extLst>
          </p:cNvPr>
          <p:cNvSpPr/>
          <p:nvPr/>
        </p:nvSpPr>
        <p:spPr>
          <a:xfrm>
            <a:off x="13272761" y="2202860"/>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grpSp>
        <p:nvGrpSpPr>
          <p:cNvPr id="89" name="Group 88">
            <a:extLst>
              <a:ext uri="{FF2B5EF4-FFF2-40B4-BE49-F238E27FC236}">
                <a16:creationId xmlns:a16="http://schemas.microsoft.com/office/drawing/2014/main" id="{52B4349E-08E2-BB49-A2F6-C5A9C4A2A41E}"/>
              </a:ext>
            </a:extLst>
          </p:cNvPr>
          <p:cNvGrpSpPr/>
          <p:nvPr/>
        </p:nvGrpSpPr>
        <p:grpSpPr>
          <a:xfrm>
            <a:off x="13255363" y="3899044"/>
            <a:ext cx="355484" cy="262007"/>
            <a:chOff x="9009582" y="3595733"/>
            <a:chExt cx="355484" cy="262007"/>
          </a:xfrm>
        </p:grpSpPr>
        <p:cxnSp>
          <p:nvCxnSpPr>
            <p:cNvPr id="90" name="Straight Connector 89">
              <a:extLst>
                <a:ext uri="{FF2B5EF4-FFF2-40B4-BE49-F238E27FC236}">
                  <a16:creationId xmlns:a16="http://schemas.microsoft.com/office/drawing/2014/main" id="{C3985A91-FC5A-1947-8AD7-8C6BC1ED9B9C}"/>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91" name="Straight Connector 90">
              <a:extLst>
                <a:ext uri="{FF2B5EF4-FFF2-40B4-BE49-F238E27FC236}">
                  <a16:creationId xmlns:a16="http://schemas.microsoft.com/office/drawing/2014/main" id="{84DBD7D0-C362-0246-9424-C663A9FC420C}"/>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93" name="Regular Pentagon 92">
            <a:extLst>
              <a:ext uri="{FF2B5EF4-FFF2-40B4-BE49-F238E27FC236}">
                <a16:creationId xmlns:a16="http://schemas.microsoft.com/office/drawing/2014/main" id="{325A59CE-C251-B443-AC68-82A2DDCE8CFA}"/>
              </a:ext>
            </a:extLst>
          </p:cNvPr>
          <p:cNvSpPr/>
          <p:nvPr/>
        </p:nvSpPr>
        <p:spPr>
          <a:xfrm>
            <a:off x="9935911" y="1953002"/>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cxnSp>
        <p:nvCxnSpPr>
          <p:cNvPr id="94" name="Straight Arrow Connector 93">
            <a:extLst>
              <a:ext uri="{FF2B5EF4-FFF2-40B4-BE49-F238E27FC236}">
                <a16:creationId xmlns:a16="http://schemas.microsoft.com/office/drawing/2014/main" id="{3C21F194-7430-C44E-B5B9-726BE9DD8E30}"/>
              </a:ext>
            </a:extLst>
          </p:cNvPr>
          <p:cNvCxnSpPr>
            <a:cxnSpLocks/>
            <a:stCxn id="76" idx="5"/>
            <a:endCxn id="93" idx="1"/>
          </p:cNvCxnSpPr>
          <p:nvPr/>
        </p:nvCxnSpPr>
        <p:spPr>
          <a:xfrm>
            <a:off x="9569279" y="2065314"/>
            <a:ext cx="36663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2" name="Regular Pentagon 81">
            <a:extLst>
              <a:ext uri="{FF2B5EF4-FFF2-40B4-BE49-F238E27FC236}">
                <a16:creationId xmlns:a16="http://schemas.microsoft.com/office/drawing/2014/main" id="{B4CA2719-2ECC-3940-BEC3-F91CAC701006}"/>
              </a:ext>
            </a:extLst>
          </p:cNvPr>
          <p:cNvSpPr/>
          <p:nvPr/>
        </p:nvSpPr>
        <p:spPr>
          <a:xfrm>
            <a:off x="10567813" y="1953002"/>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92" name="Regular Pentagon 91">
            <a:extLst>
              <a:ext uri="{FF2B5EF4-FFF2-40B4-BE49-F238E27FC236}">
                <a16:creationId xmlns:a16="http://schemas.microsoft.com/office/drawing/2014/main" id="{C87F6EB7-0B6C-8D4A-8009-62C3B779ADF7}"/>
              </a:ext>
            </a:extLst>
          </p:cNvPr>
          <p:cNvSpPr/>
          <p:nvPr/>
        </p:nvSpPr>
        <p:spPr>
          <a:xfrm>
            <a:off x="11177413" y="1953002"/>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cxnSp>
        <p:nvCxnSpPr>
          <p:cNvPr id="97" name="Straight Arrow Connector 96">
            <a:extLst>
              <a:ext uri="{FF2B5EF4-FFF2-40B4-BE49-F238E27FC236}">
                <a16:creationId xmlns:a16="http://schemas.microsoft.com/office/drawing/2014/main" id="{CFEC4F9D-3F26-3F41-8B77-444A6AFE7612}"/>
              </a:ext>
            </a:extLst>
          </p:cNvPr>
          <p:cNvCxnSpPr>
            <a:cxnSpLocks/>
            <a:stCxn id="93" idx="5"/>
            <a:endCxn id="82" idx="1"/>
          </p:cNvCxnSpPr>
          <p:nvPr/>
        </p:nvCxnSpPr>
        <p:spPr>
          <a:xfrm>
            <a:off x="10275523" y="2065314"/>
            <a:ext cx="29229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98" name="Straight Arrow Connector 97">
            <a:extLst>
              <a:ext uri="{FF2B5EF4-FFF2-40B4-BE49-F238E27FC236}">
                <a16:creationId xmlns:a16="http://schemas.microsoft.com/office/drawing/2014/main" id="{0263A479-C18E-5B49-90EA-867597318F14}"/>
              </a:ext>
            </a:extLst>
          </p:cNvPr>
          <p:cNvCxnSpPr>
            <a:cxnSpLocks/>
            <a:stCxn id="82" idx="5"/>
            <a:endCxn id="92" idx="1"/>
          </p:cNvCxnSpPr>
          <p:nvPr/>
        </p:nvCxnSpPr>
        <p:spPr>
          <a:xfrm>
            <a:off x="10907425" y="2065314"/>
            <a:ext cx="26998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nvGrpSpPr>
          <p:cNvPr id="32" name="Group 31">
            <a:extLst>
              <a:ext uri="{FF2B5EF4-FFF2-40B4-BE49-F238E27FC236}">
                <a16:creationId xmlns:a16="http://schemas.microsoft.com/office/drawing/2014/main" id="{65DDF50A-0958-E248-A214-C51D675076B2}"/>
              </a:ext>
            </a:extLst>
          </p:cNvPr>
          <p:cNvGrpSpPr/>
          <p:nvPr/>
        </p:nvGrpSpPr>
        <p:grpSpPr>
          <a:xfrm>
            <a:off x="13433105" y="1604021"/>
            <a:ext cx="355484" cy="279782"/>
            <a:chOff x="10042343" y="2476712"/>
            <a:chExt cx="355484" cy="279782"/>
          </a:xfrm>
        </p:grpSpPr>
        <p:sp>
          <p:nvSpPr>
            <p:cNvPr id="100" name="Oval 99">
              <a:extLst>
                <a:ext uri="{FF2B5EF4-FFF2-40B4-BE49-F238E27FC236}">
                  <a16:creationId xmlns:a16="http://schemas.microsoft.com/office/drawing/2014/main" id="{6AA75230-9394-9B42-9E36-0767D8A71D8F}"/>
                </a:ext>
              </a:extLst>
            </p:cNvPr>
            <p:cNvSpPr/>
            <p:nvPr/>
          </p:nvSpPr>
          <p:spPr>
            <a:xfrm>
              <a:off x="10068113" y="248264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grpSp>
          <p:nvGrpSpPr>
            <p:cNvPr id="101" name="Group 100">
              <a:extLst>
                <a:ext uri="{FF2B5EF4-FFF2-40B4-BE49-F238E27FC236}">
                  <a16:creationId xmlns:a16="http://schemas.microsoft.com/office/drawing/2014/main" id="{A112CD35-1692-1C4B-83A6-719EBAA2C7E8}"/>
                </a:ext>
              </a:extLst>
            </p:cNvPr>
            <p:cNvGrpSpPr/>
            <p:nvPr/>
          </p:nvGrpSpPr>
          <p:grpSpPr>
            <a:xfrm>
              <a:off x="10042343" y="2476712"/>
              <a:ext cx="355484" cy="262007"/>
              <a:chOff x="9009582" y="3595733"/>
              <a:chExt cx="355484" cy="262007"/>
            </a:xfrm>
          </p:grpSpPr>
          <p:cxnSp>
            <p:nvCxnSpPr>
              <p:cNvPr id="102" name="Straight Connector 101">
                <a:extLst>
                  <a:ext uri="{FF2B5EF4-FFF2-40B4-BE49-F238E27FC236}">
                    <a16:creationId xmlns:a16="http://schemas.microsoft.com/office/drawing/2014/main" id="{16E2DD30-A0C6-D249-BA9B-C4E12E334645}"/>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03" name="Straight Connector 102">
                <a:extLst>
                  <a:ext uri="{FF2B5EF4-FFF2-40B4-BE49-F238E27FC236}">
                    <a16:creationId xmlns:a16="http://schemas.microsoft.com/office/drawing/2014/main" id="{AF4C1ECD-D79D-1647-A0E2-E5B78F4DABE9}"/>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grpSp>
      <p:grpSp>
        <p:nvGrpSpPr>
          <p:cNvPr id="31" name="Group 30">
            <a:extLst>
              <a:ext uri="{FF2B5EF4-FFF2-40B4-BE49-F238E27FC236}">
                <a16:creationId xmlns:a16="http://schemas.microsoft.com/office/drawing/2014/main" id="{D4323EBB-45AC-8F47-A1CB-0E600382DC04}"/>
              </a:ext>
            </a:extLst>
          </p:cNvPr>
          <p:cNvGrpSpPr/>
          <p:nvPr/>
        </p:nvGrpSpPr>
        <p:grpSpPr>
          <a:xfrm>
            <a:off x="13732528" y="2548148"/>
            <a:ext cx="355484" cy="279782"/>
            <a:chOff x="10733719" y="2476712"/>
            <a:chExt cx="355484" cy="279782"/>
          </a:xfrm>
        </p:grpSpPr>
        <p:sp>
          <p:nvSpPr>
            <p:cNvPr id="104" name="Oval 103">
              <a:extLst>
                <a:ext uri="{FF2B5EF4-FFF2-40B4-BE49-F238E27FC236}">
                  <a16:creationId xmlns:a16="http://schemas.microsoft.com/office/drawing/2014/main" id="{60D79EA6-D1C1-B948-A539-DE447BFBF0A3}"/>
                </a:ext>
              </a:extLst>
            </p:cNvPr>
            <p:cNvSpPr/>
            <p:nvPr/>
          </p:nvSpPr>
          <p:spPr>
            <a:xfrm>
              <a:off x="10759489" y="248264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cxnSp>
          <p:nvCxnSpPr>
            <p:cNvPr id="106" name="Straight Connector 105">
              <a:extLst>
                <a:ext uri="{FF2B5EF4-FFF2-40B4-BE49-F238E27FC236}">
                  <a16:creationId xmlns:a16="http://schemas.microsoft.com/office/drawing/2014/main" id="{910E17E1-A893-0D47-A2C2-C497F329EA9A}"/>
                </a:ext>
              </a:extLst>
            </p:cNvPr>
            <p:cNvCxnSpPr/>
            <p:nvPr/>
          </p:nvCxnSpPr>
          <p:spPr>
            <a:xfrm>
              <a:off x="10764172" y="2497578"/>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07" name="Straight Connector 106">
              <a:extLst>
                <a:ext uri="{FF2B5EF4-FFF2-40B4-BE49-F238E27FC236}">
                  <a16:creationId xmlns:a16="http://schemas.microsoft.com/office/drawing/2014/main" id="{CCFCA2B7-78B0-FB41-9115-EFFD4158D7D5}"/>
                </a:ext>
              </a:extLst>
            </p:cNvPr>
            <p:cNvCxnSpPr>
              <a:cxnSpLocks/>
            </p:cNvCxnSpPr>
            <p:nvPr/>
          </p:nvCxnSpPr>
          <p:spPr>
            <a:xfrm flipV="1">
              <a:off x="10733719" y="2476712"/>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11" name="TextBox 110">
            <a:extLst>
              <a:ext uri="{FF2B5EF4-FFF2-40B4-BE49-F238E27FC236}">
                <a16:creationId xmlns:a16="http://schemas.microsoft.com/office/drawing/2014/main" id="{756A1CE7-5F1D-CF49-82DD-CCF40F8E1345}"/>
              </a:ext>
            </a:extLst>
          </p:cNvPr>
          <p:cNvSpPr txBox="1"/>
          <p:nvPr/>
        </p:nvSpPr>
        <p:spPr>
          <a:xfrm>
            <a:off x="11081594" y="4591800"/>
            <a:ext cx="726481"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Time</a:t>
            </a:r>
          </a:p>
        </p:txBody>
      </p:sp>
      <p:cxnSp>
        <p:nvCxnSpPr>
          <p:cNvPr id="112" name="Straight Arrow Connector 111">
            <a:extLst>
              <a:ext uri="{FF2B5EF4-FFF2-40B4-BE49-F238E27FC236}">
                <a16:creationId xmlns:a16="http://schemas.microsoft.com/office/drawing/2014/main" id="{CC0A8123-EBA9-FC44-BD20-A5BE6FF0EF69}"/>
              </a:ext>
            </a:extLst>
          </p:cNvPr>
          <p:cNvCxnSpPr>
            <a:cxnSpLocks/>
          </p:cNvCxnSpPr>
          <p:nvPr/>
        </p:nvCxnSpPr>
        <p:spPr>
          <a:xfrm flipV="1">
            <a:off x="6336854" y="1626510"/>
            <a:ext cx="0" cy="341539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113" name="TextBox 112">
            <a:extLst>
              <a:ext uri="{FF2B5EF4-FFF2-40B4-BE49-F238E27FC236}">
                <a16:creationId xmlns:a16="http://schemas.microsoft.com/office/drawing/2014/main" id="{DF23B779-B16A-044B-A9D1-8DD97ACAAC37}"/>
              </a:ext>
            </a:extLst>
          </p:cNvPr>
          <p:cNvSpPr txBox="1"/>
          <p:nvPr/>
        </p:nvSpPr>
        <p:spPr>
          <a:xfrm>
            <a:off x="5976819" y="996400"/>
            <a:ext cx="720069" cy="646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used</a:t>
            </a:r>
          </a:p>
        </p:txBody>
      </p:sp>
      <p:cxnSp>
        <p:nvCxnSpPr>
          <p:cNvPr id="115" name="Straight Arrow Connector 114">
            <a:extLst>
              <a:ext uri="{FF2B5EF4-FFF2-40B4-BE49-F238E27FC236}">
                <a16:creationId xmlns:a16="http://schemas.microsoft.com/office/drawing/2014/main" id="{8250BCB8-9D8D-9443-A0B1-FC4F7E705A98}"/>
              </a:ext>
            </a:extLst>
          </p:cNvPr>
          <p:cNvCxnSpPr>
            <a:cxnSpLocks/>
          </p:cNvCxnSpPr>
          <p:nvPr/>
        </p:nvCxnSpPr>
        <p:spPr>
          <a:xfrm>
            <a:off x="6318748" y="5032679"/>
            <a:ext cx="5438834" cy="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cxnSp>
        <p:nvCxnSpPr>
          <p:cNvPr id="8" name="Curved Connector 7">
            <a:extLst>
              <a:ext uri="{FF2B5EF4-FFF2-40B4-BE49-F238E27FC236}">
                <a16:creationId xmlns:a16="http://schemas.microsoft.com/office/drawing/2014/main" id="{72621319-C9C9-7740-9C27-B65F8537AC1A}"/>
              </a:ext>
            </a:extLst>
          </p:cNvPr>
          <p:cNvCxnSpPr>
            <a:stCxn id="48" idx="6"/>
            <a:endCxn id="92" idx="3"/>
          </p:cNvCxnSpPr>
          <p:nvPr/>
        </p:nvCxnSpPr>
        <p:spPr>
          <a:xfrm flipV="1">
            <a:off x="6766783" y="2247039"/>
            <a:ext cx="4580436" cy="2344761"/>
          </a:xfrm>
          <a:prstGeom prst="curved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urved Connector 115">
            <a:extLst>
              <a:ext uri="{FF2B5EF4-FFF2-40B4-BE49-F238E27FC236}">
                <a16:creationId xmlns:a16="http://schemas.microsoft.com/office/drawing/2014/main" id="{72E64FE2-8604-3D43-B847-B4A63353C0AA}"/>
              </a:ext>
            </a:extLst>
          </p:cNvPr>
          <p:cNvCxnSpPr>
            <a:cxnSpLocks/>
            <a:stCxn id="53" idx="6"/>
            <a:endCxn id="82" idx="3"/>
          </p:cNvCxnSpPr>
          <p:nvPr/>
        </p:nvCxnSpPr>
        <p:spPr>
          <a:xfrm flipV="1">
            <a:off x="7175447" y="2247039"/>
            <a:ext cx="3562172" cy="1848423"/>
          </a:xfrm>
          <a:prstGeom prst="curved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urved Connector 121">
            <a:extLst>
              <a:ext uri="{FF2B5EF4-FFF2-40B4-BE49-F238E27FC236}">
                <a16:creationId xmlns:a16="http://schemas.microsoft.com/office/drawing/2014/main" id="{CFE1A07C-4422-A748-B88C-0279E9ABC255}"/>
              </a:ext>
            </a:extLst>
          </p:cNvPr>
          <p:cNvCxnSpPr>
            <a:cxnSpLocks/>
          </p:cNvCxnSpPr>
          <p:nvPr/>
        </p:nvCxnSpPr>
        <p:spPr>
          <a:xfrm flipV="1">
            <a:off x="7584111" y="2247039"/>
            <a:ext cx="2521606" cy="1352086"/>
          </a:xfrm>
          <a:prstGeom prst="curved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urved Connector 122">
            <a:extLst>
              <a:ext uri="{FF2B5EF4-FFF2-40B4-BE49-F238E27FC236}">
                <a16:creationId xmlns:a16="http://schemas.microsoft.com/office/drawing/2014/main" id="{41E451E9-6B1F-CF43-A751-A639AAB146DA}"/>
              </a:ext>
            </a:extLst>
          </p:cNvPr>
          <p:cNvCxnSpPr>
            <a:cxnSpLocks/>
          </p:cNvCxnSpPr>
          <p:nvPr/>
        </p:nvCxnSpPr>
        <p:spPr>
          <a:xfrm flipV="1">
            <a:off x="7992775" y="2247039"/>
            <a:ext cx="1406698" cy="855749"/>
          </a:xfrm>
          <a:prstGeom prst="curved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E4613FE-1CE1-3647-BE91-4BC7AE3C4CF8}"/>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3" name="Group 2">
            <a:extLst>
              <a:ext uri="{FF2B5EF4-FFF2-40B4-BE49-F238E27FC236}">
                <a16:creationId xmlns:a16="http://schemas.microsoft.com/office/drawing/2014/main" id="{D79C9232-B18D-9A42-8C08-C732B790BF91}"/>
              </a:ext>
            </a:extLst>
          </p:cNvPr>
          <p:cNvGrpSpPr/>
          <p:nvPr/>
        </p:nvGrpSpPr>
        <p:grpSpPr>
          <a:xfrm>
            <a:off x="6375222" y="1559246"/>
            <a:ext cx="4880782" cy="369332"/>
            <a:chOff x="6375222" y="1559246"/>
            <a:chExt cx="4880782" cy="369332"/>
          </a:xfrm>
        </p:grpSpPr>
        <p:cxnSp>
          <p:nvCxnSpPr>
            <p:cNvPr id="96" name="Straight Connector 95">
              <a:extLst>
                <a:ext uri="{FF2B5EF4-FFF2-40B4-BE49-F238E27FC236}">
                  <a16:creationId xmlns:a16="http://schemas.microsoft.com/office/drawing/2014/main" id="{AD24287E-BB03-6A41-9175-F3D1113E4733}"/>
                </a:ext>
              </a:extLst>
            </p:cNvPr>
            <p:cNvCxnSpPr/>
            <p:nvPr/>
          </p:nvCxnSpPr>
          <p:spPr>
            <a:xfrm>
              <a:off x="6375222" y="1928578"/>
              <a:ext cx="4880782" cy="0"/>
            </a:xfrm>
            <a:prstGeom prst="line">
              <a:avLst/>
            </a:prstGeom>
            <a:ln w="28575" cap="flat" cmpd="sng" algn="ctr">
              <a:solidFill>
                <a:srgbClr val="C762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TextBox 98">
              <a:extLst>
                <a:ext uri="{FF2B5EF4-FFF2-40B4-BE49-F238E27FC236}">
                  <a16:creationId xmlns:a16="http://schemas.microsoft.com/office/drawing/2014/main" id="{59E68C6D-63EC-8041-ACFB-FC8509651048}"/>
                </a:ext>
              </a:extLst>
            </p:cNvPr>
            <p:cNvSpPr txBox="1"/>
            <p:nvPr/>
          </p:nvSpPr>
          <p:spPr>
            <a:xfrm>
              <a:off x="6419790" y="1559246"/>
              <a:ext cx="1337226"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76200"/>
                  </a:solidFill>
                  <a:effectLst/>
                  <a:uLnTx/>
                  <a:uFillTx/>
                  <a:latin typeface="Helvetica Neue" panose="02000503000000020004" pitchFamily="2" charset="0"/>
                  <a:ea typeface="Helvetica Neue" panose="02000503000000020004" pitchFamily="2" charset="0"/>
                  <a:cs typeface="Helvetica Neue" panose="02000503000000020004" pitchFamily="2" charset="0"/>
                </a:rPr>
                <a:t>Peak RAM</a:t>
              </a:r>
            </a:p>
          </p:txBody>
        </p:sp>
      </p:grpSp>
      <p:sp>
        <p:nvSpPr>
          <p:cNvPr id="95" name="Rectangle 94">
            <a:extLst>
              <a:ext uri="{FF2B5EF4-FFF2-40B4-BE49-F238E27FC236}">
                <a16:creationId xmlns:a16="http://schemas.microsoft.com/office/drawing/2014/main" id="{B796D566-393F-7E49-8A5A-4198FB266D2F}"/>
              </a:ext>
            </a:extLst>
          </p:cNvPr>
          <p:cNvSpPr/>
          <p:nvPr/>
        </p:nvSpPr>
        <p:spPr>
          <a:xfrm>
            <a:off x="328592" y="231627"/>
            <a:ext cx="7368364"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RAM-hungry backpropagation policy</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all layers in RAM</a:t>
            </a:r>
          </a:p>
        </p:txBody>
      </p:sp>
    </p:spTree>
    <p:extLst>
      <p:ext uri="{BB962C8B-B14F-4D97-AF65-F5344CB8AC3E}">
        <p14:creationId xmlns:p14="http://schemas.microsoft.com/office/powerpoint/2010/main" val="2680042770"/>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C400DD-4B4C-BD46-8696-49D7C5F4F51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Freeform 29">
            <a:extLst>
              <a:ext uri="{FF2B5EF4-FFF2-40B4-BE49-F238E27FC236}">
                <a16:creationId xmlns:a16="http://schemas.microsoft.com/office/drawing/2014/main" id="{6583AFB0-83AD-C04A-8FF1-B5FA2786C33D}"/>
              </a:ext>
            </a:extLst>
          </p:cNvPr>
          <p:cNvSpPr/>
          <p:nvPr/>
        </p:nvSpPr>
        <p:spPr>
          <a:xfrm>
            <a:off x="2714713" y="2564537"/>
            <a:ext cx="5284258" cy="2231388"/>
          </a:xfrm>
          <a:custGeom>
            <a:avLst/>
            <a:gdLst>
              <a:gd name="connsiteX0" fmla="*/ 0 w 5284258"/>
              <a:gd name="connsiteY0" fmla="*/ 0 h 2231388"/>
              <a:gd name="connsiteX1" fmla="*/ 1281824 w 5284258"/>
              <a:gd name="connsiteY1" fmla="*/ 1388130 h 2231388"/>
              <a:gd name="connsiteX2" fmla="*/ 5284258 w 5284258"/>
              <a:gd name="connsiteY2" fmla="*/ 2231388 h 2231388"/>
              <a:gd name="connsiteX3" fmla="*/ 5284258 w 5284258"/>
              <a:gd name="connsiteY3" fmla="*/ 2231388 h 2231388"/>
            </a:gdLst>
            <a:ahLst/>
            <a:cxnLst>
              <a:cxn ang="0">
                <a:pos x="connsiteX0" y="connsiteY0"/>
              </a:cxn>
              <a:cxn ang="0">
                <a:pos x="connsiteX1" y="connsiteY1"/>
              </a:cxn>
              <a:cxn ang="0">
                <a:pos x="connsiteX2" y="connsiteY2"/>
              </a:cxn>
              <a:cxn ang="0">
                <a:pos x="connsiteX3" y="connsiteY3"/>
              </a:cxn>
            </a:cxnLst>
            <a:rect l="l" t="t" r="r" b="b"/>
            <a:pathLst>
              <a:path w="5284258" h="2231388" extrusionOk="0">
                <a:moveTo>
                  <a:pt x="0" y="0"/>
                </a:moveTo>
                <a:cubicBezTo>
                  <a:pt x="65965" y="425096"/>
                  <a:pt x="349533" y="1035592"/>
                  <a:pt x="1281824" y="1388130"/>
                </a:cubicBezTo>
                <a:cubicBezTo>
                  <a:pt x="2162535" y="1760029"/>
                  <a:pt x="5284257" y="2231388"/>
                  <a:pt x="5284258" y="2231388"/>
                </a:cubicBezTo>
                <a:lnTo>
                  <a:pt x="5284258" y="2231388"/>
                </a:lnTo>
              </a:path>
            </a:pathLst>
          </a:custGeom>
          <a:noFill/>
          <a:ln w="76200">
            <a:solidFill>
              <a:schemeClr val="accent1">
                <a:lumMod val="75000"/>
              </a:schemeClr>
            </a:solidFill>
            <a:prstDash val="dash"/>
            <a:extLst>
              <a:ext uri="{C807C97D-BFC1-408E-A445-0C87EB9F89A2}">
                <ask:lineSketchStyleProps xmlns:ask="http://schemas.microsoft.com/office/drawing/2018/sketchyshapes" sd="1219033472">
                  <a:custGeom>
                    <a:avLst/>
                    <a:gdLst>
                      <a:gd name="connsiteX0" fmla="*/ 0 w 6596743"/>
                      <a:gd name="connsiteY0" fmla="*/ 0 h 2808514"/>
                      <a:gd name="connsiteX1" fmla="*/ 1600200 w 6596743"/>
                      <a:gd name="connsiteY1" fmla="*/ 1747157 h 2808514"/>
                      <a:gd name="connsiteX2" fmla="*/ 6596743 w 6596743"/>
                      <a:gd name="connsiteY2" fmla="*/ 2808514 h 2808514"/>
                      <a:gd name="connsiteX3" fmla="*/ 6596743 w 6596743"/>
                      <a:gd name="connsiteY3" fmla="*/ 2808514 h 2808514"/>
                    </a:gdLst>
                    <a:ahLst/>
                    <a:cxnLst>
                      <a:cxn ang="0">
                        <a:pos x="connsiteX0" y="connsiteY0"/>
                      </a:cxn>
                      <a:cxn ang="0">
                        <a:pos x="connsiteX1" y="connsiteY1"/>
                      </a:cxn>
                      <a:cxn ang="0">
                        <a:pos x="connsiteX2" y="connsiteY2"/>
                      </a:cxn>
                      <a:cxn ang="0">
                        <a:pos x="connsiteX3" y="connsiteY3"/>
                      </a:cxn>
                    </a:cxnLst>
                    <a:rect l="l" t="t" r="r" b="b"/>
                    <a:pathLst>
                      <a:path w="6596743" h="2808514">
                        <a:moveTo>
                          <a:pt x="0" y="0"/>
                        </a:moveTo>
                        <a:cubicBezTo>
                          <a:pt x="250371" y="639535"/>
                          <a:pt x="500743" y="1279071"/>
                          <a:pt x="1600200" y="1747157"/>
                        </a:cubicBezTo>
                        <a:cubicBezTo>
                          <a:pt x="2699657" y="2215243"/>
                          <a:pt x="6596743" y="2808514"/>
                          <a:pt x="6596743" y="2808514"/>
                        </a:cubicBezTo>
                        <a:lnTo>
                          <a:pt x="6596743" y="2808514"/>
                        </a:ln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5118A888-9574-2B44-B58D-1820BAC32BED}"/>
              </a:ext>
            </a:extLst>
          </p:cNvPr>
          <p:cNvCxnSpPr>
            <a:cxnSpLocks/>
          </p:cNvCxnSpPr>
          <p:nvPr/>
        </p:nvCxnSpPr>
        <p:spPr>
          <a:xfrm flipV="1">
            <a:off x="1878528" y="1697271"/>
            <a:ext cx="0" cy="4155034"/>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8C07E9E9-47AA-A54F-A2BE-0C311583DC3F}"/>
              </a:ext>
            </a:extLst>
          </p:cNvPr>
          <p:cNvSpPr txBox="1"/>
          <p:nvPr/>
        </p:nvSpPr>
        <p:spPr>
          <a:xfrm>
            <a:off x="1938188" y="1280015"/>
            <a:ext cx="1072777" cy="744299"/>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p:txBody>
      </p:sp>
      <p:cxnSp>
        <p:nvCxnSpPr>
          <p:cNvPr id="34" name="Straight Arrow Connector 33">
            <a:extLst>
              <a:ext uri="{FF2B5EF4-FFF2-40B4-BE49-F238E27FC236}">
                <a16:creationId xmlns:a16="http://schemas.microsoft.com/office/drawing/2014/main" id="{46767D1D-8CFA-484C-8E76-DB6244D6B9A7}"/>
              </a:ext>
            </a:extLst>
          </p:cNvPr>
          <p:cNvCxnSpPr>
            <a:cxnSpLocks/>
          </p:cNvCxnSpPr>
          <p:nvPr/>
        </p:nvCxnSpPr>
        <p:spPr>
          <a:xfrm>
            <a:off x="1870759" y="5840568"/>
            <a:ext cx="7086507" cy="11736"/>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1781C37-730E-1248-A456-7A3D53960657}"/>
                  </a:ext>
                </a:extLst>
              </p:cNvPr>
              <p:cNvSpPr txBox="1"/>
              <p:nvPr/>
            </p:nvSpPr>
            <p:spPr>
              <a:xfrm>
                <a:off x="7053967" y="2856118"/>
                <a:ext cx="3714607" cy="713593"/>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every </a:t>
                </a:r>
                <a14:m>
                  <m:oMath xmlns:m="http://schemas.openxmlformats.org/officeDocument/2006/math">
                    <m:rad>
                      <m:radPr>
                        <m:degHide m:val="on"/>
                        <m:ctrlPr>
                          <a:rPr kumimoji="0" lang="en-US" sz="2000" b="1" i="1" u="none" strike="noStrike" kern="1200" cap="none" spc="0" normalizeH="0" baseline="0" noProof="0" smtClean="0">
                            <a:ln>
                              <a:noFill/>
                            </a:ln>
                            <a:solidFill>
                              <a:sysClr val="windowText" lastClr="000000"/>
                            </a:solidFill>
                            <a:effectLst/>
                            <a:uLnTx/>
                            <a:uFillTx/>
                            <a:latin typeface="Cambria Math" panose="02040503050406030204" pitchFamily="18" charset="0"/>
                            <a:ea typeface="Helvetica Neue" panose="02000503000000020004" pitchFamily="2" charset="0"/>
                            <a:cs typeface="Helvetica Neue" panose="02000503000000020004" pitchFamily="2" charset="0"/>
                          </a:rPr>
                        </m:ctrlPr>
                      </m:radPr>
                      <m:deg/>
                      <m:e>
                        <m:r>
                          <a:rPr kumimoji="0" lang="en-US" sz="2000" b="1" i="1" u="none" strike="noStrike" kern="1200" cap="none" spc="0" normalizeH="0" baseline="0" noProof="0" smtClean="0">
                            <a:ln>
                              <a:noFill/>
                            </a:ln>
                            <a:solidFill>
                              <a:sysClr val="windowText" lastClr="000000"/>
                            </a:solidFill>
                            <a:effectLst/>
                            <a:uLnTx/>
                            <a:uFillTx/>
                            <a:latin typeface="Cambria Math" panose="02040503050406030204" pitchFamily="18" charset="0"/>
                            <a:ea typeface="Helvetica Neue" panose="02000503000000020004" pitchFamily="2" charset="0"/>
                            <a:cs typeface="Helvetica Neue" panose="02000503000000020004" pitchFamily="2" charset="0"/>
                          </a:rPr>
                          <m:t>𝒏</m:t>
                        </m:r>
                      </m:e>
                    </m:rad>
                  </m:oMath>
                </a14:m>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 layers in 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Chen et al (2016)</a:t>
                </a:r>
              </a:p>
            </p:txBody>
          </p:sp>
        </mc:Choice>
        <mc:Fallback xmlns="">
          <p:sp>
            <p:nvSpPr>
              <p:cNvPr id="35" name="TextBox 34">
                <a:extLst>
                  <a:ext uri="{FF2B5EF4-FFF2-40B4-BE49-F238E27FC236}">
                    <a16:creationId xmlns:a16="http://schemas.microsoft.com/office/drawing/2014/main" id="{01781C37-730E-1248-A456-7A3D53960657}"/>
                  </a:ext>
                </a:extLst>
              </p:cNvPr>
              <p:cNvSpPr txBox="1">
                <a:spLocks noRot="1" noChangeAspect="1" noMove="1" noResize="1" noEditPoints="1" noAdjustHandles="1" noChangeArrowheads="1" noChangeShapeType="1" noTextEdit="1"/>
              </p:cNvSpPr>
              <p:nvPr/>
            </p:nvSpPr>
            <p:spPr>
              <a:xfrm>
                <a:off x="7053967" y="2856118"/>
                <a:ext cx="3714607" cy="713593"/>
              </a:xfrm>
              <a:prstGeom prst="rect">
                <a:avLst/>
              </a:prstGeom>
              <a:blipFill>
                <a:blip r:embed="rId3"/>
                <a:stretch>
                  <a:fillRect l="-1361" t="-3509" r="-680" b="-12281"/>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5CA08B2B-A805-354D-B37A-6E0BCFD9B001}"/>
              </a:ext>
            </a:extLst>
          </p:cNvPr>
          <p:cNvSpPr txBox="1"/>
          <p:nvPr/>
        </p:nvSpPr>
        <p:spPr>
          <a:xfrm>
            <a:off x="9111361" y="5386283"/>
            <a:ext cx="2747041" cy="744299"/>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a:t>
            </a:r>
          </a:p>
        </p:txBody>
      </p:sp>
      <p:sp>
        <p:nvSpPr>
          <p:cNvPr id="39" name="Cross 38">
            <a:extLst>
              <a:ext uri="{FF2B5EF4-FFF2-40B4-BE49-F238E27FC236}">
                <a16:creationId xmlns:a16="http://schemas.microsoft.com/office/drawing/2014/main" id="{C362B859-87DC-9F4C-9048-37EB5950F947}"/>
              </a:ext>
            </a:extLst>
          </p:cNvPr>
          <p:cNvSpPr/>
          <p:nvPr/>
        </p:nvSpPr>
        <p:spPr>
          <a:xfrm rot="2700000">
            <a:off x="6436753" y="2970664"/>
            <a:ext cx="601041" cy="601041"/>
          </a:xfrm>
          <a:prstGeom prst="plus">
            <a:avLst>
              <a:gd name="adj" fmla="val 38031"/>
            </a:avLst>
          </a:prstGeom>
          <a:solidFill>
            <a:srgbClr val="FFC8CA"/>
          </a:solidFill>
          <a:ln w="28575">
            <a:solidFill>
              <a:srgbClr val="C0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3795B0ED-2CB9-8D4D-B969-F6AA2F85B7D4}"/>
              </a:ext>
            </a:extLst>
          </p:cNvPr>
          <p:cNvSpPr txBox="1"/>
          <p:nvPr/>
        </p:nvSpPr>
        <p:spPr>
          <a:xfrm>
            <a:off x="3010965" y="2240054"/>
            <a:ext cx="2927404"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all layers in RAM</a:t>
            </a:r>
          </a:p>
        </p:txBody>
      </p:sp>
      <p:sp>
        <p:nvSpPr>
          <p:cNvPr id="40" name="Cross 39">
            <a:extLst>
              <a:ext uri="{FF2B5EF4-FFF2-40B4-BE49-F238E27FC236}">
                <a16:creationId xmlns:a16="http://schemas.microsoft.com/office/drawing/2014/main" id="{8FCBB81A-3B78-D94F-9A2A-A8228CCC8366}"/>
              </a:ext>
            </a:extLst>
          </p:cNvPr>
          <p:cNvSpPr/>
          <p:nvPr/>
        </p:nvSpPr>
        <p:spPr>
          <a:xfrm rot="2700000">
            <a:off x="2400232" y="2148794"/>
            <a:ext cx="601041" cy="601041"/>
          </a:xfrm>
          <a:prstGeom prst="plus">
            <a:avLst>
              <a:gd name="adj" fmla="val 38031"/>
            </a:avLst>
          </a:prstGeom>
          <a:solidFill>
            <a:schemeClr val="accent1">
              <a:lumMod val="20000"/>
              <a:lumOff val="8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B50DD3E-E866-CA4D-A7FB-636FDDEA0C77}"/>
              </a:ext>
            </a:extLst>
          </p:cNvPr>
          <p:cNvSpPr/>
          <p:nvPr/>
        </p:nvSpPr>
        <p:spPr>
          <a:xfrm>
            <a:off x="328592" y="231627"/>
            <a:ext cx="8219558"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Compute-hungry backpropagation policy</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Recompute all layers as needed, storing none</a:t>
            </a:r>
          </a:p>
        </p:txBody>
      </p:sp>
      <p:sp>
        <p:nvSpPr>
          <p:cNvPr id="3" name="Rectangle 2">
            <a:extLst>
              <a:ext uri="{FF2B5EF4-FFF2-40B4-BE49-F238E27FC236}">
                <a16:creationId xmlns:a16="http://schemas.microsoft.com/office/drawing/2014/main" id="{C0BCACC3-D01C-D14E-AB9F-985F50416DB4}"/>
              </a:ext>
            </a:extLst>
          </p:cNvPr>
          <p:cNvSpPr/>
          <p:nvPr/>
        </p:nvSpPr>
        <p:spPr>
          <a:xfrm>
            <a:off x="2275752" y="1834801"/>
            <a:ext cx="9235777" cy="3551482"/>
          </a:xfrm>
          <a:prstGeom prst="rect">
            <a:avLst/>
          </a:prstGeom>
          <a:solidFill>
            <a:srgbClr val="FFFFFF">
              <a:alpha val="72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Cross 40">
            <a:extLst>
              <a:ext uri="{FF2B5EF4-FFF2-40B4-BE49-F238E27FC236}">
                <a16:creationId xmlns:a16="http://schemas.microsoft.com/office/drawing/2014/main" id="{4BEE667C-81DB-9C4A-9B09-450978B5F725}"/>
              </a:ext>
            </a:extLst>
          </p:cNvPr>
          <p:cNvSpPr/>
          <p:nvPr/>
        </p:nvSpPr>
        <p:spPr>
          <a:xfrm rot="2700000">
            <a:off x="7875714" y="4489452"/>
            <a:ext cx="601041" cy="601041"/>
          </a:xfrm>
          <a:prstGeom prst="plus">
            <a:avLst>
              <a:gd name="adj" fmla="val 38031"/>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4E9CD987-3405-8B45-A801-EFEA69363869}"/>
              </a:ext>
            </a:extLst>
          </p:cNvPr>
          <p:cNvSpPr txBox="1"/>
          <p:nvPr/>
        </p:nvSpPr>
        <p:spPr>
          <a:xfrm>
            <a:off x="8470589" y="4589917"/>
            <a:ext cx="3040940" cy="40011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Recompute all layers</a:t>
            </a:r>
          </a:p>
        </p:txBody>
      </p:sp>
    </p:spTree>
    <p:extLst>
      <p:ext uri="{BB962C8B-B14F-4D97-AF65-F5344CB8AC3E}">
        <p14:creationId xmlns:p14="http://schemas.microsoft.com/office/powerpoint/2010/main" val="4252853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Box 110">
            <a:extLst>
              <a:ext uri="{FF2B5EF4-FFF2-40B4-BE49-F238E27FC236}">
                <a16:creationId xmlns:a16="http://schemas.microsoft.com/office/drawing/2014/main" id="{756A1CE7-5F1D-CF49-82DD-CCF40F8E1345}"/>
              </a:ext>
            </a:extLst>
          </p:cNvPr>
          <p:cNvSpPr txBox="1"/>
          <p:nvPr/>
        </p:nvSpPr>
        <p:spPr>
          <a:xfrm>
            <a:off x="11081594" y="4591800"/>
            <a:ext cx="726481"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Time</a:t>
            </a:r>
          </a:p>
        </p:txBody>
      </p:sp>
      <p:cxnSp>
        <p:nvCxnSpPr>
          <p:cNvPr id="112" name="Straight Arrow Connector 111">
            <a:extLst>
              <a:ext uri="{FF2B5EF4-FFF2-40B4-BE49-F238E27FC236}">
                <a16:creationId xmlns:a16="http://schemas.microsoft.com/office/drawing/2014/main" id="{CC0A8123-EBA9-FC44-BD20-A5BE6FF0EF69}"/>
              </a:ext>
            </a:extLst>
          </p:cNvPr>
          <p:cNvCxnSpPr>
            <a:cxnSpLocks/>
          </p:cNvCxnSpPr>
          <p:nvPr/>
        </p:nvCxnSpPr>
        <p:spPr>
          <a:xfrm flipV="1">
            <a:off x="6336854" y="1626510"/>
            <a:ext cx="0" cy="341539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113" name="TextBox 112">
            <a:extLst>
              <a:ext uri="{FF2B5EF4-FFF2-40B4-BE49-F238E27FC236}">
                <a16:creationId xmlns:a16="http://schemas.microsoft.com/office/drawing/2014/main" id="{DF23B779-B16A-044B-A9D1-8DD97ACAAC37}"/>
              </a:ext>
            </a:extLst>
          </p:cNvPr>
          <p:cNvSpPr txBox="1"/>
          <p:nvPr/>
        </p:nvSpPr>
        <p:spPr>
          <a:xfrm>
            <a:off x="5976819" y="996400"/>
            <a:ext cx="720069" cy="646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used</a:t>
            </a:r>
          </a:p>
        </p:txBody>
      </p:sp>
      <p:cxnSp>
        <p:nvCxnSpPr>
          <p:cNvPr id="115" name="Straight Arrow Connector 114">
            <a:extLst>
              <a:ext uri="{FF2B5EF4-FFF2-40B4-BE49-F238E27FC236}">
                <a16:creationId xmlns:a16="http://schemas.microsoft.com/office/drawing/2014/main" id="{8250BCB8-9D8D-9443-A0B1-FC4F7E705A98}"/>
              </a:ext>
            </a:extLst>
          </p:cNvPr>
          <p:cNvCxnSpPr>
            <a:cxnSpLocks/>
          </p:cNvCxnSpPr>
          <p:nvPr/>
        </p:nvCxnSpPr>
        <p:spPr>
          <a:xfrm>
            <a:off x="6318748" y="5032679"/>
            <a:ext cx="5438834" cy="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178" name="TextBox 177">
            <a:extLst>
              <a:ext uri="{FF2B5EF4-FFF2-40B4-BE49-F238E27FC236}">
                <a16:creationId xmlns:a16="http://schemas.microsoft.com/office/drawing/2014/main" id="{C3B7C83A-07F5-BD46-9BB3-BE5FC1D6A1A1}"/>
              </a:ext>
            </a:extLst>
          </p:cNvPr>
          <p:cNvSpPr txBox="1"/>
          <p:nvPr/>
        </p:nvSpPr>
        <p:spPr>
          <a:xfrm>
            <a:off x="421584" y="5365312"/>
            <a:ext cx="6236003"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How can we use less memory?</a:t>
            </a:r>
          </a:p>
        </p:txBody>
      </p:sp>
      <p:sp>
        <p:nvSpPr>
          <p:cNvPr id="179" name="TextBox 178">
            <a:extLst>
              <a:ext uri="{FF2B5EF4-FFF2-40B4-BE49-F238E27FC236}">
                <a16:creationId xmlns:a16="http://schemas.microsoft.com/office/drawing/2014/main" id="{D63BCF31-79D0-E54B-86CD-4B98F2050C54}"/>
              </a:ext>
            </a:extLst>
          </p:cNvPr>
          <p:cNvSpPr txBox="1"/>
          <p:nvPr/>
        </p:nvSpPr>
        <p:spPr>
          <a:xfrm>
            <a:off x="571495" y="5830580"/>
            <a:ext cx="4749011" cy="58477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B0068"/>
                </a:solidFill>
                <a:effectLst/>
                <a:uLnTx/>
                <a:uFillTx/>
                <a:latin typeface="Helvetica Neue" panose="02000503000000020004" pitchFamily="2" charset="0"/>
                <a:ea typeface="Helvetica Neue" panose="02000503000000020004" pitchFamily="2" charset="0"/>
                <a:cs typeface="Helvetica Neue" panose="02000503000000020004" pitchFamily="2" charset="0"/>
              </a:rPr>
              <a:t>Free early &amp; recompute</a:t>
            </a:r>
          </a:p>
        </p:txBody>
      </p:sp>
      <p:sp>
        <p:nvSpPr>
          <p:cNvPr id="98" name="Rectangle 97">
            <a:extLst>
              <a:ext uri="{FF2B5EF4-FFF2-40B4-BE49-F238E27FC236}">
                <a16:creationId xmlns:a16="http://schemas.microsoft.com/office/drawing/2014/main" id="{6F9FBEA6-E0C3-F041-A280-72D7029FBC52}"/>
              </a:ext>
            </a:extLst>
          </p:cNvPr>
          <p:cNvSpPr/>
          <p:nvPr/>
        </p:nvSpPr>
        <p:spPr>
          <a:xfrm>
            <a:off x="328592" y="231627"/>
            <a:ext cx="8219558"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Compute-hungry backpropagation policy</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Recompute </a:t>
            </a:r>
            <a:r>
              <a:rPr kumimoji="0" lang="en-US" sz="2400" b="0" i="0" u="none" strike="noStrike" kern="1200" cap="none" spc="0" normalizeH="0" baseline="0" noProof="0" dirty="0">
                <a:ln>
                  <a:noFill/>
                </a:ln>
                <a:solidFill>
                  <a:prstClr val="black"/>
                </a:solidFill>
                <a:effectLst/>
                <a:highlight>
                  <a:srgbClr val="FFFF00"/>
                </a:highlight>
                <a:uLnTx/>
                <a:uFillTx/>
                <a:latin typeface="Helvetica Neue" panose="02000503000000020004" pitchFamily="2" charset="0"/>
                <a:ea typeface="Helvetica Neue" panose="02000503000000020004" pitchFamily="2" charset="0"/>
                <a:cs typeface="Helvetica Neue" panose="02000503000000020004" pitchFamily="2" charset="0"/>
              </a:rPr>
              <a:t>all layers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a:extLst>
              <a:ext uri="{FF2B5EF4-FFF2-40B4-BE49-F238E27FC236}">
                <a16:creationId xmlns:a16="http://schemas.microsoft.com/office/drawing/2014/main" id="{3B2D5FF8-9031-0146-9141-4DCCEA8E228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00" name="Straight Connector 99">
            <a:extLst>
              <a:ext uri="{FF2B5EF4-FFF2-40B4-BE49-F238E27FC236}">
                <a16:creationId xmlns:a16="http://schemas.microsoft.com/office/drawing/2014/main" id="{A539E650-7C73-2C49-99E7-D7F6646F5370}"/>
              </a:ext>
            </a:extLst>
          </p:cNvPr>
          <p:cNvCxnSpPr/>
          <p:nvPr/>
        </p:nvCxnSpPr>
        <p:spPr>
          <a:xfrm>
            <a:off x="6375222" y="1928578"/>
            <a:ext cx="4880782" cy="0"/>
          </a:xfrm>
          <a:prstGeom prst="line">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1" name="TextBox 100">
            <a:extLst>
              <a:ext uri="{FF2B5EF4-FFF2-40B4-BE49-F238E27FC236}">
                <a16:creationId xmlns:a16="http://schemas.microsoft.com/office/drawing/2014/main" id="{1B006486-B77D-3E47-B718-8851567A8803}"/>
              </a:ext>
            </a:extLst>
          </p:cNvPr>
          <p:cNvSpPr txBox="1"/>
          <p:nvPr/>
        </p:nvSpPr>
        <p:spPr>
          <a:xfrm>
            <a:off x="6419790" y="1559246"/>
            <a:ext cx="3492303"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Peak RAM (no </a:t>
            </a:r>
            <a:r>
              <a:rPr kumimoji="0" lang="en-US" sz="1800" b="1" i="0" u="none" strike="noStrike" kern="1200" cap="none" spc="0" normalizeH="0" baseline="0" noProof="0" dirty="0" err="1">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recomputation</a:t>
            </a:r>
            <a:r>
              <a:rPr kumimoji="0" lang="en-US" sz="18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90" name="Straight Arrow Connector 89">
            <a:extLst>
              <a:ext uri="{FF2B5EF4-FFF2-40B4-BE49-F238E27FC236}">
                <a16:creationId xmlns:a16="http://schemas.microsoft.com/office/drawing/2014/main" id="{2650CAD1-C86D-294A-8C96-BE5877E7002E}"/>
              </a:ext>
            </a:extLst>
          </p:cNvPr>
          <p:cNvCxnSpPr>
            <a:cxnSpLocks/>
            <a:stCxn id="102" idx="6"/>
            <a:endCxn id="139" idx="1"/>
          </p:cNvCxnSpPr>
          <p:nvPr/>
        </p:nvCxnSpPr>
        <p:spPr>
          <a:xfrm>
            <a:off x="4908540" y="2812819"/>
            <a:ext cx="412415" cy="491486"/>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8D95AADC-2E07-CE45-AADE-6FF536C433EC}"/>
              </a:ext>
            </a:extLst>
          </p:cNvPr>
          <p:cNvCxnSpPr>
            <a:cxnSpLocks/>
            <a:stCxn id="139" idx="1"/>
            <a:endCxn id="116" idx="5"/>
          </p:cNvCxnSpPr>
          <p:nvPr/>
        </p:nvCxnSpPr>
        <p:spPr>
          <a:xfrm flipH="1">
            <a:off x="4923076" y="3304305"/>
            <a:ext cx="397879" cy="266171"/>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sp>
        <p:nvSpPr>
          <p:cNvPr id="92" name="Oval 91">
            <a:extLst>
              <a:ext uri="{FF2B5EF4-FFF2-40B4-BE49-F238E27FC236}">
                <a16:creationId xmlns:a16="http://schemas.microsoft.com/office/drawing/2014/main" id="{0D3CC92F-BC7E-724B-8153-48FCE800DD05}"/>
              </a:ext>
            </a:extLst>
          </p:cNvPr>
          <p:cNvSpPr/>
          <p:nvPr/>
        </p:nvSpPr>
        <p:spPr>
          <a:xfrm>
            <a:off x="526165"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93" name="!!B">
            <a:extLst>
              <a:ext uri="{FF2B5EF4-FFF2-40B4-BE49-F238E27FC236}">
                <a16:creationId xmlns:a16="http://schemas.microsoft.com/office/drawing/2014/main" id="{09D47BF0-6A26-E643-8A6F-201C7293F3BC}"/>
              </a:ext>
            </a:extLst>
          </p:cNvPr>
          <p:cNvSpPr/>
          <p:nvPr/>
        </p:nvSpPr>
        <p:spPr>
          <a:xfrm>
            <a:off x="1489473"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94" name="!!C">
            <a:extLst>
              <a:ext uri="{FF2B5EF4-FFF2-40B4-BE49-F238E27FC236}">
                <a16:creationId xmlns:a16="http://schemas.microsoft.com/office/drawing/2014/main" id="{B72B013A-D473-5C47-8BBC-FB032C6A7DFA}"/>
              </a:ext>
            </a:extLst>
          </p:cNvPr>
          <p:cNvSpPr/>
          <p:nvPr/>
        </p:nvSpPr>
        <p:spPr>
          <a:xfrm>
            <a:off x="2452782"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97" name="!!D">
            <a:extLst>
              <a:ext uri="{FF2B5EF4-FFF2-40B4-BE49-F238E27FC236}">
                <a16:creationId xmlns:a16="http://schemas.microsoft.com/office/drawing/2014/main" id="{EDEFD941-EF92-D048-9B7E-51909A8AC52C}"/>
              </a:ext>
            </a:extLst>
          </p:cNvPr>
          <p:cNvSpPr/>
          <p:nvPr/>
        </p:nvSpPr>
        <p:spPr>
          <a:xfrm>
            <a:off x="3416091"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02" name="!!E">
            <a:extLst>
              <a:ext uri="{FF2B5EF4-FFF2-40B4-BE49-F238E27FC236}">
                <a16:creationId xmlns:a16="http://schemas.microsoft.com/office/drawing/2014/main" id="{3CBC1D36-B555-3245-805A-8138380FDC4B}"/>
              </a:ext>
            </a:extLst>
          </p:cNvPr>
          <p:cNvSpPr/>
          <p:nvPr/>
        </p:nvSpPr>
        <p:spPr>
          <a:xfrm>
            <a:off x="4379399"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103" name="Straight Arrow Connector 102">
            <a:extLst>
              <a:ext uri="{FF2B5EF4-FFF2-40B4-BE49-F238E27FC236}">
                <a16:creationId xmlns:a16="http://schemas.microsoft.com/office/drawing/2014/main" id="{4AFCD550-E2E1-1A4A-9BC5-757D8FE1C731}"/>
              </a:ext>
            </a:extLst>
          </p:cNvPr>
          <p:cNvCxnSpPr>
            <a:stCxn id="92" idx="6"/>
            <a:endCxn id="93" idx="2"/>
          </p:cNvCxnSpPr>
          <p:nvPr/>
        </p:nvCxnSpPr>
        <p:spPr>
          <a:xfrm>
            <a:off x="1055306"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CAF071ED-3155-E942-8D65-1F1A02CC48CC}"/>
              </a:ext>
            </a:extLst>
          </p:cNvPr>
          <p:cNvCxnSpPr>
            <a:cxnSpLocks/>
            <a:stCxn id="93" idx="6"/>
            <a:endCxn id="94" idx="2"/>
          </p:cNvCxnSpPr>
          <p:nvPr/>
        </p:nvCxnSpPr>
        <p:spPr>
          <a:xfrm>
            <a:off x="2018615"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2CEE94E5-59B4-4048-9005-648DE07B899B}"/>
              </a:ext>
            </a:extLst>
          </p:cNvPr>
          <p:cNvCxnSpPr>
            <a:cxnSpLocks/>
            <a:stCxn id="94" idx="6"/>
            <a:endCxn id="97" idx="2"/>
          </p:cNvCxnSpPr>
          <p:nvPr/>
        </p:nvCxnSpPr>
        <p:spPr>
          <a:xfrm>
            <a:off x="2981924"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68B3CF2D-FE27-804E-A95C-616D08DF38D2}"/>
              </a:ext>
            </a:extLst>
          </p:cNvPr>
          <p:cNvCxnSpPr>
            <a:cxnSpLocks/>
            <a:stCxn id="97" idx="6"/>
            <a:endCxn id="102" idx="2"/>
          </p:cNvCxnSpPr>
          <p:nvPr/>
        </p:nvCxnSpPr>
        <p:spPr>
          <a:xfrm>
            <a:off x="3945232"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E28D751D-6DAA-0B4B-9209-4999B9D6AAD7}"/>
              </a:ext>
            </a:extLst>
          </p:cNvPr>
          <p:cNvCxnSpPr>
            <a:cxnSpLocks/>
            <a:endCxn id="92" idx="2"/>
          </p:cNvCxnSpPr>
          <p:nvPr/>
        </p:nvCxnSpPr>
        <p:spPr>
          <a:xfrm>
            <a:off x="186972" y="2812819"/>
            <a:ext cx="339193"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C15F971B-3AD0-AE40-BCC4-14A666D32B89}"/>
              </a:ext>
            </a:extLst>
          </p:cNvPr>
          <p:cNvCxnSpPr>
            <a:cxnSpLocks/>
            <a:stCxn id="102" idx="6"/>
            <a:endCxn id="114" idx="1"/>
          </p:cNvCxnSpPr>
          <p:nvPr/>
        </p:nvCxnSpPr>
        <p:spPr>
          <a:xfrm>
            <a:off x="4908540" y="2812819"/>
            <a:ext cx="290091" cy="22367"/>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sp>
        <p:nvSpPr>
          <p:cNvPr id="114" name="TextBox 113">
            <a:extLst>
              <a:ext uri="{FF2B5EF4-FFF2-40B4-BE49-F238E27FC236}">
                <a16:creationId xmlns:a16="http://schemas.microsoft.com/office/drawing/2014/main" id="{594F031F-0C4E-7844-89CA-C18295D11E5F}"/>
              </a:ext>
            </a:extLst>
          </p:cNvPr>
          <p:cNvSpPr txBox="1"/>
          <p:nvPr/>
        </p:nvSpPr>
        <p:spPr>
          <a:xfrm>
            <a:off x="5198631" y="2681297"/>
            <a:ext cx="622286"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Label</a:t>
            </a:r>
          </a:p>
        </p:txBody>
      </p:sp>
      <p:sp>
        <p:nvSpPr>
          <p:cNvPr id="116" name="Regular Pentagon 115">
            <a:extLst>
              <a:ext uri="{FF2B5EF4-FFF2-40B4-BE49-F238E27FC236}">
                <a16:creationId xmlns:a16="http://schemas.microsoft.com/office/drawing/2014/main" id="{3D326D1C-0845-2E46-A246-9E80CB6C9BA6}"/>
              </a:ext>
            </a:extLst>
          </p:cNvPr>
          <p:cNvSpPr/>
          <p:nvPr/>
        </p:nvSpPr>
        <p:spPr>
          <a:xfrm>
            <a:off x="4364862"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119" name="Regular Pentagon 118">
            <a:extLst>
              <a:ext uri="{FF2B5EF4-FFF2-40B4-BE49-F238E27FC236}">
                <a16:creationId xmlns:a16="http://schemas.microsoft.com/office/drawing/2014/main" id="{3B91C0B7-4221-2C4A-974E-13D751FF89FD}"/>
              </a:ext>
            </a:extLst>
          </p:cNvPr>
          <p:cNvSpPr/>
          <p:nvPr/>
        </p:nvSpPr>
        <p:spPr>
          <a:xfrm>
            <a:off x="3401554"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22" name="Regular Pentagon 121">
            <a:extLst>
              <a:ext uri="{FF2B5EF4-FFF2-40B4-BE49-F238E27FC236}">
                <a16:creationId xmlns:a16="http://schemas.microsoft.com/office/drawing/2014/main" id="{EA6FC584-FA7A-D74E-B7B9-7079E40EE6A9}"/>
              </a:ext>
            </a:extLst>
          </p:cNvPr>
          <p:cNvSpPr/>
          <p:nvPr/>
        </p:nvSpPr>
        <p:spPr>
          <a:xfrm>
            <a:off x="2438245"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123" name="Regular Pentagon 122">
            <a:extLst>
              <a:ext uri="{FF2B5EF4-FFF2-40B4-BE49-F238E27FC236}">
                <a16:creationId xmlns:a16="http://schemas.microsoft.com/office/drawing/2014/main" id="{44C7E786-A891-1C4E-B0FE-348B9F96D087}"/>
              </a:ext>
            </a:extLst>
          </p:cNvPr>
          <p:cNvSpPr/>
          <p:nvPr/>
        </p:nvSpPr>
        <p:spPr>
          <a:xfrm>
            <a:off x="1474936"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137" name="Regular Pentagon 136">
            <a:extLst>
              <a:ext uri="{FF2B5EF4-FFF2-40B4-BE49-F238E27FC236}">
                <a16:creationId xmlns:a16="http://schemas.microsoft.com/office/drawing/2014/main" id="{4F942B0C-600F-2642-837E-944AA15F8128}"/>
              </a:ext>
            </a:extLst>
          </p:cNvPr>
          <p:cNvSpPr/>
          <p:nvPr/>
        </p:nvSpPr>
        <p:spPr>
          <a:xfrm>
            <a:off x="511628"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139" name="Rectangle 138">
            <a:extLst>
              <a:ext uri="{FF2B5EF4-FFF2-40B4-BE49-F238E27FC236}">
                <a16:creationId xmlns:a16="http://schemas.microsoft.com/office/drawing/2014/main" id="{EDA8FC92-063F-0B43-B605-81A97AE0BABB}"/>
              </a:ext>
            </a:extLst>
          </p:cNvPr>
          <p:cNvSpPr/>
          <p:nvPr/>
        </p:nvSpPr>
        <p:spPr>
          <a:xfrm>
            <a:off x="5320955" y="3190594"/>
            <a:ext cx="565424" cy="227421"/>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Loss</a:t>
            </a:r>
          </a:p>
        </p:txBody>
      </p:sp>
      <p:cxnSp>
        <p:nvCxnSpPr>
          <p:cNvPr id="140" name="Straight Arrow Connector 139">
            <a:extLst>
              <a:ext uri="{FF2B5EF4-FFF2-40B4-BE49-F238E27FC236}">
                <a16:creationId xmlns:a16="http://schemas.microsoft.com/office/drawing/2014/main" id="{A54A1A28-8811-C848-A5B1-53835FBC55F4}"/>
              </a:ext>
            </a:extLst>
          </p:cNvPr>
          <p:cNvCxnSpPr>
            <a:cxnSpLocks/>
            <a:stCxn id="116" idx="1"/>
            <a:endCxn id="119" idx="5"/>
          </p:cNvCxnSpPr>
          <p:nvPr/>
        </p:nvCxnSpPr>
        <p:spPr>
          <a:xfrm flipH="1">
            <a:off x="3959767"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1C90FD39-00A4-294A-8932-12D64A58AE16}"/>
              </a:ext>
            </a:extLst>
          </p:cNvPr>
          <p:cNvCxnSpPr>
            <a:cxnSpLocks/>
            <a:stCxn id="119" idx="1"/>
            <a:endCxn id="122" idx="5"/>
          </p:cNvCxnSpPr>
          <p:nvPr/>
        </p:nvCxnSpPr>
        <p:spPr>
          <a:xfrm flipH="1">
            <a:off x="2996459"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CF391BF9-C661-574E-95EB-489780DC94DD}"/>
              </a:ext>
            </a:extLst>
          </p:cNvPr>
          <p:cNvCxnSpPr>
            <a:cxnSpLocks/>
            <a:stCxn id="122" idx="1"/>
            <a:endCxn id="123" idx="5"/>
          </p:cNvCxnSpPr>
          <p:nvPr/>
        </p:nvCxnSpPr>
        <p:spPr>
          <a:xfrm flipH="1">
            <a:off x="2033151"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B062A7B4-6227-0F45-8F1A-8102D17AB2BF}"/>
              </a:ext>
            </a:extLst>
          </p:cNvPr>
          <p:cNvCxnSpPr>
            <a:cxnSpLocks/>
            <a:stCxn id="123" idx="1"/>
            <a:endCxn id="137" idx="5"/>
          </p:cNvCxnSpPr>
          <p:nvPr/>
        </p:nvCxnSpPr>
        <p:spPr>
          <a:xfrm flipH="1">
            <a:off x="1069842"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26961122-A21A-5845-844D-78982ADBB796}"/>
              </a:ext>
            </a:extLst>
          </p:cNvPr>
          <p:cNvCxnSpPr>
            <a:cxnSpLocks/>
            <a:stCxn id="102" idx="4"/>
            <a:endCxn id="116" idx="0"/>
          </p:cNvCxnSpPr>
          <p:nvPr/>
        </p:nvCxnSpPr>
        <p:spPr>
          <a:xfrm>
            <a:off x="4643970"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571686B9-D57E-9745-8475-6AFE02ACC15E}"/>
              </a:ext>
            </a:extLst>
          </p:cNvPr>
          <p:cNvCxnSpPr>
            <a:cxnSpLocks/>
            <a:stCxn id="97" idx="4"/>
            <a:endCxn id="119" idx="0"/>
          </p:cNvCxnSpPr>
          <p:nvPr/>
        </p:nvCxnSpPr>
        <p:spPr>
          <a:xfrm>
            <a:off x="3680661"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01BC20AA-A93F-BD47-BE6C-50AC0ADC774C}"/>
              </a:ext>
            </a:extLst>
          </p:cNvPr>
          <p:cNvCxnSpPr>
            <a:cxnSpLocks/>
            <a:stCxn id="94" idx="4"/>
            <a:endCxn id="122" idx="0"/>
          </p:cNvCxnSpPr>
          <p:nvPr/>
        </p:nvCxnSpPr>
        <p:spPr>
          <a:xfrm>
            <a:off x="2717353"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55F5F0A7-B8D3-D941-B564-C8E09D30CB79}"/>
              </a:ext>
            </a:extLst>
          </p:cNvPr>
          <p:cNvCxnSpPr>
            <a:cxnSpLocks/>
            <a:stCxn id="93" idx="4"/>
            <a:endCxn id="123" idx="0"/>
          </p:cNvCxnSpPr>
          <p:nvPr/>
        </p:nvCxnSpPr>
        <p:spPr>
          <a:xfrm>
            <a:off x="1754044"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270650A7-CD9A-F049-B8A3-3B1B28E7C6E4}"/>
              </a:ext>
            </a:extLst>
          </p:cNvPr>
          <p:cNvCxnSpPr>
            <a:cxnSpLocks/>
            <a:stCxn id="92" idx="4"/>
            <a:endCxn id="137" idx="0"/>
          </p:cNvCxnSpPr>
          <p:nvPr/>
        </p:nvCxnSpPr>
        <p:spPr>
          <a:xfrm>
            <a:off x="790736"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sp>
        <p:nvSpPr>
          <p:cNvPr id="158" name="TextBox 157">
            <a:extLst>
              <a:ext uri="{FF2B5EF4-FFF2-40B4-BE49-F238E27FC236}">
                <a16:creationId xmlns:a16="http://schemas.microsoft.com/office/drawing/2014/main" id="{8C181F0C-88A4-9C47-99E5-1ACA7B24479A}"/>
              </a:ext>
            </a:extLst>
          </p:cNvPr>
          <p:cNvSpPr txBox="1"/>
          <p:nvPr/>
        </p:nvSpPr>
        <p:spPr>
          <a:xfrm>
            <a:off x="2076364" y="2055164"/>
            <a:ext cx="1866408"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B9BD5"/>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Forward Pass</a:t>
            </a:r>
          </a:p>
        </p:txBody>
      </p:sp>
      <p:sp>
        <p:nvSpPr>
          <p:cNvPr id="159" name="TextBox 158">
            <a:extLst>
              <a:ext uri="{FF2B5EF4-FFF2-40B4-BE49-F238E27FC236}">
                <a16:creationId xmlns:a16="http://schemas.microsoft.com/office/drawing/2014/main" id="{F05B3C68-F6E1-9A49-B826-024697078B85}"/>
              </a:ext>
            </a:extLst>
          </p:cNvPr>
          <p:cNvSpPr txBox="1"/>
          <p:nvPr/>
        </p:nvSpPr>
        <p:spPr>
          <a:xfrm>
            <a:off x="1946212" y="4002742"/>
            <a:ext cx="2081211"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AD47"/>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Backward Pass</a:t>
            </a:r>
          </a:p>
        </p:txBody>
      </p:sp>
      <p:sp>
        <p:nvSpPr>
          <p:cNvPr id="67" name="Oval 66">
            <a:extLst>
              <a:ext uri="{FF2B5EF4-FFF2-40B4-BE49-F238E27FC236}">
                <a16:creationId xmlns:a16="http://schemas.microsoft.com/office/drawing/2014/main" id="{32A2F1F8-3EA5-DF4E-85D1-DC8D36A0680B}"/>
              </a:ext>
            </a:extLst>
          </p:cNvPr>
          <p:cNvSpPr/>
          <p:nvPr/>
        </p:nvSpPr>
        <p:spPr>
          <a:xfrm>
            <a:off x="6492931" y="4454874"/>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68" name="Oval 67">
            <a:extLst>
              <a:ext uri="{FF2B5EF4-FFF2-40B4-BE49-F238E27FC236}">
                <a16:creationId xmlns:a16="http://schemas.microsoft.com/office/drawing/2014/main" id="{112815D6-DF85-DD4D-B960-C11C340FEE16}"/>
              </a:ext>
            </a:extLst>
          </p:cNvPr>
          <p:cNvSpPr/>
          <p:nvPr/>
        </p:nvSpPr>
        <p:spPr>
          <a:xfrm>
            <a:off x="6901595"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69" name="Oval 68">
            <a:extLst>
              <a:ext uri="{FF2B5EF4-FFF2-40B4-BE49-F238E27FC236}">
                <a16:creationId xmlns:a16="http://schemas.microsoft.com/office/drawing/2014/main" id="{A273C25B-FE33-EB4F-86BE-D631CD256A2E}"/>
              </a:ext>
            </a:extLst>
          </p:cNvPr>
          <p:cNvSpPr/>
          <p:nvPr/>
        </p:nvSpPr>
        <p:spPr>
          <a:xfrm>
            <a:off x="7310259" y="3462199"/>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70" name="Oval 69">
            <a:extLst>
              <a:ext uri="{FF2B5EF4-FFF2-40B4-BE49-F238E27FC236}">
                <a16:creationId xmlns:a16="http://schemas.microsoft.com/office/drawing/2014/main" id="{FEB2A5B7-AD78-FB4A-8217-A31776A87BA7}"/>
              </a:ext>
            </a:extLst>
          </p:cNvPr>
          <p:cNvSpPr/>
          <p:nvPr/>
        </p:nvSpPr>
        <p:spPr>
          <a:xfrm>
            <a:off x="7718923" y="296586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cxnSp>
        <p:nvCxnSpPr>
          <p:cNvPr id="71" name="Straight Arrow Connector 70">
            <a:extLst>
              <a:ext uri="{FF2B5EF4-FFF2-40B4-BE49-F238E27FC236}">
                <a16:creationId xmlns:a16="http://schemas.microsoft.com/office/drawing/2014/main" id="{8E79A9E4-2A7E-A742-90A1-63681EC72EC5}"/>
              </a:ext>
            </a:extLst>
          </p:cNvPr>
          <p:cNvCxnSpPr>
            <a:stCxn id="67" idx="7"/>
            <a:endCxn id="68" idx="3"/>
          </p:cNvCxnSpPr>
          <p:nvPr/>
        </p:nvCxnSpPr>
        <p:spPr>
          <a:xfrm flipV="1">
            <a:off x="6726678" y="4192283"/>
            <a:ext cx="215022" cy="302696"/>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C26FB454-C15C-D24B-8C05-559F2323FD31}"/>
              </a:ext>
            </a:extLst>
          </p:cNvPr>
          <p:cNvCxnSpPr>
            <a:cxnSpLocks/>
            <a:stCxn id="68" idx="7"/>
            <a:endCxn id="69" idx="3"/>
          </p:cNvCxnSpPr>
          <p:nvPr/>
        </p:nvCxnSpPr>
        <p:spPr>
          <a:xfrm flipV="1">
            <a:off x="7135342" y="3695946"/>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44F93403-83BA-B740-8135-6128C3FDB031}"/>
              </a:ext>
            </a:extLst>
          </p:cNvPr>
          <p:cNvCxnSpPr>
            <a:cxnSpLocks/>
            <a:stCxn id="69" idx="7"/>
            <a:endCxn id="70" idx="3"/>
          </p:cNvCxnSpPr>
          <p:nvPr/>
        </p:nvCxnSpPr>
        <p:spPr>
          <a:xfrm flipV="1">
            <a:off x="7544006" y="3199609"/>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911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Box 110">
            <a:extLst>
              <a:ext uri="{FF2B5EF4-FFF2-40B4-BE49-F238E27FC236}">
                <a16:creationId xmlns:a16="http://schemas.microsoft.com/office/drawing/2014/main" id="{756A1CE7-5F1D-CF49-82DD-CCF40F8E1345}"/>
              </a:ext>
            </a:extLst>
          </p:cNvPr>
          <p:cNvSpPr txBox="1"/>
          <p:nvPr/>
        </p:nvSpPr>
        <p:spPr>
          <a:xfrm>
            <a:off x="11081594" y="4591800"/>
            <a:ext cx="726481"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Time</a:t>
            </a:r>
          </a:p>
        </p:txBody>
      </p:sp>
      <p:cxnSp>
        <p:nvCxnSpPr>
          <p:cNvPr id="112" name="Straight Arrow Connector 111">
            <a:extLst>
              <a:ext uri="{FF2B5EF4-FFF2-40B4-BE49-F238E27FC236}">
                <a16:creationId xmlns:a16="http://schemas.microsoft.com/office/drawing/2014/main" id="{CC0A8123-EBA9-FC44-BD20-A5BE6FF0EF69}"/>
              </a:ext>
            </a:extLst>
          </p:cNvPr>
          <p:cNvCxnSpPr>
            <a:cxnSpLocks/>
          </p:cNvCxnSpPr>
          <p:nvPr/>
        </p:nvCxnSpPr>
        <p:spPr>
          <a:xfrm flipV="1">
            <a:off x="6336854" y="1626510"/>
            <a:ext cx="0" cy="341539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113" name="TextBox 112">
            <a:extLst>
              <a:ext uri="{FF2B5EF4-FFF2-40B4-BE49-F238E27FC236}">
                <a16:creationId xmlns:a16="http://schemas.microsoft.com/office/drawing/2014/main" id="{DF23B779-B16A-044B-A9D1-8DD97ACAAC37}"/>
              </a:ext>
            </a:extLst>
          </p:cNvPr>
          <p:cNvSpPr txBox="1"/>
          <p:nvPr/>
        </p:nvSpPr>
        <p:spPr>
          <a:xfrm>
            <a:off x="5976819" y="996400"/>
            <a:ext cx="720069" cy="646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used</a:t>
            </a:r>
          </a:p>
        </p:txBody>
      </p:sp>
      <p:cxnSp>
        <p:nvCxnSpPr>
          <p:cNvPr id="115" name="Straight Arrow Connector 114">
            <a:extLst>
              <a:ext uri="{FF2B5EF4-FFF2-40B4-BE49-F238E27FC236}">
                <a16:creationId xmlns:a16="http://schemas.microsoft.com/office/drawing/2014/main" id="{8250BCB8-9D8D-9443-A0B1-FC4F7E705A98}"/>
              </a:ext>
            </a:extLst>
          </p:cNvPr>
          <p:cNvCxnSpPr>
            <a:cxnSpLocks/>
          </p:cNvCxnSpPr>
          <p:nvPr/>
        </p:nvCxnSpPr>
        <p:spPr>
          <a:xfrm>
            <a:off x="6318748" y="5032679"/>
            <a:ext cx="5438834" cy="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95" name="Oval 94">
            <a:extLst>
              <a:ext uri="{FF2B5EF4-FFF2-40B4-BE49-F238E27FC236}">
                <a16:creationId xmlns:a16="http://schemas.microsoft.com/office/drawing/2014/main" id="{549B7FCE-27E1-CB4F-872E-193296B6E93C}"/>
              </a:ext>
            </a:extLst>
          </p:cNvPr>
          <p:cNvSpPr/>
          <p:nvPr/>
        </p:nvSpPr>
        <p:spPr>
          <a:xfrm>
            <a:off x="6492931" y="4454874"/>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6" name="Oval 95">
            <a:extLst>
              <a:ext uri="{FF2B5EF4-FFF2-40B4-BE49-F238E27FC236}">
                <a16:creationId xmlns:a16="http://schemas.microsoft.com/office/drawing/2014/main" id="{9DA80E13-C9D1-F446-AB69-74D820F57888}"/>
              </a:ext>
            </a:extLst>
          </p:cNvPr>
          <p:cNvSpPr/>
          <p:nvPr/>
        </p:nvSpPr>
        <p:spPr>
          <a:xfrm>
            <a:off x="6901595"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sp>
        <p:nvSpPr>
          <p:cNvPr id="108" name="Oval 107">
            <a:extLst>
              <a:ext uri="{FF2B5EF4-FFF2-40B4-BE49-F238E27FC236}">
                <a16:creationId xmlns:a16="http://schemas.microsoft.com/office/drawing/2014/main" id="{70FC0E97-C2CE-5840-A2D6-ED8A67C67D38}"/>
              </a:ext>
            </a:extLst>
          </p:cNvPr>
          <p:cNvSpPr/>
          <p:nvPr/>
        </p:nvSpPr>
        <p:spPr>
          <a:xfrm>
            <a:off x="7310259" y="34584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cxnSp>
        <p:nvCxnSpPr>
          <p:cNvPr id="109" name="Straight Arrow Connector 108">
            <a:extLst>
              <a:ext uri="{FF2B5EF4-FFF2-40B4-BE49-F238E27FC236}">
                <a16:creationId xmlns:a16="http://schemas.microsoft.com/office/drawing/2014/main" id="{41B81045-5A4F-1C48-80CE-D2C5A4607396}"/>
              </a:ext>
            </a:extLst>
          </p:cNvPr>
          <p:cNvCxnSpPr>
            <a:stCxn id="95" idx="7"/>
            <a:endCxn id="96" idx="3"/>
          </p:cNvCxnSpPr>
          <p:nvPr/>
        </p:nvCxnSpPr>
        <p:spPr>
          <a:xfrm flipV="1">
            <a:off x="6726678" y="4192283"/>
            <a:ext cx="215022" cy="302696"/>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37551374-7331-994B-A0E4-1993185497F7}"/>
              </a:ext>
            </a:extLst>
          </p:cNvPr>
          <p:cNvCxnSpPr>
            <a:cxnSpLocks/>
            <a:stCxn id="96" idx="7"/>
            <a:endCxn id="108" idx="3"/>
          </p:cNvCxnSpPr>
          <p:nvPr/>
        </p:nvCxnSpPr>
        <p:spPr>
          <a:xfrm flipV="1">
            <a:off x="7135342" y="3692229"/>
            <a:ext cx="215022" cy="306412"/>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25" name="Oval 124">
            <a:extLst>
              <a:ext uri="{FF2B5EF4-FFF2-40B4-BE49-F238E27FC236}">
                <a16:creationId xmlns:a16="http://schemas.microsoft.com/office/drawing/2014/main" id="{E8F28155-5E2D-EA42-ADFD-2810E8FC1C2B}"/>
              </a:ext>
            </a:extLst>
          </p:cNvPr>
          <p:cNvSpPr/>
          <p:nvPr/>
        </p:nvSpPr>
        <p:spPr>
          <a:xfrm>
            <a:off x="7898403" y="34584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D</a:t>
            </a:r>
          </a:p>
        </p:txBody>
      </p:sp>
      <p:cxnSp>
        <p:nvCxnSpPr>
          <p:cNvPr id="126" name="Straight Arrow Connector 125">
            <a:extLst>
              <a:ext uri="{FF2B5EF4-FFF2-40B4-BE49-F238E27FC236}">
                <a16:creationId xmlns:a16="http://schemas.microsoft.com/office/drawing/2014/main" id="{9A0AA84B-73EA-3542-97BF-1B01D720672E}"/>
              </a:ext>
            </a:extLst>
          </p:cNvPr>
          <p:cNvCxnSpPr>
            <a:cxnSpLocks/>
            <a:stCxn id="108" idx="6"/>
            <a:endCxn id="125" idx="2"/>
          </p:cNvCxnSpPr>
          <p:nvPr/>
        </p:nvCxnSpPr>
        <p:spPr>
          <a:xfrm>
            <a:off x="7584111" y="3595408"/>
            <a:ext cx="314292"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2A35A259-3BB5-414B-AFFD-37CC917C9FD5}"/>
              </a:ext>
            </a:extLst>
          </p:cNvPr>
          <p:cNvGrpSpPr/>
          <p:nvPr/>
        </p:nvGrpSpPr>
        <p:grpSpPr>
          <a:xfrm>
            <a:off x="7364590" y="3948119"/>
            <a:ext cx="1523577" cy="289953"/>
            <a:chOff x="7364590" y="3948119"/>
            <a:chExt cx="1523577" cy="289953"/>
          </a:xfrm>
        </p:grpSpPr>
        <p:sp>
          <p:nvSpPr>
            <p:cNvPr id="118" name="Oval 117">
              <a:extLst>
                <a:ext uri="{FF2B5EF4-FFF2-40B4-BE49-F238E27FC236}">
                  <a16:creationId xmlns:a16="http://schemas.microsoft.com/office/drawing/2014/main" id="{F7660F00-7F67-F141-B261-438E0FDD0F0E}"/>
                </a:ext>
              </a:extLst>
            </p:cNvPr>
            <p:cNvSpPr/>
            <p:nvPr/>
          </p:nvSpPr>
          <p:spPr>
            <a:xfrm>
              <a:off x="7399682"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grpSp>
          <p:nvGrpSpPr>
            <p:cNvPr id="120" name="Group 119">
              <a:extLst>
                <a:ext uri="{FF2B5EF4-FFF2-40B4-BE49-F238E27FC236}">
                  <a16:creationId xmlns:a16="http://schemas.microsoft.com/office/drawing/2014/main" id="{68F2F7B2-AC54-9E4A-AA3B-51B353C3B9C7}"/>
                </a:ext>
              </a:extLst>
            </p:cNvPr>
            <p:cNvGrpSpPr/>
            <p:nvPr/>
          </p:nvGrpSpPr>
          <p:grpSpPr>
            <a:xfrm>
              <a:off x="7364590" y="3962947"/>
              <a:ext cx="355484" cy="262007"/>
              <a:chOff x="9009582" y="3595733"/>
              <a:chExt cx="355484" cy="262007"/>
            </a:xfrm>
          </p:grpSpPr>
          <p:cxnSp>
            <p:nvCxnSpPr>
              <p:cNvPr id="121" name="Straight Connector 120">
                <a:extLst>
                  <a:ext uri="{FF2B5EF4-FFF2-40B4-BE49-F238E27FC236}">
                    <a16:creationId xmlns:a16="http://schemas.microsoft.com/office/drawing/2014/main" id="{C50DC18D-F1C9-7940-A1F4-BC488008098E}"/>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24" name="Straight Connector 123">
                <a:extLst>
                  <a:ext uri="{FF2B5EF4-FFF2-40B4-BE49-F238E27FC236}">
                    <a16:creationId xmlns:a16="http://schemas.microsoft.com/office/drawing/2014/main" id="{A8875320-2806-EA4F-873D-98AB307391AC}"/>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27" name="Oval 126">
              <a:extLst>
                <a:ext uri="{FF2B5EF4-FFF2-40B4-BE49-F238E27FC236}">
                  <a16:creationId xmlns:a16="http://schemas.microsoft.com/office/drawing/2014/main" id="{8AB6C033-1063-E24D-B358-1B1036E58846}"/>
                </a:ext>
              </a:extLst>
            </p:cNvPr>
            <p:cNvSpPr/>
            <p:nvPr/>
          </p:nvSpPr>
          <p:spPr>
            <a:xfrm>
              <a:off x="7979761" y="3964220"/>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grpSp>
          <p:nvGrpSpPr>
            <p:cNvPr id="128" name="Group 127">
              <a:extLst>
                <a:ext uri="{FF2B5EF4-FFF2-40B4-BE49-F238E27FC236}">
                  <a16:creationId xmlns:a16="http://schemas.microsoft.com/office/drawing/2014/main" id="{C8F7B50A-E9CB-1440-A61E-ECCA83311C32}"/>
                </a:ext>
              </a:extLst>
            </p:cNvPr>
            <p:cNvGrpSpPr/>
            <p:nvPr/>
          </p:nvGrpSpPr>
          <p:grpSpPr>
            <a:xfrm>
              <a:off x="7951887" y="3955513"/>
              <a:ext cx="355484" cy="262007"/>
              <a:chOff x="9009582" y="3595733"/>
              <a:chExt cx="355484" cy="262007"/>
            </a:xfrm>
          </p:grpSpPr>
          <p:cxnSp>
            <p:nvCxnSpPr>
              <p:cNvPr id="129" name="Straight Connector 128">
                <a:extLst>
                  <a:ext uri="{FF2B5EF4-FFF2-40B4-BE49-F238E27FC236}">
                    <a16:creationId xmlns:a16="http://schemas.microsoft.com/office/drawing/2014/main" id="{61A6102D-C13A-274B-A175-7E3AC770A470}"/>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30" name="Straight Connector 129">
                <a:extLst>
                  <a:ext uri="{FF2B5EF4-FFF2-40B4-BE49-F238E27FC236}">
                    <a16:creationId xmlns:a16="http://schemas.microsoft.com/office/drawing/2014/main" id="{C4BBF588-CB9F-D243-B731-A2942E9D515F}"/>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33" name="Oval 132">
              <a:extLst>
                <a:ext uri="{FF2B5EF4-FFF2-40B4-BE49-F238E27FC236}">
                  <a16:creationId xmlns:a16="http://schemas.microsoft.com/office/drawing/2014/main" id="{1C10885C-2DCB-5C48-A77D-0479703AE4B7}"/>
                </a:ext>
              </a:extLst>
            </p:cNvPr>
            <p:cNvSpPr/>
            <p:nvPr/>
          </p:nvSpPr>
          <p:spPr>
            <a:xfrm>
              <a:off x="8555475" y="3951048"/>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grpSp>
          <p:nvGrpSpPr>
            <p:cNvPr id="134" name="Group 133">
              <a:extLst>
                <a:ext uri="{FF2B5EF4-FFF2-40B4-BE49-F238E27FC236}">
                  <a16:creationId xmlns:a16="http://schemas.microsoft.com/office/drawing/2014/main" id="{847AB1EA-95A4-A342-8889-41A73D0E77E5}"/>
                </a:ext>
              </a:extLst>
            </p:cNvPr>
            <p:cNvGrpSpPr/>
            <p:nvPr/>
          </p:nvGrpSpPr>
          <p:grpSpPr>
            <a:xfrm>
              <a:off x="8532683" y="3948119"/>
              <a:ext cx="355484" cy="262007"/>
              <a:chOff x="9009582" y="3595733"/>
              <a:chExt cx="355484" cy="262007"/>
            </a:xfrm>
          </p:grpSpPr>
          <p:cxnSp>
            <p:nvCxnSpPr>
              <p:cNvPr id="135" name="Straight Connector 134">
                <a:extLst>
                  <a:ext uri="{FF2B5EF4-FFF2-40B4-BE49-F238E27FC236}">
                    <a16:creationId xmlns:a16="http://schemas.microsoft.com/office/drawing/2014/main" id="{606DCAAA-AB14-724B-ABCB-5C9A90D2FA2A}"/>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36" name="Straight Connector 135">
                <a:extLst>
                  <a:ext uri="{FF2B5EF4-FFF2-40B4-BE49-F238E27FC236}">
                    <a16:creationId xmlns:a16="http://schemas.microsoft.com/office/drawing/2014/main" id="{25403056-1319-E144-8927-00B3317AB309}"/>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grpSp>
      <p:sp>
        <p:nvSpPr>
          <p:cNvPr id="178" name="TextBox 177">
            <a:extLst>
              <a:ext uri="{FF2B5EF4-FFF2-40B4-BE49-F238E27FC236}">
                <a16:creationId xmlns:a16="http://schemas.microsoft.com/office/drawing/2014/main" id="{C3B7C83A-07F5-BD46-9BB3-BE5FC1D6A1A1}"/>
              </a:ext>
            </a:extLst>
          </p:cNvPr>
          <p:cNvSpPr txBox="1"/>
          <p:nvPr/>
        </p:nvSpPr>
        <p:spPr>
          <a:xfrm>
            <a:off x="421584" y="5365312"/>
            <a:ext cx="6236003"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How can we use less memory?</a:t>
            </a:r>
          </a:p>
        </p:txBody>
      </p:sp>
      <p:sp>
        <p:nvSpPr>
          <p:cNvPr id="179" name="TextBox 178">
            <a:extLst>
              <a:ext uri="{FF2B5EF4-FFF2-40B4-BE49-F238E27FC236}">
                <a16:creationId xmlns:a16="http://schemas.microsoft.com/office/drawing/2014/main" id="{D63BCF31-79D0-E54B-86CD-4B98F2050C54}"/>
              </a:ext>
            </a:extLst>
          </p:cNvPr>
          <p:cNvSpPr txBox="1"/>
          <p:nvPr/>
        </p:nvSpPr>
        <p:spPr>
          <a:xfrm>
            <a:off x="571495" y="5830580"/>
            <a:ext cx="4749011" cy="58477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B0068"/>
                </a:solidFill>
                <a:effectLst/>
                <a:uLnTx/>
                <a:uFillTx/>
                <a:latin typeface="Helvetica Neue" panose="02000503000000020004" pitchFamily="2" charset="0"/>
                <a:ea typeface="Helvetica Neue" panose="02000503000000020004" pitchFamily="2" charset="0"/>
                <a:cs typeface="Helvetica Neue" panose="02000503000000020004" pitchFamily="2" charset="0"/>
              </a:rPr>
              <a:t>Free early &amp; recompute</a:t>
            </a:r>
          </a:p>
        </p:txBody>
      </p:sp>
      <p:sp>
        <p:nvSpPr>
          <p:cNvPr id="98" name="Rectangle 97">
            <a:extLst>
              <a:ext uri="{FF2B5EF4-FFF2-40B4-BE49-F238E27FC236}">
                <a16:creationId xmlns:a16="http://schemas.microsoft.com/office/drawing/2014/main" id="{6F9FBEA6-E0C3-F041-A280-72D7029FBC52}"/>
              </a:ext>
            </a:extLst>
          </p:cNvPr>
          <p:cNvSpPr/>
          <p:nvPr/>
        </p:nvSpPr>
        <p:spPr>
          <a:xfrm>
            <a:off x="328592" y="231627"/>
            <a:ext cx="8219558"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Compute-hungry backpropagation policy</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Recompute </a:t>
            </a:r>
            <a:r>
              <a:rPr kumimoji="0" lang="en-US" sz="2400" b="0" i="0" u="none" strike="noStrike" kern="1200" cap="none" spc="0" normalizeH="0" baseline="0" noProof="0" dirty="0">
                <a:ln>
                  <a:noFill/>
                </a:ln>
                <a:solidFill>
                  <a:prstClr val="black"/>
                </a:solidFill>
                <a:effectLst/>
                <a:highlight>
                  <a:srgbClr val="FFFF00"/>
                </a:highlight>
                <a:uLnTx/>
                <a:uFillTx/>
                <a:latin typeface="Helvetica Neue" panose="02000503000000020004" pitchFamily="2" charset="0"/>
                <a:ea typeface="Helvetica Neue" panose="02000503000000020004" pitchFamily="2" charset="0"/>
                <a:cs typeface="Helvetica Neue" panose="02000503000000020004" pitchFamily="2" charset="0"/>
              </a:rPr>
              <a:t>all layers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a:extLst>
              <a:ext uri="{FF2B5EF4-FFF2-40B4-BE49-F238E27FC236}">
                <a16:creationId xmlns:a16="http://schemas.microsoft.com/office/drawing/2014/main" id="{3B2D5FF8-9031-0146-9141-4DCCEA8E228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00" name="Straight Connector 99">
            <a:extLst>
              <a:ext uri="{FF2B5EF4-FFF2-40B4-BE49-F238E27FC236}">
                <a16:creationId xmlns:a16="http://schemas.microsoft.com/office/drawing/2014/main" id="{A539E650-7C73-2C49-99E7-D7F6646F5370}"/>
              </a:ext>
            </a:extLst>
          </p:cNvPr>
          <p:cNvCxnSpPr/>
          <p:nvPr/>
        </p:nvCxnSpPr>
        <p:spPr>
          <a:xfrm>
            <a:off x="6375222" y="1928578"/>
            <a:ext cx="4880782" cy="0"/>
          </a:xfrm>
          <a:prstGeom prst="line">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1" name="TextBox 100">
            <a:extLst>
              <a:ext uri="{FF2B5EF4-FFF2-40B4-BE49-F238E27FC236}">
                <a16:creationId xmlns:a16="http://schemas.microsoft.com/office/drawing/2014/main" id="{1B006486-B77D-3E47-B718-8851567A8803}"/>
              </a:ext>
            </a:extLst>
          </p:cNvPr>
          <p:cNvSpPr txBox="1"/>
          <p:nvPr/>
        </p:nvSpPr>
        <p:spPr>
          <a:xfrm>
            <a:off x="6419790" y="1559246"/>
            <a:ext cx="3492303"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Peak RAM (no </a:t>
            </a:r>
            <a:r>
              <a:rPr kumimoji="0" lang="en-US" sz="1800" b="1" i="0" u="none" strike="noStrike" kern="1200" cap="none" spc="0" normalizeH="0" baseline="0" noProof="0" dirty="0" err="1">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recomputation</a:t>
            </a:r>
            <a:r>
              <a:rPr kumimoji="0" lang="en-US" sz="18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90" name="Straight Arrow Connector 89">
            <a:extLst>
              <a:ext uri="{FF2B5EF4-FFF2-40B4-BE49-F238E27FC236}">
                <a16:creationId xmlns:a16="http://schemas.microsoft.com/office/drawing/2014/main" id="{2650CAD1-C86D-294A-8C96-BE5877E7002E}"/>
              </a:ext>
            </a:extLst>
          </p:cNvPr>
          <p:cNvCxnSpPr>
            <a:cxnSpLocks/>
            <a:stCxn id="102" idx="6"/>
            <a:endCxn id="139" idx="1"/>
          </p:cNvCxnSpPr>
          <p:nvPr/>
        </p:nvCxnSpPr>
        <p:spPr>
          <a:xfrm>
            <a:off x="4908540" y="2812819"/>
            <a:ext cx="412415" cy="491486"/>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8D95AADC-2E07-CE45-AADE-6FF536C433EC}"/>
              </a:ext>
            </a:extLst>
          </p:cNvPr>
          <p:cNvCxnSpPr>
            <a:cxnSpLocks/>
            <a:stCxn id="139" idx="1"/>
            <a:endCxn id="116" idx="5"/>
          </p:cNvCxnSpPr>
          <p:nvPr/>
        </p:nvCxnSpPr>
        <p:spPr>
          <a:xfrm flipH="1">
            <a:off x="4923076" y="3304305"/>
            <a:ext cx="397879" cy="266171"/>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sp>
        <p:nvSpPr>
          <p:cNvPr id="92" name="Oval 91">
            <a:extLst>
              <a:ext uri="{FF2B5EF4-FFF2-40B4-BE49-F238E27FC236}">
                <a16:creationId xmlns:a16="http://schemas.microsoft.com/office/drawing/2014/main" id="{0D3CC92F-BC7E-724B-8153-48FCE800DD05}"/>
              </a:ext>
            </a:extLst>
          </p:cNvPr>
          <p:cNvSpPr/>
          <p:nvPr/>
        </p:nvSpPr>
        <p:spPr>
          <a:xfrm>
            <a:off x="526165"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93" name="!!B">
            <a:extLst>
              <a:ext uri="{FF2B5EF4-FFF2-40B4-BE49-F238E27FC236}">
                <a16:creationId xmlns:a16="http://schemas.microsoft.com/office/drawing/2014/main" id="{09D47BF0-6A26-E643-8A6F-201C7293F3BC}"/>
              </a:ext>
            </a:extLst>
          </p:cNvPr>
          <p:cNvSpPr/>
          <p:nvPr/>
        </p:nvSpPr>
        <p:spPr>
          <a:xfrm>
            <a:off x="1489473"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94" name="!!C">
            <a:extLst>
              <a:ext uri="{FF2B5EF4-FFF2-40B4-BE49-F238E27FC236}">
                <a16:creationId xmlns:a16="http://schemas.microsoft.com/office/drawing/2014/main" id="{B72B013A-D473-5C47-8BBC-FB032C6A7DFA}"/>
              </a:ext>
            </a:extLst>
          </p:cNvPr>
          <p:cNvSpPr/>
          <p:nvPr/>
        </p:nvSpPr>
        <p:spPr>
          <a:xfrm>
            <a:off x="2452782"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97" name="!!D">
            <a:extLst>
              <a:ext uri="{FF2B5EF4-FFF2-40B4-BE49-F238E27FC236}">
                <a16:creationId xmlns:a16="http://schemas.microsoft.com/office/drawing/2014/main" id="{EDEFD941-EF92-D048-9B7E-51909A8AC52C}"/>
              </a:ext>
            </a:extLst>
          </p:cNvPr>
          <p:cNvSpPr/>
          <p:nvPr/>
        </p:nvSpPr>
        <p:spPr>
          <a:xfrm>
            <a:off x="3416091"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02" name="!!E">
            <a:extLst>
              <a:ext uri="{FF2B5EF4-FFF2-40B4-BE49-F238E27FC236}">
                <a16:creationId xmlns:a16="http://schemas.microsoft.com/office/drawing/2014/main" id="{3CBC1D36-B555-3245-805A-8138380FDC4B}"/>
              </a:ext>
            </a:extLst>
          </p:cNvPr>
          <p:cNvSpPr/>
          <p:nvPr/>
        </p:nvSpPr>
        <p:spPr>
          <a:xfrm>
            <a:off x="4379399"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103" name="Straight Arrow Connector 102">
            <a:extLst>
              <a:ext uri="{FF2B5EF4-FFF2-40B4-BE49-F238E27FC236}">
                <a16:creationId xmlns:a16="http://schemas.microsoft.com/office/drawing/2014/main" id="{4AFCD550-E2E1-1A4A-9BC5-757D8FE1C731}"/>
              </a:ext>
            </a:extLst>
          </p:cNvPr>
          <p:cNvCxnSpPr>
            <a:stCxn id="92" idx="6"/>
            <a:endCxn id="93" idx="2"/>
          </p:cNvCxnSpPr>
          <p:nvPr/>
        </p:nvCxnSpPr>
        <p:spPr>
          <a:xfrm>
            <a:off x="1055306"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CAF071ED-3155-E942-8D65-1F1A02CC48CC}"/>
              </a:ext>
            </a:extLst>
          </p:cNvPr>
          <p:cNvCxnSpPr>
            <a:cxnSpLocks/>
            <a:stCxn id="93" idx="6"/>
            <a:endCxn id="94" idx="2"/>
          </p:cNvCxnSpPr>
          <p:nvPr/>
        </p:nvCxnSpPr>
        <p:spPr>
          <a:xfrm>
            <a:off x="2018615"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2CEE94E5-59B4-4048-9005-648DE07B899B}"/>
              </a:ext>
            </a:extLst>
          </p:cNvPr>
          <p:cNvCxnSpPr>
            <a:cxnSpLocks/>
            <a:stCxn id="94" idx="6"/>
            <a:endCxn id="97" idx="2"/>
          </p:cNvCxnSpPr>
          <p:nvPr/>
        </p:nvCxnSpPr>
        <p:spPr>
          <a:xfrm>
            <a:off x="2981924"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68B3CF2D-FE27-804E-A95C-616D08DF38D2}"/>
              </a:ext>
            </a:extLst>
          </p:cNvPr>
          <p:cNvCxnSpPr>
            <a:cxnSpLocks/>
            <a:stCxn id="97" idx="6"/>
            <a:endCxn id="102" idx="2"/>
          </p:cNvCxnSpPr>
          <p:nvPr/>
        </p:nvCxnSpPr>
        <p:spPr>
          <a:xfrm>
            <a:off x="3945232"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E28D751D-6DAA-0B4B-9209-4999B9D6AAD7}"/>
              </a:ext>
            </a:extLst>
          </p:cNvPr>
          <p:cNvCxnSpPr>
            <a:cxnSpLocks/>
            <a:endCxn id="92" idx="2"/>
          </p:cNvCxnSpPr>
          <p:nvPr/>
        </p:nvCxnSpPr>
        <p:spPr>
          <a:xfrm>
            <a:off x="186972" y="2812819"/>
            <a:ext cx="339193"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C15F971B-3AD0-AE40-BCC4-14A666D32B89}"/>
              </a:ext>
            </a:extLst>
          </p:cNvPr>
          <p:cNvCxnSpPr>
            <a:cxnSpLocks/>
            <a:stCxn id="102" idx="6"/>
            <a:endCxn id="114" idx="1"/>
          </p:cNvCxnSpPr>
          <p:nvPr/>
        </p:nvCxnSpPr>
        <p:spPr>
          <a:xfrm>
            <a:off x="4908540" y="2812819"/>
            <a:ext cx="290091" cy="22367"/>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sp>
        <p:nvSpPr>
          <p:cNvPr id="114" name="TextBox 113">
            <a:extLst>
              <a:ext uri="{FF2B5EF4-FFF2-40B4-BE49-F238E27FC236}">
                <a16:creationId xmlns:a16="http://schemas.microsoft.com/office/drawing/2014/main" id="{594F031F-0C4E-7844-89CA-C18295D11E5F}"/>
              </a:ext>
            </a:extLst>
          </p:cNvPr>
          <p:cNvSpPr txBox="1"/>
          <p:nvPr/>
        </p:nvSpPr>
        <p:spPr>
          <a:xfrm>
            <a:off x="5198631" y="2681297"/>
            <a:ext cx="622286"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Label</a:t>
            </a:r>
          </a:p>
        </p:txBody>
      </p:sp>
      <p:sp>
        <p:nvSpPr>
          <p:cNvPr id="116" name="Regular Pentagon 115">
            <a:extLst>
              <a:ext uri="{FF2B5EF4-FFF2-40B4-BE49-F238E27FC236}">
                <a16:creationId xmlns:a16="http://schemas.microsoft.com/office/drawing/2014/main" id="{3D326D1C-0845-2E46-A246-9E80CB6C9BA6}"/>
              </a:ext>
            </a:extLst>
          </p:cNvPr>
          <p:cNvSpPr/>
          <p:nvPr/>
        </p:nvSpPr>
        <p:spPr>
          <a:xfrm>
            <a:off x="4364862"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119" name="Regular Pentagon 118">
            <a:extLst>
              <a:ext uri="{FF2B5EF4-FFF2-40B4-BE49-F238E27FC236}">
                <a16:creationId xmlns:a16="http://schemas.microsoft.com/office/drawing/2014/main" id="{3B91C0B7-4221-2C4A-974E-13D751FF89FD}"/>
              </a:ext>
            </a:extLst>
          </p:cNvPr>
          <p:cNvSpPr/>
          <p:nvPr/>
        </p:nvSpPr>
        <p:spPr>
          <a:xfrm>
            <a:off x="3401554"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22" name="Regular Pentagon 121">
            <a:extLst>
              <a:ext uri="{FF2B5EF4-FFF2-40B4-BE49-F238E27FC236}">
                <a16:creationId xmlns:a16="http://schemas.microsoft.com/office/drawing/2014/main" id="{EA6FC584-FA7A-D74E-B7B9-7079E40EE6A9}"/>
              </a:ext>
            </a:extLst>
          </p:cNvPr>
          <p:cNvSpPr/>
          <p:nvPr/>
        </p:nvSpPr>
        <p:spPr>
          <a:xfrm>
            <a:off x="2438245"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123" name="Regular Pentagon 122">
            <a:extLst>
              <a:ext uri="{FF2B5EF4-FFF2-40B4-BE49-F238E27FC236}">
                <a16:creationId xmlns:a16="http://schemas.microsoft.com/office/drawing/2014/main" id="{44C7E786-A891-1C4E-B0FE-348B9F96D087}"/>
              </a:ext>
            </a:extLst>
          </p:cNvPr>
          <p:cNvSpPr/>
          <p:nvPr/>
        </p:nvSpPr>
        <p:spPr>
          <a:xfrm>
            <a:off x="1474936"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137" name="Regular Pentagon 136">
            <a:extLst>
              <a:ext uri="{FF2B5EF4-FFF2-40B4-BE49-F238E27FC236}">
                <a16:creationId xmlns:a16="http://schemas.microsoft.com/office/drawing/2014/main" id="{4F942B0C-600F-2642-837E-944AA15F8128}"/>
              </a:ext>
            </a:extLst>
          </p:cNvPr>
          <p:cNvSpPr/>
          <p:nvPr/>
        </p:nvSpPr>
        <p:spPr>
          <a:xfrm>
            <a:off x="511628"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139" name="Rectangle 138">
            <a:extLst>
              <a:ext uri="{FF2B5EF4-FFF2-40B4-BE49-F238E27FC236}">
                <a16:creationId xmlns:a16="http://schemas.microsoft.com/office/drawing/2014/main" id="{EDA8FC92-063F-0B43-B605-81A97AE0BABB}"/>
              </a:ext>
            </a:extLst>
          </p:cNvPr>
          <p:cNvSpPr/>
          <p:nvPr/>
        </p:nvSpPr>
        <p:spPr>
          <a:xfrm>
            <a:off x="5320955" y="3190594"/>
            <a:ext cx="565424" cy="227421"/>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Loss</a:t>
            </a:r>
          </a:p>
        </p:txBody>
      </p:sp>
      <p:cxnSp>
        <p:nvCxnSpPr>
          <p:cNvPr id="140" name="Straight Arrow Connector 139">
            <a:extLst>
              <a:ext uri="{FF2B5EF4-FFF2-40B4-BE49-F238E27FC236}">
                <a16:creationId xmlns:a16="http://schemas.microsoft.com/office/drawing/2014/main" id="{A54A1A28-8811-C848-A5B1-53835FBC55F4}"/>
              </a:ext>
            </a:extLst>
          </p:cNvPr>
          <p:cNvCxnSpPr>
            <a:cxnSpLocks/>
            <a:stCxn id="116" idx="1"/>
            <a:endCxn id="119" idx="5"/>
          </p:cNvCxnSpPr>
          <p:nvPr/>
        </p:nvCxnSpPr>
        <p:spPr>
          <a:xfrm flipH="1">
            <a:off x="3959767"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1C90FD39-00A4-294A-8932-12D64A58AE16}"/>
              </a:ext>
            </a:extLst>
          </p:cNvPr>
          <p:cNvCxnSpPr>
            <a:cxnSpLocks/>
            <a:stCxn id="119" idx="1"/>
            <a:endCxn id="122" idx="5"/>
          </p:cNvCxnSpPr>
          <p:nvPr/>
        </p:nvCxnSpPr>
        <p:spPr>
          <a:xfrm flipH="1">
            <a:off x="2996459"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CF391BF9-C661-574E-95EB-489780DC94DD}"/>
              </a:ext>
            </a:extLst>
          </p:cNvPr>
          <p:cNvCxnSpPr>
            <a:cxnSpLocks/>
            <a:stCxn id="122" idx="1"/>
            <a:endCxn id="123" idx="5"/>
          </p:cNvCxnSpPr>
          <p:nvPr/>
        </p:nvCxnSpPr>
        <p:spPr>
          <a:xfrm flipH="1">
            <a:off x="2033151"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B062A7B4-6227-0F45-8F1A-8102D17AB2BF}"/>
              </a:ext>
            </a:extLst>
          </p:cNvPr>
          <p:cNvCxnSpPr>
            <a:cxnSpLocks/>
            <a:stCxn id="123" idx="1"/>
            <a:endCxn id="137" idx="5"/>
          </p:cNvCxnSpPr>
          <p:nvPr/>
        </p:nvCxnSpPr>
        <p:spPr>
          <a:xfrm flipH="1">
            <a:off x="1069842"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26961122-A21A-5845-844D-78982ADBB796}"/>
              </a:ext>
            </a:extLst>
          </p:cNvPr>
          <p:cNvCxnSpPr>
            <a:cxnSpLocks/>
            <a:stCxn id="102" idx="4"/>
            <a:endCxn id="116" idx="0"/>
          </p:cNvCxnSpPr>
          <p:nvPr/>
        </p:nvCxnSpPr>
        <p:spPr>
          <a:xfrm>
            <a:off x="4643970"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571686B9-D57E-9745-8475-6AFE02ACC15E}"/>
              </a:ext>
            </a:extLst>
          </p:cNvPr>
          <p:cNvCxnSpPr>
            <a:cxnSpLocks/>
            <a:stCxn id="97" idx="4"/>
            <a:endCxn id="119" idx="0"/>
          </p:cNvCxnSpPr>
          <p:nvPr/>
        </p:nvCxnSpPr>
        <p:spPr>
          <a:xfrm>
            <a:off x="3680661"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01BC20AA-A93F-BD47-BE6C-50AC0ADC774C}"/>
              </a:ext>
            </a:extLst>
          </p:cNvPr>
          <p:cNvCxnSpPr>
            <a:cxnSpLocks/>
            <a:stCxn id="94" idx="4"/>
            <a:endCxn id="122" idx="0"/>
          </p:cNvCxnSpPr>
          <p:nvPr/>
        </p:nvCxnSpPr>
        <p:spPr>
          <a:xfrm>
            <a:off x="2717353"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55F5F0A7-B8D3-D941-B564-C8E09D30CB79}"/>
              </a:ext>
            </a:extLst>
          </p:cNvPr>
          <p:cNvCxnSpPr>
            <a:cxnSpLocks/>
            <a:stCxn id="93" idx="4"/>
            <a:endCxn id="123" idx="0"/>
          </p:cNvCxnSpPr>
          <p:nvPr/>
        </p:nvCxnSpPr>
        <p:spPr>
          <a:xfrm>
            <a:off x="1754044"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270650A7-CD9A-F049-B8A3-3B1B28E7C6E4}"/>
              </a:ext>
            </a:extLst>
          </p:cNvPr>
          <p:cNvCxnSpPr>
            <a:cxnSpLocks/>
            <a:stCxn id="92" idx="4"/>
            <a:endCxn id="137" idx="0"/>
          </p:cNvCxnSpPr>
          <p:nvPr/>
        </p:nvCxnSpPr>
        <p:spPr>
          <a:xfrm>
            <a:off x="790736"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sp>
        <p:nvSpPr>
          <p:cNvPr id="158" name="TextBox 157">
            <a:extLst>
              <a:ext uri="{FF2B5EF4-FFF2-40B4-BE49-F238E27FC236}">
                <a16:creationId xmlns:a16="http://schemas.microsoft.com/office/drawing/2014/main" id="{8C181F0C-88A4-9C47-99E5-1ACA7B24479A}"/>
              </a:ext>
            </a:extLst>
          </p:cNvPr>
          <p:cNvSpPr txBox="1"/>
          <p:nvPr/>
        </p:nvSpPr>
        <p:spPr>
          <a:xfrm>
            <a:off x="2076364" y="2055164"/>
            <a:ext cx="1866408"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B9BD5"/>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Forward Pass</a:t>
            </a:r>
          </a:p>
        </p:txBody>
      </p:sp>
      <p:sp>
        <p:nvSpPr>
          <p:cNvPr id="159" name="TextBox 158">
            <a:extLst>
              <a:ext uri="{FF2B5EF4-FFF2-40B4-BE49-F238E27FC236}">
                <a16:creationId xmlns:a16="http://schemas.microsoft.com/office/drawing/2014/main" id="{F05B3C68-F6E1-9A49-B826-024697078B85}"/>
              </a:ext>
            </a:extLst>
          </p:cNvPr>
          <p:cNvSpPr txBox="1"/>
          <p:nvPr/>
        </p:nvSpPr>
        <p:spPr>
          <a:xfrm>
            <a:off x="1946212" y="4002742"/>
            <a:ext cx="2081211"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AD47"/>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Backward Pass</a:t>
            </a:r>
          </a:p>
        </p:txBody>
      </p:sp>
    </p:spTree>
    <p:extLst>
      <p:ext uri="{BB962C8B-B14F-4D97-AF65-F5344CB8AC3E}">
        <p14:creationId xmlns:p14="http://schemas.microsoft.com/office/powerpoint/2010/main" val="3890930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Box 110">
            <a:extLst>
              <a:ext uri="{FF2B5EF4-FFF2-40B4-BE49-F238E27FC236}">
                <a16:creationId xmlns:a16="http://schemas.microsoft.com/office/drawing/2014/main" id="{756A1CE7-5F1D-CF49-82DD-CCF40F8E1345}"/>
              </a:ext>
            </a:extLst>
          </p:cNvPr>
          <p:cNvSpPr txBox="1"/>
          <p:nvPr/>
        </p:nvSpPr>
        <p:spPr>
          <a:xfrm>
            <a:off x="11081594" y="4591800"/>
            <a:ext cx="726481"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Time</a:t>
            </a:r>
          </a:p>
        </p:txBody>
      </p:sp>
      <p:cxnSp>
        <p:nvCxnSpPr>
          <p:cNvPr id="112" name="Straight Arrow Connector 111">
            <a:extLst>
              <a:ext uri="{FF2B5EF4-FFF2-40B4-BE49-F238E27FC236}">
                <a16:creationId xmlns:a16="http://schemas.microsoft.com/office/drawing/2014/main" id="{CC0A8123-EBA9-FC44-BD20-A5BE6FF0EF69}"/>
              </a:ext>
            </a:extLst>
          </p:cNvPr>
          <p:cNvCxnSpPr>
            <a:cxnSpLocks/>
          </p:cNvCxnSpPr>
          <p:nvPr/>
        </p:nvCxnSpPr>
        <p:spPr>
          <a:xfrm flipV="1">
            <a:off x="6336854" y="1626510"/>
            <a:ext cx="0" cy="341539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113" name="TextBox 112">
            <a:extLst>
              <a:ext uri="{FF2B5EF4-FFF2-40B4-BE49-F238E27FC236}">
                <a16:creationId xmlns:a16="http://schemas.microsoft.com/office/drawing/2014/main" id="{DF23B779-B16A-044B-A9D1-8DD97ACAAC37}"/>
              </a:ext>
            </a:extLst>
          </p:cNvPr>
          <p:cNvSpPr txBox="1"/>
          <p:nvPr/>
        </p:nvSpPr>
        <p:spPr>
          <a:xfrm>
            <a:off x="5976819" y="996400"/>
            <a:ext cx="720069" cy="646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used</a:t>
            </a:r>
          </a:p>
        </p:txBody>
      </p:sp>
      <p:cxnSp>
        <p:nvCxnSpPr>
          <p:cNvPr id="115" name="Straight Arrow Connector 114">
            <a:extLst>
              <a:ext uri="{FF2B5EF4-FFF2-40B4-BE49-F238E27FC236}">
                <a16:creationId xmlns:a16="http://schemas.microsoft.com/office/drawing/2014/main" id="{8250BCB8-9D8D-9443-A0B1-FC4F7E705A98}"/>
              </a:ext>
            </a:extLst>
          </p:cNvPr>
          <p:cNvCxnSpPr>
            <a:cxnSpLocks/>
          </p:cNvCxnSpPr>
          <p:nvPr/>
        </p:nvCxnSpPr>
        <p:spPr>
          <a:xfrm>
            <a:off x="6318748" y="5032679"/>
            <a:ext cx="5438834" cy="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95" name="Oval 94">
            <a:extLst>
              <a:ext uri="{FF2B5EF4-FFF2-40B4-BE49-F238E27FC236}">
                <a16:creationId xmlns:a16="http://schemas.microsoft.com/office/drawing/2014/main" id="{549B7FCE-27E1-CB4F-872E-193296B6E93C}"/>
              </a:ext>
            </a:extLst>
          </p:cNvPr>
          <p:cNvSpPr/>
          <p:nvPr/>
        </p:nvSpPr>
        <p:spPr>
          <a:xfrm>
            <a:off x="6492931" y="4454874"/>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6" name="Oval 95">
            <a:extLst>
              <a:ext uri="{FF2B5EF4-FFF2-40B4-BE49-F238E27FC236}">
                <a16:creationId xmlns:a16="http://schemas.microsoft.com/office/drawing/2014/main" id="{9DA80E13-C9D1-F446-AB69-74D820F57888}"/>
              </a:ext>
            </a:extLst>
          </p:cNvPr>
          <p:cNvSpPr/>
          <p:nvPr/>
        </p:nvSpPr>
        <p:spPr>
          <a:xfrm>
            <a:off x="6901595"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sp>
        <p:nvSpPr>
          <p:cNvPr id="108" name="Oval 107">
            <a:extLst>
              <a:ext uri="{FF2B5EF4-FFF2-40B4-BE49-F238E27FC236}">
                <a16:creationId xmlns:a16="http://schemas.microsoft.com/office/drawing/2014/main" id="{70FC0E97-C2CE-5840-A2D6-ED8A67C67D38}"/>
              </a:ext>
            </a:extLst>
          </p:cNvPr>
          <p:cNvSpPr/>
          <p:nvPr/>
        </p:nvSpPr>
        <p:spPr>
          <a:xfrm>
            <a:off x="7310259" y="34584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cxnSp>
        <p:nvCxnSpPr>
          <p:cNvPr id="109" name="Straight Arrow Connector 108">
            <a:extLst>
              <a:ext uri="{FF2B5EF4-FFF2-40B4-BE49-F238E27FC236}">
                <a16:creationId xmlns:a16="http://schemas.microsoft.com/office/drawing/2014/main" id="{41B81045-5A4F-1C48-80CE-D2C5A4607396}"/>
              </a:ext>
            </a:extLst>
          </p:cNvPr>
          <p:cNvCxnSpPr>
            <a:stCxn id="95" idx="7"/>
            <a:endCxn id="96" idx="3"/>
          </p:cNvCxnSpPr>
          <p:nvPr/>
        </p:nvCxnSpPr>
        <p:spPr>
          <a:xfrm flipV="1">
            <a:off x="6726678" y="4192283"/>
            <a:ext cx="215022" cy="302696"/>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37551374-7331-994B-A0E4-1993185497F7}"/>
              </a:ext>
            </a:extLst>
          </p:cNvPr>
          <p:cNvCxnSpPr>
            <a:cxnSpLocks/>
            <a:stCxn id="96" idx="7"/>
            <a:endCxn id="108" idx="3"/>
          </p:cNvCxnSpPr>
          <p:nvPr/>
        </p:nvCxnSpPr>
        <p:spPr>
          <a:xfrm flipV="1">
            <a:off x="7135342" y="3692229"/>
            <a:ext cx="215022" cy="306412"/>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18" name="Oval 117">
            <a:extLst>
              <a:ext uri="{FF2B5EF4-FFF2-40B4-BE49-F238E27FC236}">
                <a16:creationId xmlns:a16="http://schemas.microsoft.com/office/drawing/2014/main" id="{F7660F00-7F67-F141-B261-438E0FDD0F0E}"/>
              </a:ext>
            </a:extLst>
          </p:cNvPr>
          <p:cNvSpPr/>
          <p:nvPr/>
        </p:nvSpPr>
        <p:spPr>
          <a:xfrm>
            <a:off x="7399682"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grpSp>
        <p:nvGrpSpPr>
          <p:cNvPr id="120" name="Group 119">
            <a:extLst>
              <a:ext uri="{FF2B5EF4-FFF2-40B4-BE49-F238E27FC236}">
                <a16:creationId xmlns:a16="http://schemas.microsoft.com/office/drawing/2014/main" id="{68F2F7B2-AC54-9E4A-AA3B-51B353C3B9C7}"/>
              </a:ext>
            </a:extLst>
          </p:cNvPr>
          <p:cNvGrpSpPr/>
          <p:nvPr/>
        </p:nvGrpSpPr>
        <p:grpSpPr>
          <a:xfrm>
            <a:off x="7364590" y="3962947"/>
            <a:ext cx="355484" cy="262007"/>
            <a:chOff x="9009582" y="3595733"/>
            <a:chExt cx="355484" cy="262007"/>
          </a:xfrm>
        </p:grpSpPr>
        <p:cxnSp>
          <p:nvCxnSpPr>
            <p:cNvPr id="121" name="Straight Connector 120">
              <a:extLst>
                <a:ext uri="{FF2B5EF4-FFF2-40B4-BE49-F238E27FC236}">
                  <a16:creationId xmlns:a16="http://schemas.microsoft.com/office/drawing/2014/main" id="{C50DC18D-F1C9-7940-A1F4-BC488008098E}"/>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24" name="Straight Connector 123">
              <a:extLst>
                <a:ext uri="{FF2B5EF4-FFF2-40B4-BE49-F238E27FC236}">
                  <a16:creationId xmlns:a16="http://schemas.microsoft.com/office/drawing/2014/main" id="{A8875320-2806-EA4F-873D-98AB307391AC}"/>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25" name="Oval 124">
            <a:extLst>
              <a:ext uri="{FF2B5EF4-FFF2-40B4-BE49-F238E27FC236}">
                <a16:creationId xmlns:a16="http://schemas.microsoft.com/office/drawing/2014/main" id="{E8F28155-5E2D-EA42-ADFD-2810E8FC1C2B}"/>
              </a:ext>
            </a:extLst>
          </p:cNvPr>
          <p:cNvSpPr/>
          <p:nvPr/>
        </p:nvSpPr>
        <p:spPr>
          <a:xfrm>
            <a:off x="7898403" y="34584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D</a:t>
            </a:r>
          </a:p>
        </p:txBody>
      </p:sp>
      <p:cxnSp>
        <p:nvCxnSpPr>
          <p:cNvPr id="126" name="Straight Arrow Connector 125">
            <a:extLst>
              <a:ext uri="{FF2B5EF4-FFF2-40B4-BE49-F238E27FC236}">
                <a16:creationId xmlns:a16="http://schemas.microsoft.com/office/drawing/2014/main" id="{9A0AA84B-73EA-3542-97BF-1B01D720672E}"/>
              </a:ext>
            </a:extLst>
          </p:cNvPr>
          <p:cNvCxnSpPr>
            <a:cxnSpLocks/>
            <a:stCxn id="108" idx="6"/>
            <a:endCxn id="125" idx="2"/>
          </p:cNvCxnSpPr>
          <p:nvPr/>
        </p:nvCxnSpPr>
        <p:spPr>
          <a:xfrm>
            <a:off x="7584111" y="3595408"/>
            <a:ext cx="314292"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27" name="Oval 126">
            <a:extLst>
              <a:ext uri="{FF2B5EF4-FFF2-40B4-BE49-F238E27FC236}">
                <a16:creationId xmlns:a16="http://schemas.microsoft.com/office/drawing/2014/main" id="{8AB6C033-1063-E24D-B358-1B1036E58846}"/>
              </a:ext>
            </a:extLst>
          </p:cNvPr>
          <p:cNvSpPr/>
          <p:nvPr/>
        </p:nvSpPr>
        <p:spPr>
          <a:xfrm>
            <a:off x="7979761" y="3964220"/>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grpSp>
        <p:nvGrpSpPr>
          <p:cNvPr id="128" name="Group 127">
            <a:extLst>
              <a:ext uri="{FF2B5EF4-FFF2-40B4-BE49-F238E27FC236}">
                <a16:creationId xmlns:a16="http://schemas.microsoft.com/office/drawing/2014/main" id="{C8F7B50A-E9CB-1440-A61E-ECCA83311C32}"/>
              </a:ext>
            </a:extLst>
          </p:cNvPr>
          <p:cNvGrpSpPr/>
          <p:nvPr/>
        </p:nvGrpSpPr>
        <p:grpSpPr>
          <a:xfrm>
            <a:off x="7951887" y="3955513"/>
            <a:ext cx="355484" cy="262007"/>
            <a:chOff x="9009582" y="3595733"/>
            <a:chExt cx="355484" cy="262007"/>
          </a:xfrm>
        </p:grpSpPr>
        <p:cxnSp>
          <p:nvCxnSpPr>
            <p:cNvPr id="129" name="Straight Connector 128">
              <a:extLst>
                <a:ext uri="{FF2B5EF4-FFF2-40B4-BE49-F238E27FC236}">
                  <a16:creationId xmlns:a16="http://schemas.microsoft.com/office/drawing/2014/main" id="{61A6102D-C13A-274B-A175-7E3AC770A470}"/>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30" name="Straight Connector 129">
              <a:extLst>
                <a:ext uri="{FF2B5EF4-FFF2-40B4-BE49-F238E27FC236}">
                  <a16:creationId xmlns:a16="http://schemas.microsoft.com/office/drawing/2014/main" id="{C4BBF588-CB9F-D243-B731-A2942E9D515F}"/>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31" name="Oval 130">
            <a:extLst>
              <a:ext uri="{FF2B5EF4-FFF2-40B4-BE49-F238E27FC236}">
                <a16:creationId xmlns:a16="http://schemas.microsoft.com/office/drawing/2014/main" id="{A7B40599-47E2-C246-BABE-A2D8AC9F8225}"/>
              </a:ext>
            </a:extLst>
          </p:cNvPr>
          <p:cNvSpPr/>
          <p:nvPr/>
        </p:nvSpPr>
        <p:spPr>
          <a:xfrm>
            <a:off x="8478267" y="34584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E</a:t>
            </a:r>
          </a:p>
        </p:txBody>
      </p:sp>
      <p:cxnSp>
        <p:nvCxnSpPr>
          <p:cNvPr id="132" name="Straight Arrow Connector 131">
            <a:extLst>
              <a:ext uri="{FF2B5EF4-FFF2-40B4-BE49-F238E27FC236}">
                <a16:creationId xmlns:a16="http://schemas.microsoft.com/office/drawing/2014/main" id="{6E688E44-DF47-6341-80EE-8DF7576683B8}"/>
              </a:ext>
            </a:extLst>
          </p:cNvPr>
          <p:cNvCxnSpPr>
            <a:cxnSpLocks/>
            <a:stCxn id="125" idx="6"/>
            <a:endCxn id="131" idx="2"/>
          </p:cNvCxnSpPr>
          <p:nvPr/>
        </p:nvCxnSpPr>
        <p:spPr>
          <a:xfrm>
            <a:off x="8172255" y="3595408"/>
            <a:ext cx="306012"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1C10885C-2DCB-5C48-A77D-0479703AE4B7}"/>
              </a:ext>
            </a:extLst>
          </p:cNvPr>
          <p:cNvSpPr/>
          <p:nvPr/>
        </p:nvSpPr>
        <p:spPr>
          <a:xfrm>
            <a:off x="8555475" y="3951048"/>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grpSp>
        <p:nvGrpSpPr>
          <p:cNvPr id="134" name="Group 133">
            <a:extLst>
              <a:ext uri="{FF2B5EF4-FFF2-40B4-BE49-F238E27FC236}">
                <a16:creationId xmlns:a16="http://schemas.microsoft.com/office/drawing/2014/main" id="{847AB1EA-95A4-A342-8889-41A73D0E77E5}"/>
              </a:ext>
            </a:extLst>
          </p:cNvPr>
          <p:cNvGrpSpPr/>
          <p:nvPr/>
        </p:nvGrpSpPr>
        <p:grpSpPr>
          <a:xfrm>
            <a:off x="8532683" y="3948119"/>
            <a:ext cx="355484" cy="262007"/>
            <a:chOff x="9009582" y="3595733"/>
            <a:chExt cx="355484" cy="262007"/>
          </a:xfrm>
        </p:grpSpPr>
        <p:cxnSp>
          <p:nvCxnSpPr>
            <p:cNvPr id="135" name="Straight Connector 134">
              <a:extLst>
                <a:ext uri="{FF2B5EF4-FFF2-40B4-BE49-F238E27FC236}">
                  <a16:creationId xmlns:a16="http://schemas.microsoft.com/office/drawing/2014/main" id="{606DCAAA-AB14-724B-ABCB-5C9A90D2FA2A}"/>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36" name="Straight Connector 135">
              <a:extLst>
                <a:ext uri="{FF2B5EF4-FFF2-40B4-BE49-F238E27FC236}">
                  <a16:creationId xmlns:a16="http://schemas.microsoft.com/office/drawing/2014/main" id="{25403056-1319-E144-8927-00B3317AB309}"/>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38" name="Regular Pentagon 137">
            <a:extLst>
              <a:ext uri="{FF2B5EF4-FFF2-40B4-BE49-F238E27FC236}">
                <a16:creationId xmlns:a16="http://schemas.microsoft.com/office/drawing/2014/main" id="{C787C933-2AD1-534A-89DE-AD2D5AA9E8FA}"/>
              </a:ext>
            </a:extLst>
          </p:cNvPr>
          <p:cNvSpPr/>
          <p:nvPr/>
        </p:nvSpPr>
        <p:spPr>
          <a:xfrm>
            <a:off x="9025735" y="3462656"/>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∇E</a:t>
            </a:r>
          </a:p>
        </p:txBody>
      </p:sp>
      <p:sp>
        <p:nvSpPr>
          <p:cNvPr id="143" name="Regular Pentagon 142">
            <a:extLst>
              <a:ext uri="{FF2B5EF4-FFF2-40B4-BE49-F238E27FC236}">
                <a16:creationId xmlns:a16="http://schemas.microsoft.com/office/drawing/2014/main" id="{47F93583-85AA-6E42-A4FD-B81ACA48011C}"/>
              </a:ext>
            </a:extLst>
          </p:cNvPr>
          <p:cNvSpPr/>
          <p:nvPr/>
        </p:nvSpPr>
        <p:spPr>
          <a:xfrm>
            <a:off x="9610242" y="3448953"/>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∇D</a:t>
            </a:r>
          </a:p>
        </p:txBody>
      </p:sp>
      <p:cxnSp>
        <p:nvCxnSpPr>
          <p:cNvPr id="144" name="Straight Arrow Connector 143">
            <a:extLst>
              <a:ext uri="{FF2B5EF4-FFF2-40B4-BE49-F238E27FC236}">
                <a16:creationId xmlns:a16="http://schemas.microsoft.com/office/drawing/2014/main" id="{09428FBF-A771-8B45-94D2-07C5948FCD88}"/>
              </a:ext>
            </a:extLst>
          </p:cNvPr>
          <p:cNvCxnSpPr>
            <a:cxnSpLocks/>
          </p:cNvCxnSpPr>
          <p:nvPr/>
        </p:nvCxnSpPr>
        <p:spPr>
          <a:xfrm flipV="1">
            <a:off x="9366026" y="3596165"/>
            <a:ext cx="244216" cy="6975"/>
          </a:xfrm>
          <a:prstGeom prst="straightConnector1">
            <a:avLst/>
          </a:prstGeom>
          <a:ln>
            <a:solidFill>
              <a:schemeClr val="accent6"/>
            </a:solidFill>
            <a:tailEnd type="triangle"/>
          </a:ln>
        </p:spPr>
        <p:style>
          <a:lnRef idx="3">
            <a:schemeClr val="accent6"/>
          </a:lnRef>
          <a:fillRef idx="0">
            <a:schemeClr val="accent6"/>
          </a:fillRef>
          <a:effectRef idx="2">
            <a:schemeClr val="accent6"/>
          </a:effectRef>
          <a:fontRef idx="minor">
            <a:schemeClr val="tx1"/>
          </a:fontRef>
        </p:style>
      </p:cxnSp>
      <p:cxnSp>
        <p:nvCxnSpPr>
          <p:cNvPr id="176" name="Straight Arrow Connector 175">
            <a:extLst>
              <a:ext uri="{FF2B5EF4-FFF2-40B4-BE49-F238E27FC236}">
                <a16:creationId xmlns:a16="http://schemas.microsoft.com/office/drawing/2014/main" id="{A0C6F2F1-6DAD-2142-A0E6-BF0B7A853326}"/>
              </a:ext>
            </a:extLst>
          </p:cNvPr>
          <p:cNvCxnSpPr>
            <a:cxnSpLocks/>
          </p:cNvCxnSpPr>
          <p:nvPr/>
        </p:nvCxnSpPr>
        <p:spPr>
          <a:xfrm>
            <a:off x="8728308" y="3595408"/>
            <a:ext cx="306012"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177" name="Curved Connector 176">
            <a:extLst>
              <a:ext uri="{FF2B5EF4-FFF2-40B4-BE49-F238E27FC236}">
                <a16:creationId xmlns:a16="http://schemas.microsoft.com/office/drawing/2014/main" id="{43BEFD28-DA69-1946-89E4-AB001906A89F}"/>
              </a:ext>
            </a:extLst>
          </p:cNvPr>
          <p:cNvCxnSpPr>
            <a:cxnSpLocks/>
            <a:stCxn id="125" idx="0"/>
            <a:endCxn id="143" idx="0"/>
          </p:cNvCxnSpPr>
          <p:nvPr/>
        </p:nvCxnSpPr>
        <p:spPr>
          <a:xfrm rot="5400000" flipH="1" flipV="1">
            <a:off x="8902924" y="2581359"/>
            <a:ext cx="9529" cy="1744719"/>
          </a:xfrm>
          <a:prstGeom prst="curvedConnector3">
            <a:avLst>
              <a:gd name="adj1" fmla="val 2498993"/>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C3B7C83A-07F5-BD46-9BB3-BE5FC1D6A1A1}"/>
              </a:ext>
            </a:extLst>
          </p:cNvPr>
          <p:cNvSpPr txBox="1"/>
          <p:nvPr/>
        </p:nvSpPr>
        <p:spPr>
          <a:xfrm>
            <a:off x="421584" y="5365312"/>
            <a:ext cx="6236003"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How can we use less memory?</a:t>
            </a:r>
          </a:p>
        </p:txBody>
      </p:sp>
      <p:sp>
        <p:nvSpPr>
          <p:cNvPr id="179" name="TextBox 178">
            <a:extLst>
              <a:ext uri="{FF2B5EF4-FFF2-40B4-BE49-F238E27FC236}">
                <a16:creationId xmlns:a16="http://schemas.microsoft.com/office/drawing/2014/main" id="{D63BCF31-79D0-E54B-86CD-4B98F2050C54}"/>
              </a:ext>
            </a:extLst>
          </p:cNvPr>
          <p:cNvSpPr txBox="1"/>
          <p:nvPr/>
        </p:nvSpPr>
        <p:spPr>
          <a:xfrm>
            <a:off x="571495" y="5830580"/>
            <a:ext cx="4749011" cy="58477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B0068"/>
                </a:solidFill>
                <a:effectLst/>
                <a:uLnTx/>
                <a:uFillTx/>
                <a:latin typeface="Helvetica Neue" panose="02000503000000020004" pitchFamily="2" charset="0"/>
                <a:ea typeface="Helvetica Neue" panose="02000503000000020004" pitchFamily="2" charset="0"/>
                <a:cs typeface="Helvetica Neue" panose="02000503000000020004" pitchFamily="2" charset="0"/>
              </a:rPr>
              <a:t>Free early &amp; recompute</a:t>
            </a:r>
          </a:p>
        </p:txBody>
      </p:sp>
      <p:sp>
        <p:nvSpPr>
          <p:cNvPr id="98" name="Rectangle 97">
            <a:extLst>
              <a:ext uri="{FF2B5EF4-FFF2-40B4-BE49-F238E27FC236}">
                <a16:creationId xmlns:a16="http://schemas.microsoft.com/office/drawing/2014/main" id="{6F9FBEA6-E0C3-F041-A280-72D7029FBC52}"/>
              </a:ext>
            </a:extLst>
          </p:cNvPr>
          <p:cNvSpPr/>
          <p:nvPr/>
        </p:nvSpPr>
        <p:spPr>
          <a:xfrm>
            <a:off x="328592" y="231627"/>
            <a:ext cx="8219558"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Compute-hungry backpropagation policy</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Recompute </a:t>
            </a:r>
            <a:r>
              <a:rPr kumimoji="0" lang="en-US" sz="2400" b="0" i="0" u="none" strike="noStrike" kern="1200" cap="none" spc="0" normalizeH="0" baseline="0" noProof="0" dirty="0">
                <a:ln>
                  <a:noFill/>
                </a:ln>
                <a:solidFill>
                  <a:prstClr val="black"/>
                </a:solidFill>
                <a:effectLst/>
                <a:highlight>
                  <a:srgbClr val="FFFF00"/>
                </a:highlight>
                <a:uLnTx/>
                <a:uFillTx/>
                <a:latin typeface="Helvetica Neue" panose="02000503000000020004" pitchFamily="2" charset="0"/>
                <a:ea typeface="Helvetica Neue" panose="02000503000000020004" pitchFamily="2" charset="0"/>
                <a:cs typeface="Helvetica Neue" panose="02000503000000020004" pitchFamily="2" charset="0"/>
              </a:rPr>
              <a:t>all layers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a:extLst>
              <a:ext uri="{FF2B5EF4-FFF2-40B4-BE49-F238E27FC236}">
                <a16:creationId xmlns:a16="http://schemas.microsoft.com/office/drawing/2014/main" id="{3B2D5FF8-9031-0146-9141-4DCCEA8E228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00" name="Straight Connector 99">
            <a:extLst>
              <a:ext uri="{FF2B5EF4-FFF2-40B4-BE49-F238E27FC236}">
                <a16:creationId xmlns:a16="http://schemas.microsoft.com/office/drawing/2014/main" id="{A539E650-7C73-2C49-99E7-D7F6646F5370}"/>
              </a:ext>
            </a:extLst>
          </p:cNvPr>
          <p:cNvCxnSpPr/>
          <p:nvPr/>
        </p:nvCxnSpPr>
        <p:spPr>
          <a:xfrm>
            <a:off x="6375222" y="1928578"/>
            <a:ext cx="4880782" cy="0"/>
          </a:xfrm>
          <a:prstGeom prst="line">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1" name="TextBox 100">
            <a:extLst>
              <a:ext uri="{FF2B5EF4-FFF2-40B4-BE49-F238E27FC236}">
                <a16:creationId xmlns:a16="http://schemas.microsoft.com/office/drawing/2014/main" id="{1B006486-B77D-3E47-B718-8851567A8803}"/>
              </a:ext>
            </a:extLst>
          </p:cNvPr>
          <p:cNvSpPr txBox="1"/>
          <p:nvPr/>
        </p:nvSpPr>
        <p:spPr>
          <a:xfrm>
            <a:off x="6419790" y="1559246"/>
            <a:ext cx="3492303"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Peak RAM (no </a:t>
            </a:r>
            <a:r>
              <a:rPr kumimoji="0" lang="en-US" sz="1800" b="1" i="0" u="none" strike="noStrike" kern="1200" cap="none" spc="0" normalizeH="0" baseline="0" noProof="0" dirty="0" err="1">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recomputation</a:t>
            </a:r>
            <a:r>
              <a:rPr kumimoji="0" lang="en-US" sz="18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90" name="Straight Arrow Connector 89">
            <a:extLst>
              <a:ext uri="{FF2B5EF4-FFF2-40B4-BE49-F238E27FC236}">
                <a16:creationId xmlns:a16="http://schemas.microsoft.com/office/drawing/2014/main" id="{2650CAD1-C86D-294A-8C96-BE5877E7002E}"/>
              </a:ext>
            </a:extLst>
          </p:cNvPr>
          <p:cNvCxnSpPr>
            <a:cxnSpLocks/>
            <a:stCxn id="102" idx="6"/>
            <a:endCxn id="139" idx="1"/>
          </p:cNvCxnSpPr>
          <p:nvPr/>
        </p:nvCxnSpPr>
        <p:spPr>
          <a:xfrm>
            <a:off x="4908540" y="2812819"/>
            <a:ext cx="412415" cy="491486"/>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8D95AADC-2E07-CE45-AADE-6FF536C433EC}"/>
              </a:ext>
            </a:extLst>
          </p:cNvPr>
          <p:cNvCxnSpPr>
            <a:cxnSpLocks/>
            <a:stCxn id="139" idx="1"/>
            <a:endCxn id="116" idx="5"/>
          </p:cNvCxnSpPr>
          <p:nvPr/>
        </p:nvCxnSpPr>
        <p:spPr>
          <a:xfrm flipH="1">
            <a:off x="4923076" y="3304305"/>
            <a:ext cx="397879" cy="266171"/>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sp>
        <p:nvSpPr>
          <p:cNvPr id="92" name="Oval 91">
            <a:extLst>
              <a:ext uri="{FF2B5EF4-FFF2-40B4-BE49-F238E27FC236}">
                <a16:creationId xmlns:a16="http://schemas.microsoft.com/office/drawing/2014/main" id="{0D3CC92F-BC7E-724B-8153-48FCE800DD05}"/>
              </a:ext>
            </a:extLst>
          </p:cNvPr>
          <p:cNvSpPr/>
          <p:nvPr/>
        </p:nvSpPr>
        <p:spPr>
          <a:xfrm>
            <a:off x="526165"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93" name="!!B">
            <a:extLst>
              <a:ext uri="{FF2B5EF4-FFF2-40B4-BE49-F238E27FC236}">
                <a16:creationId xmlns:a16="http://schemas.microsoft.com/office/drawing/2014/main" id="{09D47BF0-6A26-E643-8A6F-201C7293F3BC}"/>
              </a:ext>
            </a:extLst>
          </p:cNvPr>
          <p:cNvSpPr/>
          <p:nvPr/>
        </p:nvSpPr>
        <p:spPr>
          <a:xfrm>
            <a:off x="1489473"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94" name="!!C">
            <a:extLst>
              <a:ext uri="{FF2B5EF4-FFF2-40B4-BE49-F238E27FC236}">
                <a16:creationId xmlns:a16="http://schemas.microsoft.com/office/drawing/2014/main" id="{B72B013A-D473-5C47-8BBC-FB032C6A7DFA}"/>
              </a:ext>
            </a:extLst>
          </p:cNvPr>
          <p:cNvSpPr/>
          <p:nvPr/>
        </p:nvSpPr>
        <p:spPr>
          <a:xfrm>
            <a:off x="2452782"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97" name="!!D">
            <a:extLst>
              <a:ext uri="{FF2B5EF4-FFF2-40B4-BE49-F238E27FC236}">
                <a16:creationId xmlns:a16="http://schemas.microsoft.com/office/drawing/2014/main" id="{EDEFD941-EF92-D048-9B7E-51909A8AC52C}"/>
              </a:ext>
            </a:extLst>
          </p:cNvPr>
          <p:cNvSpPr/>
          <p:nvPr/>
        </p:nvSpPr>
        <p:spPr>
          <a:xfrm>
            <a:off x="3416091"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02" name="!!E">
            <a:extLst>
              <a:ext uri="{FF2B5EF4-FFF2-40B4-BE49-F238E27FC236}">
                <a16:creationId xmlns:a16="http://schemas.microsoft.com/office/drawing/2014/main" id="{3CBC1D36-B555-3245-805A-8138380FDC4B}"/>
              </a:ext>
            </a:extLst>
          </p:cNvPr>
          <p:cNvSpPr/>
          <p:nvPr/>
        </p:nvSpPr>
        <p:spPr>
          <a:xfrm>
            <a:off x="4379399"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103" name="Straight Arrow Connector 102">
            <a:extLst>
              <a:ext uri="{FF2B5EF4-FFF2-40B4-BE49-F238E27FC236}">
                <a16:creationId xmlns:a16="http://schemas.microsoft.com/office/drawing/2014/main" id="{4AFCD550-E2E1-1A4A-9BC5-757D8FE1C731}"/>
              </a:ext>
            </a:extLst>
          </p:cNvPr>
          <p:cNvCxnSpPr>
            <a:stCxn id="92" idx="6"/>
            <a:endCxn id="93" idx="2"/>
          </p:cNvCxnSpPr>
          <p:nvPr/>
        </p:nvCxnSpPr>
        <p:spPr>
          <a:xfrm>
            <a:off x="1055306"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CAF071ED-3155-E942-8D65-1F1A02CC48CC}"/>
              </a:ext>
            </a:extLst>
          </p:cNvPr>
          <p:cNvCxnSpPr>
            <a:cxnSpLocks/>
            <a:stCxn id="93" idx="6"/>
            <a:endCxn id="94" idx="2"/>
          </p:cNvCxnSpPr>
          <p:nvPr/>
        </p:nvCxnSpPr>
        <p:spPr>
          <a:xfrm>
            <a:off x="2018615"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2CEE94E5-59B4-4048-9005-648DE07B899B}"/>
              </a:ext>
            </a:extLst>
          </p:cNvPr>
          <p:cNvCxnSpPr>
            <a:cxnSpLocks/>
            <a:stCxn id="94" idx="6"/>
            <a:endCxn id="97" idx="2"/>
          </p:cNvCxnSpPr>
          <p:nvPr/>
        </p:nvCxnSpPr>
        <p:spPr>
          <a:xfrm>
            <a:off x="2981924"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68B3CF2D-FE27-804E-A95C-616D08DF38D2}"/>
              </a:ext>
            </a:extLst>
          </p:cNvPr>
          <p:cNvCxnSpPr>
            <a:cxnSpLocks/>
            <a:stCxn id="97" idx="6"/>
            <a:endCxn id="102" idx="2"/>
          </p:cNvCxnSpPr>
          <p:nvPr/>
        </p:nvCxnSpPr>
        <p:spPr>
          <a:xfrm>
            <a:off x="3945232"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E28D751D-6DAA-0B4B-9209-4999B9D6AAD7}"/>
              </a:ext>
            </a:extLst>
          </p:cNvPr>
          <p:cNvCxnSpPr>
            <a:cxnSpLocks/>
            <a:endCxn id="92" idx="2"/>
          </p:cNvCxnSpPr>
          <p:nvPr/>
        </p:nvCxnSpPr>
        <p:spPr>
          <a:xfrm>
            <a:off x="186972" y="2812819"/>
            <a:ext cx="339193"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C15F971B-3AD0-AE40-BCC4-14A666D32B89}"/>
              </a:ext>
            </a:extLst>
          </p:cNvPr>
          <p:cNvCxnSpPr>
            <a:cxnSpLocks/>
            <a:stCxn id="102" idx="6"/>
            <a:endCxn id="114" idx="1"/>
          </p:cNvCxnSpPr>
          <p:nvPr/>
        </p:nvCxnSpPr>
        <p:spPr>
          <a:xfrm>
            <a:off x="4908540" y="2812819"/>
            <a:ext cx="290091" cy="22367"/>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sp>
        <p:nvSpPr>
          <p:cNvPr id="114" name="TextBox 113">
            <a:extLst>
              <a:ext uri="{FF2B5EF4-FFF2-40B4-BE49-F238E27FC236}">
                <a16:creationId xmlns:a16="http://schemas.microsoft.com/office/drawing/2014/main" id="{594F031F-0C4E-7844-89CA-C18295D11E5F}"/>
              </a:ext>
            </a:extLst>
          </p:cNvPr>
          <p:cNvSpPr txBox="1"/>
          <p:nvPr/>
        </p:nvSpPr>
        <p:spPr>
          <a:xfrm>
            <a:off x="5198631" y="2681297"/>
            <a:ext cx="622286"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Label</a:t>
            </a:r>
          </a:p>
        </p:txBody>
      </p:sp>
      <p:sp>
        <p:nvSpPr>
          <p:cNvPr id="116" name="Regular Pentagon 115">
            <a:extLst>
              <a:ext uri="{FF2B5EF4-FFF2-40B4-BE49-F238E27FC236}">
                <a16:creationId xmlns:a16="http://schemas.microsoft.com/office/drawing/2014/main" id="{3D326D1C-0845-2E46-A246-9E80CB6C9BA6}"/>
              </a:ext>
            </a:extLst>
          </p:cNvPr>
          <p:cNvSpPr/>
          <p:nvPr/>
        </p:nvSpPr>
        <p:spPr>
          <a:xfrm>
            <a:off x="4364862"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119" name="Regular Pentagon 118">
            <a:extLst>
              <a:ext uri="{FF2B5EF4-FFF2-40B4-BE49-F238E27FC236}">
                <a16:creationId xmlns:a16="http://schemas.microsoft.com/office/drawing/2014/main" id="{3B91C0B7-4221-2C4A-974E-13D751FF89FD}"/>
              </a:ext>
            </a:extLst>
          </p:cNvPr>
          <p:cNvSpPr/>
          <p:nvPr/>
        </p:nvSpPr>
        <p:spPr>
          <a:xfrm>
            <a:off x="3401554"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22" name="Regular Pentagon 121">
            <a:extLst>
              <a:ext uri="{FF2B5EF4-FFF2-40B4-BE49-F238E27FC236}">
                <a16:creationId xmlns:a16="http://schemas.microsoft.com/office/drawing/2014/main" id="{EA6FC584-FA7A-D74E-B7B9-7079E40EE6A9}"/>
              </a:ext>
            </a:extLst>
          </p:cNvPr>
          <p:cNvSpPr/>
          <p:nvPr/>
        </p:nvSpPr>
        <p:spPr>
          <a:xfrm>
            <a:off x="2438245"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123" name="Regular Pentagon 122">
            <a:extLst>
              <a:ext uri="{FF2B5EF4-FFF2-40B4-BE49-F238E27FC236}">
                <a16:creationId xmlns:a16="http://schemas.microsoft.com/office/drawing/2014/main" id="{44C7E786-A891-1C4E-B0FE-348B9F96D087}"/>
              </a:ext>
            </a:extLst>
          </p:cNvPr>
          <p:cNvSpPr/>
          <p:nvPr/>
        </p:nvSpPr>
        <p:spPr>
          <a:xfrm>
            <a:off x="1474936"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137" name="Regular Pentagon 136">
            <a:extLst>
              <a:ext uri="{FF2B5EF4-FFF2-40B4-BE49-F238E27FC236}">
                <a16:creationId xmlns:a16="http://schemas.microsoft.com/office/drawing/2014/main" id="{4F942B0C-600F-2642-837E-944AA15F8128}"/>
              </a:ext>
            </a:extLst>
          </p:cNvPr>
          <p:cNvSpPr/>
          <p:nvPr/>
        </p:nvSpPr>
        <p:spPr>
          <a:xfrm>
            <a:off x="511628"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139" name="Rectangle 138">
            <a:extLst>
              <a:ext uri="{FF2B5EF4-FFF2-40B4-BE49-F238E27FC236}">
                <a16:creationId xmlns:a16="http://schemas.microsoft.com/office/drawing/2014/main" id="{EDA8FC92-063F-0B43-B605-81A97AE0BABB}"/>
              </a:ext>
            </a:extLst>
          </p:cNvPr>
          <p:cNvSpPr/>
          <p:nvPr/>
        </p:nvSpPr>
        <p:spPr>
          <a:xfrm>
            <a:off x="5320955" y="3190594"/>
            <a:ext cx="565424" cy="227421"/>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Loss</a:t>
            </a:r>
          </a:p>
        </p:txBody>
      </p:sp>
      <p:cxnSp>
        <p:nvCxnSpPr>
          <p:cNvPr id="140" name="Straight Arrow Connector 139">
            <a:extLst>
              <a:ext uri="{FF2B5EF4-FFF2-40B4-BE49-F238E27FC236}">
                <a16:creationId xmlns:a16="http://schemas.microsoft.com/office/drawing/2014/main" id="{A54A1A28-8811-C848-A5B1-53835FBC55F4}"/>
              </a:ext>
            </a:extLst>
          </p:cNvPr>
          <p:cNvCxnSpPr>
            <a:cxnSpLocks/>
            <a:stCxn id="116" idx="1"/>
            <a:endCxn id="119" idx="5"/>
          </p:cNvCxnSpPr>
          <p:nvPr/>
        </p:nvCxnSpPr>
        <p:spPr>
          <a:xfrm flipH="1">
            <a:off x="3959767"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1C90FD39-00A4-294A-8932-12D64A58AE16}"/>
              </a:ext>
            </a:extLst>
          </p:cNvPr>
          <p:cNvCxnSpPr>
            <a:cxnSpLocks/>
            <a:stCxn id="119" idx="1"/>
            <a:endCxn id="122" idx="5"/>
          </p:cNvCxnSpPr>
          <p:nvPr/>
        </p:nvCxnSpPr>
        <p:spPr>
          <a:xfrm flipH="1">
            <a:off x="2996459"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CF391BF9-C661-574E-95EB-489780DC94DD}"/>
              </a:ext>
            </a:extLst>
          </p:cNvPr>
          <p:cNvCxnSpPr>
            <a:cxnSpLocks/>
            <a:stCxn id="122" idx="1"/>
            <a:endCxn id="123" idx="5"/>
          </p:cNvCxnSpPr>
          <p:nvPr/>
        </p:nvCxnSpPr>
        <p:spPr>
          <a:xfrm flipH="1">
            <a:off x="2033151"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B062A7B4-6227-0F45-8F1A-8102D17AB2BF}"/>
              </a:ext>
            </a:extLst>
          </p:cNvPr>
          <p:cNvCxnSpPr>
            <a:cxnSpLocks/>
            <a:stCxn id="123" idx="1"/>
            <a:endCxn id="137" idx="5"/>
          </p:cNvCxnSpPr>
          <p:nvPr/>
        </p:nvCxnSpPr>
        <p:spPr>
          <a:xfrm flipH="1">
            <a:off x="1069842"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26961122-A21A-5845-844D-78982ADBB796}"/>
              </a:ext>
            </a:extLst>
          </p:cNvPr>
          <p:cNvCxnSpPr>
            <a:cxnSpLocks/>
            <a:stCxn id="102" idx="4"/>
            <a:endCxn id="116" idx="0"/>
          </p:cNvCxnSpPr>
          <p:nvPr/>
        </p:nvCxnSpPr>
        <p:spPr>
          <a:xfrm>
            <a:off x="4643970"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571686B9-D57E-9745-8475-6AFE02ACC15E}"/>
              </a:ext>
            </a:extLst>
          </p:cNvPr>
          <p:cNvCxnSpPr>
            <a:cxnSpLocks/>
            <a:stCxn id="97" idx="4"/>
            <a:endCxn id="119" idx="0"/>
          </p:cNvCxnSpPr>
          <p:nvPr/>
        </p:nvCxnSpPr>
        <p:spPr>
          <a:xfrm>
            <a:off x="3680661"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01BC20AA-A93F-BD47-BE6C-50AC0ADC774C}"/>
              </a:ext>
            </a:extLst>
          </p:cNvPr>
          <p:cNvCxnSpPr>
            <a:cxnSpLocks/>
            <a:stCxn id="94" idx="4"/>
            <a:endCxn id="122" idx="0"/>
          </p:cNvCxnSpPr>
          <p:nvPr/>
        </p:nvCxnSpPr>
        <p:spPr>
          <a:xfrm>
            <a:off x="2717353"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55F5F0A7-B8D3-D941-B564-C8E09D30CB79}"/>
              </a:ext>
            </a:extLst>
          </p:cNvPr>
          <p:cNvCxnSpPr>
            <a:cxnSpLocks/>
            <a:stCxn id="93" idx="4"/>
            <a:endCxn id="123" idx="0"/>
          </p:cNvCxnSpPr>
          <p:nvPr/>
        </p:nvCxnSpPr>
        <p:spPr>
          <a:xfrm>
            <a:off x="1754044"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270650A7-CD9A-F049-B8A3-3B1B28E7C6E4}"/>
              </a:ext>
            </a:extLst>
          </p:cNvPr>
          <p:cNvCxnSpPr>
            <a:cxnSpLocks/>
            <a:stCxn id="92" idx="4"/>
            <a:endCxn id="137" idx="0"/>
          </p:cNvCxnSpPr>
          <p:nvPr/>
        </p:nvCxnSpPr>
        <p:spPr>
          <a:xfrm>
            <a:off x="790736"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sp>
        <p:nvSpPr>
          <p:cNvPr id="158" name="TextBox 157">
            <a:extLst>
              <a:ext uri="{FF2B5EF4-FFF2-40B4-BE49-F238E27FC236}">
                <a16:creationId xmlns:a16="http://schemas.microsoft.com/office/drawing/2014/main" id="{8C181F0C-88A4-9C47-99E5-1ACA7B24479A}"/>
              </a:ext>
            </a:extLst>
          </p:cNvPr>
          <p:cNvSpPr txBox="1"/>
          <p:nvPr/>
        </p:nvSpPr>
        <p:spPr>
          <a:xfrm>
            <a:off x="2076364" y="2055164"/>
            <a:ext cx="1866408"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B9BD5"/>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Forward Pass</a:t>
            </a:r>
          </a:p>
        </p:txBody>
      </p:sp>
      <p:sp>
        <p:nvSpPr>
          <p:cNvPr id="159" name="TextBox 158">
            <a:extLst>
              <a:ext uri="{FF2B5EF4-FFF2-40B4-BE49-F238E27FC236}">
                <a16:creationId xmlns:a16="http://schemas.microsoft.com/office/drawing/2014/main" id="{F05B3C68-F6E1-9A49-B826-024697078B85}"/>
              </a:ext>
            </a:extLst>
          </p:cNvPr>
          <p:cNvSpPr txBox="1"/>
          <p:nvPr/>
        </p:nvSpPr>
        <p:spPr>
          <a:xfrm>
            <a:off x="1946212" y="4002742"/>
            <a:ext cx="2081211"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AD47"/>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Backward Pass</a:t>
            </a:r>
          </a:p>
        </p:txBody>
      </p:sp>
    </p:spTree>
    <p:extLst>
      <p:ext uri="{BB962C8B-B14F-4D97-AF65-F5344CB8AC3E}">
        <p14:creationId xmlns:p14="http://schemas.microsoft.com/office/powerpoint/2010/main" val="76810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Box 110">
            <a:extLst>
              <a:ext uri="{FF2B5EF4-FFF2-40B4-BE49-F238E27FC236}">
                <a16:creationId xmlns:a16="http://schemas.microsoft.com/office/drawing/2014/main" id="{756A1CE7-5F1D-CF49-82DD-CCF40F8E1345}"/>
              </a:ext>
            </a:extLst>
          </p:cNvPr>
          <p:cNvSpPr txBox="1"/>
          <p:nvPr/>
        </p:nvSpPr>
        <p:spPr>
          <a:xfrm>
            <a:off x="11081594" y="4591800"/>
            <a:ext cx="726481"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Time</a:t>
            </a:r>
          </a:p>
        </p:txBody>
      </p:sp>
      <p:cxnSp>
        <p:nvCxnSpPr>
          <p:cNvPr id="112" name="Straight Arrow Connector 111">
            <a:extLst>
              <a:ext uri="{FF2B5EF4-FFF2-40B4-BE49-F238E27FC236}">
                <a16:creationId xmlns:a16="http://schemas.microsoft.com/office/drawing/2014/main" id="{CC0A8123-EBA9-FC44-BD20-A5BE6FF0EF69}"/>
              </a:ext>
            </a:extLst>
          </p:cNvPr>
          <p:cNvCxnSpPr>
            <a:cxnSpLocks/>
          </p:cNvCxnSpPr>
          <p:nvPr/>
        </p:nvCxnSpPr>
        <p:spPr>
          <a:xfrm flipV="1">
            <a:off x="6336854" y="1626510"/>
            <a:ext cx="0" cy="341539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113" name="TextBox 112">
            <a:extLst>
              <a:ext uri="{FF2B5EF4-FFF2-40B4-BE49-F238E27FC236}">
                <a16:creationId xmlns:a16="http://schemas.microsoft.com/office/drawing/2014/main" id="{DF23B779-B16A-044B-A9D1-8DD97ACAAC37}"/>
              </a:ext>
            </a:extLst>
          </p:cNvPr>
          <p:cNvSpPr txBox="1"/>
          <p:nvPr/>
        </p:nvSpPr>
        <p:spPr>
          <a:xfrm>
            <a:off x="5976819" y="996400"/>
            <a:ext cx="720069" cy="646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used</a:t>
            </a:r>
          </a:p>
        </p:txBody>
      </p:sp>
      <p:cxnSp>
        <p:nvCxnSpPr>
          <p:cNvPr id="115" name="Straight Arrow Connector 114">
            <a:extLst>
              <a:ext uri="{FF2B5EF4-FFF2-40B4-BE49-F238E27FC236}">
                <a16:creationId xmlns:a16="http://schemas.microsoft.com/office/drawing/2014/main" id="{8250BCB8-9D8D-9443-A0B1-FC4F7E705A98}"/>
              </a:ext>
            </a:extLst>
          </p:cNvPr>
          <p:cNvCxnSpPr>
            <a:cxnSpLocks/>
          </p:cNvCxnSpPr>
          <p:nvPr/>
        </p:nvCxnSpPr>
        <p:spPr>
          <a:xfrm>
            <a:off x="6318748" y="5032679"/>
            <a:ext cx="5438834" cy="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95" name="Oval 94">
            <a:extLst>
              <a:ext uri="{FF2B5EF4-FFF2-40B4-BE49-F238E27FC236}">
                <a16:creationId xmlns:a16="http://schemas.microsoft.com/office/drawing/2014/main" id="{549B7FCE-27E1-CB4F-872E-193296B6E93C}"/>
              </a:ext>
            </a:extLst>
          </p:cNvPr>
          <p:cNvSpPr/>
          <p:nvPr/>
        </p:nvSpPr>
        <p:spPr>
          <a:xfrm>
            <a:off x="6492931" y="4454874"/>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6" name="Oval 95">
            <a:extLst>
              <a:ext uri="{FF2B5EF4-FFF2-40B4-BE49-F238E27FC236}">
                <a16:creationId xmlns:a16="http://schemas.microsoft.com/office/drawing/2014/main" id="{9DA80E13-C9D1-F446-AB69-74D820F57888}"/>
              </a:ext>
            </a:extLst>
          </p:cNvPr>
          <p:cNvSpPr/>
          <p:nvPr/>
        </p:nvSpPr>
        <p:spPr>
          <a:xfrm>
            <a:off x="6901595"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sp>
        <p:nvSpPr>
          <p:cNvPr id="108" name="Oval 107">
            <a:extLst>
              <a:ext uri="{FF2B5EF4-FFF2-40B4-BE49-F238E27FC236}">
                <a16:creationId xmlns:a16="http://schemas.microsoft.com/office/drawing/2014/main" id="{70FC0E97-C2CE-5840-A2D6-ED8A67C67D38}"/>
              </a:ext>
            </a:extLst>
          </p:cNvPr>
          <p:cNvSpPr/>
          <p:nvPr/>
        </p:nvSpPr>
        <p:spPr>
          <a:xfrm>
            <a:off x="7310259" y="34584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cxnSp>
        <p:nvCxnSpPr>
          <p:cNvPr id="109" name="Straight Arrow Connector 108">
            <a:extLst>
              <a:ext uri="{FF2B5EF4-FFF2-40B4-BE49-F238E27FC236}">
                <a16:creationId xmlns:a16="http://schemas.microsoft.com/office/drawing/2014/main" id="{41B81045-5A4F-1C48-80CE-D2C5A4607396}"/>
              </a:ext>
            </a:extLst>
          </p:cNvPr>
          <p:cNvCxnSpPr>
            <a:stCxn id="95" idx="7"/>
            <a:endCxn id="96" idx="3"/>
          </p:cNvCxnSpPr>
          <p:nvPr/>
        </p:nvCxnSpPr>
        <p:spPr>
          <a:xfrm flipV="1">
            <a:off x="6726678" y="4192283"/>
            <a:ext cx="215022" cy="302696"/>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37551374-7331-994B-A0E4-1993185497F7}"/>
              </a:ext>
            </a:extLst>
          </p:cNvPr>
          <p:cNvCxnSpPr>
            <a:cxnSpLocks/>
            <a:stCxn id="96" idx="7"/>
            <a:endCxn id="108" idx="3"/>
          </p:cNvCxnSpPr>
          <p:nvPr/>
        </p:nvCxnSpPr>
        <p:spPr>
          <a:xfrm flipV="1">
            <a:off x="7135342" y="3692229"/>
            <a:ext cx="215022" cy="306412"/>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18" name="Oval 117">
            <a:extLst>
              <a:ext uri="{FF2B5EF4-FFF2-40B4-BE49-F238E27FC236}">
                <a16:creationId xmlns:a16="http://schemas.microsoft.com/office/drawing/2014/main" id="{F7660F00-7F67-F141-B261-438E0FDD0F0E}"/>
              </a:ext>
            </a:extLst>
          </p:cNvPr>
          <p:cNvSpPr/>
          <p:nvPr/>
        </p:nvSpPr>
        <p:spPr>
          <a:xfrm>
            <a:off x="7399682"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grpSp>
        <p:nvGrpSpPr>
          <p:cNvPr id="120" name="Group 119">
            <a:extLst>
              <a:ext uri="{FF2B5EF4-FFF2-40B4-BE49-F238E27FC236}">
                <a16:creationId xmlns:a16="http://schemas.microsoft.com/office/drawing/2014/main" id="{68F2F7B2-AC54-9E4A-AA3B-51B353C3B9C7}"/>
              </a:ext>
            </a:extLst>
          </p:cNvPr>
          <p:cNvGrpSpPr/>
          <p:nvPr/>
        </p:nvGrpSpPr>
        <p:grpSpPr>
          <a:xfrm>
            <a:off x="7364590" y="3962947"/>
            <a:ext cx="355484" cy="262007"/>
            <a:chOff x="9009582" y="3595733"/>
            <a:chExt cx="355484" cy="262007"/>
          </a:xfrm>
        </p:grpSpPr>
        <p:cxnSp>
          <p:nvCxnSpPr>
            <p:cNvPr id="121" name="Straight Connector 120">
              <a:extLst>
                <a:ext uri="{FF2B5EF4-FFF2-40B4-BE49-F238E27FC236}">
                  <a16:creationId xmlns:a16="http://schemas.microsoft.com/office/drawing/2014/main" id="{C50DC18D-F1C9-7940-A1F4-BC488008098E}"/>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24" name="Straight Connector 123">
              <a:extLst>
                <a:ext uri="{FF2B5EF4-FFF2-40B4-BE49-F238E27FC236}">
                  <a16:creationId xmlns:a16="http://schemas.microsoft.com/office/drawing/2014/main" id="{A8875320-2806-EA4F-873D-98AB307391AC}"/>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25" name="Oval 124">
            <a:extLst>
              <a:ext uri="{FF2B5EF4-FFF2-40B4-BE49-F238E27FC236}">
                <a16:creationId xmlns:a16="http://schemas.microsoft.com/office/drawing/2014/main" id="{E8F28155-5E2D-EA42-ADFD-2810E8FC1C2B}"/>
              </a:ext>
            </a:extLst>
          </p:cNvPr>
          <p:cNvSpPr/>
          <p:nvPr/>
        </p:nvSpPr>
        <p:spPr>
          <a:xfrm>
            <a:off x="7898403" y="34584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D</a:t>
            </a:r>
          </a:p>
        </p:txBody>
      </p:sp>
      <p:cxnSp>
        <p:nvCxnSpPr>
          <p:cNvPr id="126" name="Straight Arrow Connector 125">
            <a:extLst>
              <a:ext uri="{FF2B5EF4-FFF2-40B4-BE49-F238E27FC236}">
                <a16:creationId xmlns:a16="http://schemas.microsoft.com/office/drawing/2014/main" id="{9A0AA84B-73EA-3542-97BF-1B01D720672E}"/>
              </a:ext>
            </a:extLst>
          </p:cNvPr>
          <p:cNvCxnSpPr>
            <a:cxnSpLocks/>
            <a:stCxn id="108" idx="6"/>
            <a:endCxn id="125" idx="2"/>
          </p:cNvCxnSpPr>
          <p:nvPr/>
        </p:nvCxnSpPr>
        <p:spPr>
          <a:xfrm>
            <a:off x="7584111" y="3595408"/>
            <a:ext cx="314292"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27" name="Oval 126">
            <a:extLst>
              <a:ext uri="{FF2B5EF4-FFF2-40B4-BE49-F238E27FC236}">
                <a16:creationId xmlns:a16="http://schemas.microsoft.com/office/drawing/2014/main" id="{8AB6C033-1063-E24D-B358-1B1036E58846}"/>
              </a:ext>
            </a:extLst>
          </p:cNvPr>
          <p:cNvSpPr/>
          <p:nvPr/>
        </p:nvSpPr>
        <p:spPr>
          <a:xfrm>
            <a:off x="7979761" y="3964220"/>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grpSp>
        <p:nvGrpSpPr>
          <p:cNvPr id="128" name="Group 127">
            <a:extLst>
              <a:ext uri="{FF2B5EF4-FFF2-40B4-BE49-F238E27FC236}">
                <a16:creationId xmlns:a16="http://schemas.microsoft.com/office/drawing/2014/main" id="{C8F7B50A-E9CB-1440-A61E-ECCA83311C32}"/>
              </a:ext>
            </a:extLst>
          </p:cNvPr>
          <p:cNvGrpSpPr/>
          <p:nvPr/>
        </p:nvGrpSpPr>
        <p:grpSpPr>
          <a:xfrm>
            <a:off x="7951887" y="3955513"/>
            <a:ext cx="355484" cy="262007"/>
            <a:chOff x="9009582" y="3595733"/>
            <a:chExt cx="355484" cy="262007"/>
          </a:xfrm>
        </p:grpSpPr>
        <p:cxnSp>
          <p:nvCxnSpPr>
            <p:cNvPr id="129" name="Straight Connector 128">
              <a:extLst>
                <a:ext uri="{FF2B5EF4-FFF2-40B4-BE49-F238E27FC236}">
                  <a16:creationId xmlns:a16="http://schemas.microsoft.com/office/drawing/2014/main" id="{61A6102D-C13A-274B-A175-7E3AC770A470}"/>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30" name="Straight Connector 129">
              <a:extLst>
                <a:ext uri="{FF2B5EF4-FFF2-40B4-BE49-F238E27FC236}">
                  <a16:creationId xmlns:a16="http://schemas.microsoft.com/office/drawing/2014/main" id="{C4BBF588-CB9F-D243-B731-A2942E9D515F}"/>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31" name="Oval 130">
            <a:extLst>
              <a:ext uri="{FF2B5EF4-FFF2-40B4-BE49-F238E27FC236}">
                <a16:creationId xmlns:a16="http://schemas.microsoft.com/office/drawing/2014/main" id="{A7B40599-47E2-C246-BABE-A2D8AC9F8225}"/>
              </a:ext>
            </a:extLst>
          </p:cNvPr>
          <p:cNvSpPr/>
          <p:nvPr/>
        </p:nvSpPr>
        <p:spPr>
          <a:xfrm>
            <a:off x="8478267" y="34584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E</a:t>
            </a:r>
          </a:p>
        </p:txBody>
      </p:sp>
      <p:cxnSp>
        <p:nvCxnSpPr>
          <p:cNvPr id="132" name="Straight Arrow Connector 131">
            <a:extLst>
              <a:ext uri="{FF2B5EF4-FFF2-40B4-BE49-F238E27FC236}">
                <a16:creationId xmlns:a16="http://schemas.microsoft.com/office/drawing/2014/main" id="{6E688E44-DF47-6341-80EE-8DF7576683B8}"/>
              </a:ext>
            </a:extLst>
          </p:cNvPr>
          <p:cNvCxnSpPr>
            <a:cxnSpLocks/>
            <a:stCxn id="125" idx="6"/>
            <a:endCxn id="131" idx="2"/>
          </p:cNvCxnSpPr>
          <p:nvPr/>
        </p:nvCxnSpPr>
        <p:spPr>
          <a:xfrm>
            <a:off x="8172255" y="3595408"/>
            <a:ext cx="306012"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1C10885C-2DCB-5C48-A77D-0479703AE4B7}"/>
              </a:ext>
            </a:extLst>
          </p:cNvPr>
          <p:cNvSpPr/>
          <p:nvPr/>
        </p:nvSpPr>
        <p:spPr>
          <a:xfrm>
            <a:off x="8555475" y="3951048"/>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grpSp>
        <p:nvGrpSpPr>
          <p:cNvPr id="134" name="Group 133">
            <a:extLst>
              <a:ext uri="{FF2B5EF4-FFF2-40B4-BE49-F238E27FC236}">
                <a16:creationId xmlns:a16="http://schemas.microsoft.com/office/drawing/2014/main" id="{847AB1EA-95A4-A342-8889-41A73D0E77E5}"/>
              </a:ext>
            </a:extLst>
          </p:cNvPr>
          <p:cNvGrpSpPr/>
          <p:nvPr/>
        </p:nvGrpSpPr>
        <p:grpSpPr>
          <a:xfrm>
            <a:off x="8532683" y="3948119"/>
            <a:ext cx="355484" cy="262007"/>
            <a:chOff x="9009582" y="3595733"/>
            <a:chExt cx="355484" cy="262007"/>
          </a:xfrm>
        </p:grpSpPr>
        <p:cxnSp>
          <p:nvCxnSpPr>
            <p:cNvPr id="135" name="Straight Connector 134">
              <a:extLst>
                <a:ext uri="{FF2B5EF4-FFF2-40B4-BE49-F238E27FC236}">
                  <a16:creationId xmlns:a16="http://schemas.microsoft.com/office/drawing/2014/main" id="{606DCAAA-AB14-724B-ABCB-5C9A90D2FA2A}"/>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36" name="Straight Connector 135">
              <a:extLst>
                <a:ext uri="{FF2B5EF4-FFF2-40B4-BE49-F238E27FC236}">
                  <a16:creationId xmlns:a16="http://schemas.microsoft.com/office/drawing/2014/main" id="{25403056-1319-E144-8927-00B3317AB309}"/>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38" name="Regular Pentagon 137">
            <a:extLst>
              <a:ext uri="{FF2B5EF4-FFF2-40B4-BE49-F238E27FC236}">
                <a16:creationId xmlns:a16="http://schemas.microsoft.com/office/drawing/2014/main" id="{C787C933-2AD1-534A-89DE-AD2D5AA9E8FA}"/>
              </a:ext>
            </a:extLst>
          </p:cNvPr>
          <p:cNvSpPr/>
          <p:nvPr/>
        </p:nvSpPr>
        <p:spPr>
          <a:xfrm>
            <a:off x="9025735" y="3462656"/>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∇E</a:t>
            </a:r>
          </a:p>
        </p:txBody>
      </p:sp>
      <p:sp>
        <p:nvSpPr>
          <p:cNvPr id="143" name="Regular Pentagon 142">
            <a:extLst>
              <a:ext uri="{FF2B5EF4-FFF2-40B4-BE49-F238E27FC236}">
                <a16:creationId xmlns:a16="http://schemas.microsoft.com/office/drawing/2014/main" id="{47F93583-85AA-6E42-A4FD-B81ACA48011C}"/>
              </a:ext>
            </a:extLst>
          </p:cNvPr>
          <p:cNvSpPr/>
          <p:nvPr/>
        </p:nvSpPr>
        <p:spPr>
          <a:xfrm>
            <a:off x="9610242" y="3448953"/>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∇D</a:t>
            </a:r>
          </a:p>
        </p:txBody>
      </p:sp>
      <p:cxnSp>
        <p:nvCxnSpPr>
          <p:cNvPr id="144" name="Straight Arrow Connector 143">
            <a:extLst>
              <a:ext uri="{FF2B5EF4-FFF2-40B4-BE49-F238E27FC236}">
                <a16:creationId xmlns:a16="http://schemas.microsoft.com/office/drawing/2014/main" id="{09428FBF-A771-8B45-94D2-07C5948FCD88}"/>
              </a:ext>
            </a:extLst>
          </p:cNvPr>
          <p:cNvCxnSpPr>
            <a:cxnSpLocks/>
          </p:cNvCxnSpPr>
          <p:nvPr/>
        </p:nvCxnSpPr>
        <p:spPr>
          <a:xfrm flipV="1">
            <a:off x="9366026" y="3596165"/>
            <a:ext cx="244216" cy="6975"/>
          </a:xfrm>
          <a:prstGeom prst="straightConnector1">
            <a:avLst/>
          </a:prstGeom>
          <a:ln>
            <a:solidFill>
              <a:schemeClr val="accent6"/>
            </a:solidFill>
            <a:tailEnd type="triangle"/>
          </a:ln>
        </p:spPr>
        <p:style>
          <a:lnRef idx="3">
            <a:schemeClr val="accent6"/>
          </a:lnRef>
          <a:fillRef idx="0">
            <a:schemeClr val="accent6"/>
          </a:fillRef>
          <a:effectRef idx="2">
            <a:schemeClr val="accent6"/>
          </a:effectRef>
          <a:fontRef idx="minor">
            <a:schemeClr val="tx1"/>
          </a:fontRef>
        </p:style>
      </p:cxnSp>
      <p:grpSp>
        <p:nvGrpSpPr>
          <p:cNvPr id="4" name="Group 3">
            <a:extLst>
              <a:ext uri="{FF2B5EF4-FFF2-40B4-BE49-F238E27FC236}">
                <a16:creationId xmlns:a16="http://schemas.microsoft.com/office/drawing/2014/main" id="{E60B2D8F-E55B-BE40-8890-09F24B7C1728}"/>
              </a:ext>
            </a:extLst>
          </p:cNvPr>
          <p:cNvGrpSpPr/>
          <p:nvPr/>
        </p:nvGrpSpPr>
        <p:grpSpPr>
          <a:xfrm>
            <a:off x="10130796" y="3456159"/>
            <a:ext cx="1293216" cy="276675"/>
            <a:chOff x="10130796" y="3456159"/>
            <a:chExt cx="1293216" cy="276675"/>
          </a:xfrm>
        </p:grpSpPr>
        <p:sp>
          <p:nvSpPr>
            <p:cNvPr id="147" name="Oval 146">
              <a:extLst>
                <a:ext uri="{FF2B5EF4-FFF2-40B4-BE49-F238E27FC236}">
                  <a16:creationId xmlns:a16="http://schemas.microsoft.com/office/drawing/2014/main" id="{ADE5ED95-58DC-274F-9DE1-7BCD8B7E17B6}"/>
                </a:ext>
              </a:extLst>
            </p:cNvPr>
            <p:cNvSpPr/>
            <p:nvPr/>
          </p:nvSpPr>
          <p:spPr>
            <a:xfrm>
              <a:off x="10130796" y="3456159"/>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55" name="Oval 154">
              <a:extLst>
                <a:ext uri="{FF2B5EF4-FFF2-40B4-BE49-F238E27FC236}">
                  <a16:creationId xmlns:a16="http://schemas.microsoft.com/office/drawing/2014/main" id="{0F96C412-652A-1B4B-A865-465B97A752C8}"/>
                </a:ext>
              </a:extLst>
            </p:cNvPr>
            <p:cNvSpPr/>
            <p:nvPr/>
          </p:nvSpPr>
          <p:spPr>
            <a:xfrm>
              <a:off x="10618470" y="34589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cxnSp>
          <p:nvCxnSpPr>
            <p:cNvPr id="156" name="Straight Arrow Connector 155">
              <a:extLst>
                <a:ext uri="{FF2B5EF4-FFF2-40B4-BE49-F238E27FC236}">
                  <a16:creationId xmlns:a16="http://schemas.microsoft.com/office/drawing/2014/main" id="{D9347B89-E051-B249-8D9B-AE8C83612CED}"/>
                </a:ext>
              </a:extLst>
            </p:cNvPr>
            <p:cNvCxnSpPr>
              <a:cxnSpLocks/>
              <a:stCxn id="147" idx="6"/>
              <a:endCxn id="155" idx="2"/>
            </p:cNvCxnSpPr>
            <p:nvPr/>
          </p:nvCxnSpPr>
          <p:spPr>
            <a:xfrm>
              <a:off x="10404648" y="3593085"/>
              <a:ext cx="213822" cy="2823"/>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61" name="Oval 160">
              <a:extLst>
                <a:ext uri="{FF2B5EF4-FFF2-40B4-BE49-F238E27FC236}">
                  <a16:creationId xmlns:a16="http://schemas.microsoft.com/office/drawing/2014/main" id="{BDBB2A1F-060D-BF44-A4C2-1AEEE64D784E}"/>
                </a:ext>
              </a:extLst>
            </p:cNvPr>
            <p:cNvSpPr/>
            <p:nvPr/>
          </p:nvSpPr>
          <p:spPr>
            <a:xfrm>
              <a:off x="11150160" y="34589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cxnSp>
          <p:nvCxnSpPr>
            <p:cNvPr id="162" name="Straight Arrow Connector 161">
              <a:extLst>
                <a:ext uri="{FF2B5EF4-FFF2-40B4-BE49-F238E27FC236}">
                  <a16:creationId xmlns:a16="http://schemas.microsoft.com/office/drawing/2014/main" id="{B34F54B9-1B31-8344-A9EF-3E155C1E88CF}"/>
                </a:ext>
              </a:extLst>
            </p:cNvPr>
            <p:cNvCxnSpPr>
              <a:cxnSpLocks/>
              <a:stCxn id="155" idx="6"/>
              <a:endCxn id="161" idx="2"/>
            </p:cNvCxnSpPr>
            <p:nvPr/>
          </p:nvCxnSpPr>
          <p:spPr>
            <a:xfrm>
              <a:off x="10892322" y="3595908"/>
              <a:ext cx="257838"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grpSp>
      <p:sp>
        <p:nvSpPr>
          <p:cNvPr id="164" name="Donut 163">
            <a:extLst>
              <a:ext uri="{FF2B5EF4-FFF2-40B4-BE49-F238E27FC236}">
                <a16:creationId xmlns:a16="http://schemas.microsoft.com/office/drawing/2014/main" id="{B01AA897-38A0-C347-B9FE-956D3C0B32E7}"/>
              </a:ext>
            </a:extLst>
          </p:cNvPr>
          <p:cNvSpPr/>
          <p:nvPr/>
        </p:nvSpPr>
        <p:spPr>
          <a:xfrm rot="5400000">
            <a:off x="7792454" y="3224374"/>
            <a:ext cx="711418" cy="1766420"/>
          </a:xfrm>
          <a:prstGeom prst="donut">
            <a:avLst>
              <a:gd name="adj" fmla="val 12220"/>
            </a:avLst>
          </a:prstGeom>
          <a:solidFill>
            <a:srgbClr val="DB0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A0C6F2F1-6DAD-2142-A0E6-BF0B7A853326}"/>
              </a:ext>
            </a:extLst>
          </p:cNvPr>
          <p:cNvCxnSpPr>
            <a:cxnSpLocks/>
          </p:cNvCxnSpPr>
          <p:nvPr/>
        </p:nvCxnSpPr>
        <p:spPr>
          <a:xfrm>
            <a:off x="8728308" y="3595408"/>
            <a:ext cx="306012"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177" name="Curved Connector 176">
            <a:extLst>
              <a:ext uri="{FF2B5EF4-FFF2-40B4-BE49-F238E27FC236}">
                <a16:creationId xmlns:a16="http://schemas.microsoft.com/office/drawing/2014/main" id="{43BEFD28-DA69-1946-89E4-AB001906A89F}"/>
              </a:ext>
            </a:extLst>
          </p:cNvPr>
          <p:cNvCxnSpPr>
            <a:cxnSpLocks/>
            <a:stCxn id="125" idx="0"/>
            <a:endCxn id="143" idx="0"/>
          </p:cNvCxnSpPr>
          <p:nvPr/>
        </p:nvCxnSpPr>
        <p:spPr>
          <a:xfrm rot="5400000" flipH="1" flipV="1">
            <a:off x="8902924" y="2581359"/>
            <a:ext cx="9529" cy="1744719"/>
          </a:xfrm>
          <a:prstGeom prst="curvedConnector3">
            <a:avLst>
              <a:gd name="adj1" fmla="val 2498993"/>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C3B7C83A-07F5-BD46-9BB3-BE5FC1D6A1A1}"/>
              </a:ext>
            </a:extLst>
          </p:cNvPr>
          <p:cNvSpPr txBox="1"/>
          <p:nvPr/>
        </p:nvSpPr>
        <p:spPr>
          <a:xfrm>
            <a:off x="421584" y="5365312"/>
            <a:ext cx="6236003"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How can we use less memory?</a:t>
            </a:r>
          </a:p>
        </p:txBody>
      </p:sp>
      <p:sp>
        <p:nvSpPr>
          <p:cNvPr id="179" name="TextBox 178">
            <a:extLst>
              <a:ext uri="{FF2B5EF4-FFF2-40B4-BE49-F238E27FC236}">
                <a16:creationId xmlns:a16="http://schemas.microsoft.com/office/drawing/2014/main" id="{D63BCF31-79D0-E54B-86CD-4B98F2050C54}"/>
              </a:ext>
            </a:extLst>
          </p:cNvPr>
          <p:cNvSpPr txBox="1"/>
          <p:nvPr/>
        </p:nvSpPr>
        <p:spPr>
          <a:xfrm>
            <a:off x="571495" y="5830580"/>
            <a:ext cx="4749011" cy="58477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B0068"/>
                </a:solidFill>
                <a:effectLst/>
                <a:uLnTx/>
                <a:uFillTx/>
                <a:latin typeface="Helvetica Neue" panose="02000503000000020004" pitchFamily="2" charset="0"/>
                <a:ea typeface="Helvetica Neue" panose="02000503000000020004" pitchFamily="2" charset="0"/>
                <a:cs typeface="Helvetica Neue" panose="02000503000000020004" pitchFamily="2" charset="0"/>
              </a:rPr>
              <a:t>Free early &amp; recompute</a:t>
            </a:r>
          </a:p>
        </p:txBody>
      </p:sp>
      <p:cxnSp>
        <p:nvCxnSpPr>
          <p:cNvPr id="3" name="Straight Arrow Connector 2">
            <a:extLst>
              <a:ext uri="{FF2B5EF4-FFF2-40B4-BE49-F238E27FC236}">
                <a16:creationId xmlns:a16="http://schemas.microsoft.com/office/drawing/2014/main" id="{3F44A9DC-A65E-4341-A628-85B8611A0A2D}"/>
              </a:ext>
            </a:extLst>
          </p:cNvPr>
          <p:cNvCxnSpPr>
            <a:cxnSpLocks/>
          </p:cNvCxnSpPr>
          <p:nvPr/>
        </p:nvCxnSpPr>
        <p:spPr>
          <a:xfrm flipV="1">
            <a:off x="9061522" y="3724600"/>
            <a:ext cx="949469" cy="2222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6F9FBEA6-E0C3-F041-A280-72D7029FBC52}"/>
              </a:ext>
            </a:extLst>
          </p:cNvPr>
          <p:cNvSpPr/>
          <p:nvPr/>
        </p:nvSpPr>
        <p:spPr>
          <a:xfrm>
            <a:off x="328592" y="231627"/>
            <a:ext cx="8219558"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Compute-hungry backpropagation policy</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Recompute </a:t>
            </a:r>
            <a:r>
              <a:rPr kumimoji="0" lang="en-US" sz="2400" b="0" i="0" u="none" strike="noStrike" kern="1200" cap="none" spc="0" normalizeH="0" baseline="0" noProof="0" dirty="0">
                <a:ln>
                  <a:noFill/>
                </a:ln>
                <a:solidFill>
                  <a:prstClr val="black"/>
                </a:solidFill>
                <a:effectLst/>
                <a:highlight>
                  <a:srgbClr val="FFFF00"/>
                </a:highlight>
                <a:uLnTx/>
                <a:uFillTx/>
                <a:latin typeface="Helvetica Neue" panose="02000503000000020004" pitchFamily="2" charset="0"/>
                <a:ea typeface="Helvetica Neue" panose="02000503000000020004" pitchFamily="2" charset="0"/>
                <a:cs typeface="Helvetica Neue" panose="02000503000000020004" pitchFamily="2" charset="0"/>
              </a:rPr>
              <a:t>all layers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a:extLst>
              <a:ext uri="{FF2B5EF4-FFF2-40B4-BE49-F238E27FC236}">
                <a16:creationId xmlns:a16="http://schemas.microsoft.com/office/drawing/2014/main" id="{3B2D5FF8-9031-0146-9141-4DCCEA8E228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00" name="Straight Connector 99">
            <a:extLst>
              <a:ext uri="{FF2B5EF4-FFF2-40B4-BE49-F238E27FC236}">
                <a16:creationId xmlns:a16="http://schemas.microsoft.com/office/drawing/2014/main" id="{A539E650-7C73-2C49-99E7-D7F6646F5370}"/>
              </a:ext>
            </a:extLst>
          </p:cNvPr>
          <p:cNvCxnSpPr/>
          <p:nvPr/>
        </p:nvCxnSpPr>
        <p:spPr>
          <a:xfrm>
            <a:off x="6375222" y="1928578"/>
            <a:ext cx="4880782" cy="0"/>
          </a:xfrm>
          <a:prstGeom prst="line">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1" name="TextBox 100">
            <a:extLst>
              <a:ext uri="{FF2B5EF4-FFF2-40B4-BE49-F238E27FC236}">
                <a16:creationId xmlns:a16="http://schemas.microsoft.com/office/drawing/2014/main" id="{1B006486-B77D-3E47-B718-8851567A8803}"/>
              </a:ext>
            </a:extLst>
          </p:cNvPr>
          <p:cNvSpPr txBox="1"/>
          <p:nvPr/>
        </p:nvSpPr>
        <p:spPr>
          <a:xfrm>
            <a:off x="6419790" y="1559246"/>
            <a:ext cx="3492303"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Peak RAM (no </a:t>
            </a:r>
            <a:r>
              <a:rPr kumimoji="0" lang="en-US" sz="1800" b="1" i="0" u="none" strike="noStrike" kern="1200" cap="none" spc="0" normalizeH="0" baseline="0" noProof="0" dirty="0" err="1">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recomputation</a:t>
            </a:r>
            <a:r>
              <a:rPr kumimoji="0" lang="en-US" sz="18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90" name="Straight Arrow Connector 89">
            <a:extLst>
              <a:ext uri="{FF2B5EF4-FFF2-40B4-BE49-F238E27FC236}">
                <a16:creationId xmlns:a16="http://schemas.microsoft.com/office/drawing/2014/main" id="{2650CAD1-C86D-294A-8C96-BE5877E7002E}"/>
              </a:ext>
            </a:extLst>
          </p:cNvPr>
          <p:cNvCxnSpPr>
            <a:cxnSpLocks/>
            <a:stCxn id="102" idx="6"/>
            <a:endCxn id="139" idx="1"/>
          </p:cNvCxnSpPr>
          <p:nvPr/>
        </p:nvCxnSpPr>
        <p:spPr>
          <a:xfrm>
            <a:off x="4908540" y="2812819"/>
            <a:ext cx="412415" cy="491486"/>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8D95AADC-2E07-CE45-AADE-6FF536C433EC}"/>
              </a:ext>
            </a:extLst>
          </p:cNvPr>
          <p:cNvCxnSpPr>
            <a:cxnSpLocks/>
            <a:stCxn id="139" idx="1"/>
            <a:endCxn id="116" idx="5"/>
          </p:cNvCxnSpPr>
          <p:nvPr/>
        </p:nvCxnSpPr>
        <p:spPr>
          <a:xfrm flipH="1">
            <a:off x="4923076" y="3304305"/>
            <a:ext cx="397879" cy="266171"/>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sp>
        <p:nvSpPr>
          <p:cNvPr id="92" name="Oval 91">
            <a:extLst>
              <a:ext uri="{FF2B5EF4-FFF2-40B4-BE49-F238E27FC236}">
                <a16:creationId xmlns:a16="http://schemas.microsoft.com/office/drawing/2014/main" id="{0D3CC92F-BC7E-724B-8153-48FCE800DD05}"/>
              </a:ext>
            </a:extLst>
          </p:cNvPr>
          <p:cNvSpPr/>
          <p:nvPr/>
        </p:nvSpPr>
        <p:spPr>
          <a:xfrm>
            <a:off x="526165"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93" name="!!B">
            <a:extLst>
              <a:ext uri="{FF2B5EF4-FFF2-40B4-BE49-F238E27FC236}">
                <a16:creationId xmlns:a16="http://schemas.microsoft.com/office/drawing/2014/main" id="{09D47BF0-6A26-E643-8A6F-201C7293F3BC}"/>
              </a:ext>
            </a:extLst>
          </p:cNvPr>
          <p:cNvSpPr/>
          <p:nvPr/>
        </p:nvSpPr>
        <p:spPr>
          <a:xfrm>
            <a:off x="1489473"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94" name="!!C">
            <a:extLst>
              <a:ext uri="{FF2B5EF4-FFF2-40B4-BE49-F238E27FC236}">
                <a16:creationId xmlns:a16="http://schemas.microsoft.com/office/drawing/2014/main" id="{B72B013A-D473-5C47-8BBC-FB032C6A7DFA}"/>
              </a:ext>
            </a:extLst>
          </p:cNvPr>
          <p:cNvSpPr/>
          <p:nvPr/>
        </p:nvSpPr>
        <p:spPr>
          <a:xfrm>
            <a:off x="2452782"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97" name="!!D">
            <a:extLst>
              <a:ext uri="{FF2B5EF4-FFF2-40B4-BE49-F238E27FC236}">
                <a16:creationId xmlns:a16="http://schemas.microsoft.com/office/drawing/2014/main" id="{EDEFD941-EF92-D048-9B7E-51909A8AC52C}"/>
              </a:ext>
            </a:extLst>
          </p:cNvPr>
          <p:cNvSpPr/>
          <p:nvPr/>
        </p:nvSpPr>
        <p:spPr>
          <a:xfrm>
            <a:off x="3416091"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02" name="!!E">
            <a:extLst>
              <a:ext uri="{FF2B5EF4-FFF2-40B4-BE49-F238E27FC236}">
                <a16:creationId xmlns:a16="http://schemas.microsoft.com/office/drawing/2014/main" id="{3CBC1D36-B555-3245-805A-8138380FDC4B}"/>
              </a:ext>
            </a:extLst>
          </p:cNvPr>
          <p:cNvSpPr/>
          <p:nvPr/>
        </p:nvSpPr>
        <p:spPr>
          <a:xfrm>
            <a:off x="4379399"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103" name="Straight Arrow Connector 102">
            <a:extLst>
              <a:ext uri="{FF2B5EF4-FFF2-40B4-BE49-F238E27FC236}">
                <a16:creationId xmlns:a16="http://schemas.microsoft.com/office/drawing/2014/main" id="{4AFCD550-E2E1-1A4A-9BC5-757D8FE1C731}"/>
              </a:ext>
            </a:extLst>
          </p:cNvPr>
          <p:cNvCxnSpPr>
            <a:stCxn id="92" idx="6"/>
            <a:endCxn id="93" idx="2"/>
          </p:cNvCxnSpPr>
          <p:nvPr/>
        </p:nvCxnSpPr>
        <p:spPr>
          <a:xfrm>
            <a:off x="1055306"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CAF071ED-3155-E942-8D65-1F1A02CC48CC}"/>
              </a:ext>
            </a:extLst>
          </p:cNvPr>
          <p:cNvCxnSpPr>
            <a:cxnSpLocks/>
            <a:stCxn id="93" idx="6"/>
            <a:endCxn id="94" idx="2"/>
          </p:cNvCxnSpPr>
          <p:nvPr/>
        </p:nvCxnSpPr>
        <p:spPr>
          <a:xfrm>
            <a:off x="2018615"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2CEE94E5-59B4-4048-9005-648DE07B899B}"/>
              </a:ext>
            </a:extLst>
          </p:cNvPr>
          <p:cNvCxnSpPr>
            <a:cxnSpLocks/>
            <a:stCxn id="94" idx="6"/>
            <a:endCxn id="97" idx="2"/>
          </p:cNvCxnSpPr>
          <p:nvPr/>
        </p:nvCxnSpPr>
        <p:spPr>
          <a:xfrm>
            <a:off x="2981924"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68B3CF2D-FE27-804E-A95C-616D08DF38D2}"/>
              </a:ext>
            </a:extLst>
          </p:cNvPr>
          <p:cNvCxnSpPr>
            <a:cxnSpLocks/>
            <a:stCxn id="97" idx="6"/>
            <a:endCxn id="102" idx="2"/>
          </p:cNvCxnSpPr>
          <p:nvPr/>
        </p:nvCxnSpPr>
        <p:spPr>
          <a:xfrm>
            <a:off x="3945232"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E28D751D-6DAA-0B4B-9209-4999B9D6AAD7}"/>
              </a:ext>
            </a:extLst>
          </p:cNvPr>
          <p:cNvCxnSpPr>
            <a:cxnSpLocks/>
            <a:endCxn id="92" idx="2"/>
          </p:cNvCxnSpPr>
          <p:nvPr/>
        </p:nvCxnSpPr>
        <p:spPr>
          <a:xfrm>
            <a:off x="186972" y="2812819"/>
            <a:ext cx="339193"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C15F971B-3AD0-AE40-BCC4-14A666D32B89}"/>
              </a:ext>
            </a:extLst>
          </p:cNvPr>
          <p:cNvCxnSpPr>
            <a:cxnSpLocks/>
            <a:stCxn id="102" idx="6"/>
            <a:endCxn id="114" idx="1"/>
          </p:cNvCxnSpPr>
          <p:nvPr/>
        </p:nvCxnSpPr>
        <p:spPr>
          <a:xfrm>
            <a:off x="4908540" y="2812819"/>
            <a:ext cx="290091" cy="22367"/>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sp>
        <p:nvSpPr>
          <p:cNvPr id="114" name="TextBox 113">
            <a:extLst>
              <a:ext uri="{FF2B5EF4-FFF2-40B4-BE49-F238E27FC236}">
                <a16:creationId xmlns:a16="http://schemas.microsoft.com/office/drawing/2014/main" id="{594F031F-0C4E-7844-89CA-C18295D11E5F}"/>
              </a:ext>
            </a:extLst>
          </p:cNvPr>
          <p:cNvSpPr txBox="1"/>
          <p:nvPr/>
        </p:nvSpPr>
        <p:spPr>
          <a:xfrm>
            <a:off x="5198631" y="2681297"/>
            <a:ext cx="622286"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Label</a:t>
            </a:r>
          </a:p>
        </p:txBody>
      </p:sp>
      <p:sp>
        <p:nvSpPr>
          <p:cNvPr id="116" name="Regular Pentagon 115">
            <a:extLst>
              <a:ext uri="{FF2B5EF4-FFF2-40B4-BE49-F238E27FC236}">
                <a16:creationId xmlns:a16="http://schemas.microsoft.com/office/drawing/2014/main" id="{3D326D1C-0845-2E46-A246-9E80CB6C9BA6}"/>
              </a:ext>
            </a:extLst>
          </p:cNvPr>
          <p:cNvSpPr/>
          <p:nvPr/>
        </p:nvSpPr>
        <p:spPr>
          <a:xfrm>
            <a:off x="4364862"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119" name="Regular Pentagon 118">
            <a:extLst>
              <a:ext uri="{FF2B5EF4-FFF2-40B4-BE49-F238E27FC236}">
                <a16:creationId xmlns:a16="http://schemas.microsoft.com/office/drawing/2014/main" id="{3B91C0B7-4221-2C4A-974E-13D751FF89FD}"/>
              </a:ext>
            </a:extLst>
          </p:cNvPr>
          <p:cNvSpPr/>
          <p:nvPr/>
        </p:nvSpPr>
        <p:spPr>
          <a:xfrm>
            <a:off x="3401554"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22" name="Regular Pentagon 121">
            <a:extLst>
              <a:ext uri="{FF2B5EF4-FFF2-40B4-BE49-F238E27FC236}">
                <a16:creationId xmlns:a16="http://schemas.microsoft.com/office/drawing/2014/main" id="{EA6FC584-FA7A-D74E-B7B9-7079E40EE6A9}"/>
              </a:ext>
            </a:extLst>
          </p:cNvPr>
          <p:cNvSpPr/>
          <p:nvPr/>
        </p:nvSpPr>
        <p:spPr>
          <a:xfrm>
            <a:off x="2438245"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123" name="Regular Pentagon 122">
            <a:extLst>
              <a:ext uri="{FF2B5EF4-FFF2-40B4-BE49-F238E27FC236}">
                <a16:creationId xmlns:a16="http://schemas.microsoft.com/office/drawing/2014/main" id="{44C7E786-A891-1C4E-B0FE-348B9F96D087}"/>
              </a:ext>
            </a:extLst>
          </p:cNvPr>
          <p:cNvSpPr/>
          <p:nvPr/>
        </p:nvSpPr>
        <p:spPr>
          <a:xfrm>
            <a:off x="1474936"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137" name="Regular Pentagon 136">
            <a:extLst>
              <a:ext uri="{FF2B5EF4-FFF2-40B4-BE49-F238E27FC236}">
                <a16:creationId xmlns:a16="http://schemas.microsoft.com/office/drawing/2014/main" id="{4F942B0C-600F-2642-837E-944AA15F8128}"/>
              </a:ext>
            </a:extLst>
          </p:cNvPr>
          <p:cNvSpPr/>
          <p:nvPr/>
        </p:nvSpPr>
        <p:spPr>
          <a:xfrm>
            <a:off x="511628"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139" name="Rectangle 138">
            <a:extLst>
              <a:ext uri="{FF2B5EF4-FFF2-40B4-BE49-F238E27FC236}">
                <a16:creationId xmlns:a16="http://schemas.microsoft.com/office/drawing/2014/main" id="{EDA8FC92-063F-0B43-B605-81A97AE0BABB}"/>
              </a:ext>
            </a:extLst>
          </p:cNvPr>
          <p:cNvSpPr/>
          <p:nvPr/>
        </p:nvSpPr>
        <p:spPr>
          <a:xfrm>
            <a:off x="5320955" y="3190594"/>
            <a:ext cx="565424" cy="227421"/>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Loss</a:t>
            </a:r>
          </a:p>
        </p:txBody>
      </p:sp>
      <p:cxnSp>
        <p:nvCxnSpPr>
          <p:cNvPr id="140" name="Straight Arrow Connector 139">
            <a:extLst>
              <a:ext uri="{FF2B5EF4-FFF2-40B4-BE49-F238E27FC236}">
                <a16:creationId xmlns:a16="http://schemas.microsoft.com/office/drawing/2014/main" id="{A54A1A28-8811-C848-A5B1-53835FBC55F4}"/>
              </a:ext>
            </a:extLst>
          </p:cNvPr>
          <p:cNvCxnSpPr>
            <a:cxnSpLocks/>
            <a:stCxn id="116" idx="1"/>
            <a:endCxn id="119" idx="5"/>
          </p:cNvCxnSpPr>
          <p:nvPr/>
        </p:nvCxnSpPr>
        <p:spPr>
          <a:xfrm flipH="1">
            <a:off x="3959767"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1C90FD39-00A4-294A-8932-12D64A58AE16}"/>
              </a:ext>
            </a:extLst>
          </p:cNvPr>
          <p:cNvCxnSpPr>
            <a:cxnSpLocks/>
            <a:stCxn id="119" idx="1"/>
            <a:endCxn id="122" idx="5"/>
          </p:cNvCxnSpPr>
          <p:nvPr/>
        </p:nvCxnSpPr>
        <p:spPr>
          <a:xfrm flipH="1">
            <a:off x="2996459"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CF391BF9-C661-574E-95EB-489780DC94DD}"/>
              </a:ext>
            </a:extLst>
          </p:cNvPr>
          <p:cNvCxnSpPr>
            <a:cxnSpLocks/>
            <a:stCxn id="122" idx="1"/>
            <a:endCxn id="123" idx="5"/>
          </p:cNvCxnSpPr>
          <p:nvPr/>
        </p:nvCxnSpPr>
        <p:spPr>
          <a:xfrm flipH="1">
            <a:off x="2033151"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B062A7B4-6227-0F45-8F1A-8102D17AB2BF}"/>
              </a:ext>
            </a:extLst>
          </p:cNvPr>
          <p:cNvCxnSpPr>
            <a:cxnSpLocks/>
            <a:stCxn id="123" idx="1"/>
            <a:endCxn id="137" idx="5"/>
          </p:cNvCxnSpPr>
          <p:nvPr/>
        </p:nvCxnSpPr>
        <p:spPr>
          <a:xfrm flipH="1">
            <a:off x="1069842"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26961122-A21A-5845-844D-78982ADBB796}"/>
              </a:ext>
            </a:extLst>
          </p:cNvPr>
          <p:cNvCxnSpPr>
            <a:cxnSpLocks/>
            <a:stCxn id="102" idx="4"/>
            <a:endCxn id="116" idx="0"/>
          </p:cNvCxnSpPr>
          <p:nvPr/>
        </p:nvCxnSpPr>
        <p:spPr>
          <a:xfrm>
            <a:off x="4643970"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571686B9-D57E-9745-8475-6AFE02ACC15E}"/>
              </a:ext>
            </a:extLst>
          </p:cNvPr>
          <p:cNvCxnSpPr>
            <a:cxnSpLocks/>
            <a:stCxn id="97" idx="4"/>
            <a:endCxn id="119" idx="0"/>
          </p:cNvCxnSpPr>
          <p:nvPr/>
        </p:nvCxnSpPr>
        <p:spPr>
          <a:xfrm>
            <a:off x="3680661"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01BC20AA-A93F-BD47-BE6C-50AC0ADC774C}"/>
              </a:ext>
            </a:extLst>
          </p:cNvPr>
          <p:cNvCxnSpPr>
            <a:cxnSpLocks/>
            <a:stCxn id="94" idx="4"/>
            <a:endCxn id="122" idx="0"/>
          </p:cNvCxnSpPr>
          <p:nvPr/>
        </p:nvCxnSpPr>
        <p:spPr>
          <a:xfrm>
            <a:off x="2717353"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55F5F0A7-B8D3-D941-B564-C8E09D30CB79}"/>
              </a:ext>
            </a:extLst>
          </p:cNvPr>
          <p:cNvCxnSpPr>
            <a:cxnSpLocks/>
            <a:stCxn id="93" idx="4"/>
            <a:endCxn id="123" idx="0"/>
          </p:cNvCxnSpPr>
          <p:nvPr/>
        </p:nvCxnSpPr>
        <p:spPr>
          <a:xfrm>
            <a:off x="1754044"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270650A7-CD9A-F049-B8A3-3B1B28E7C6E4}"/>
              </a:ext>
            </a:extLst>
          </p:cNvPr>
          <p:cNvCxnSpPr>
            <a:cxnSpLocks/>
            <a:stCxn id="92" idx="4"/>
            <a:endCxn id="137" idx="0"/>
          </p:cNvCxnSpPr>
          <p:nvPr/>
        </p:nvCxnSpPr>
        <p:spPr>
          <a:xfrm>
            <a:off x="790736"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sp>
        <p:nvSpPr>
          <p:cNvPr id="158" name="TextBox 157">
            <a:extLst>
              <a:ext uri="{FF2B5EF4-FFF2-40B4-BE49-F238E27FC236}">
                <a16:creationId xmlns:a16="http://schemas.microsoft.com/office/drawing/2014/main" id="{8C181F0C-88A4-9C47-99E5-1ACA7B24479A}"/>
              </a:ext>
            </a:extLst>
          </p:cNvPr>
          <p:cNvSpPr txBox="1"/>
          <p:nvPr/>
        </p:nvSpPr>
        <p:spPr>
          <a:xfrm>
            <a:off x="2076364" y="2055164"/>
            <a:ext cx="1866408"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B9BD5"/>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Forward Pass</a:t>
            </a:r>
          </a:p>
        </p:txBody>
      </p:sp>
      <p:sp>
        <p:nvSpPr>
          <p:cNvPr id="159" name="TextBox 158">
            <a:extLst>
              <a:ext uri="{FF2B5EF4-FFF2-40B4-BE49-F238E27FC236}">
                <a16:creationId xmlns:a16="http://schemas.microsoft.com/office/drawing/2014/main" id="{F05B3C68-F6E1-9A49-B826-024697078B85}"/>
              </a:ext>
            </a:extLst>
          </p:cNvPr>
          <p:cNvSpPr txBox="1"/>
          <p:nvPr/>
        </p:nvSpPr>
        <p:spPr>
          <a:xfrm>
            <a:off x="1946212" y="4002742"/>
            <a:ext cx="2081211"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AD47"/>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Backward Pass</a:t>
            </a:r>
          </a:p>
        </p:txBody>
      </p:sp>
    </p:spTree>
    <p:extLst>
      <p:ext uri="{BB962C8B-B14F-4D97-AF65-F5344CB8AC3E}">
        <p14:creationId xmlns:p14="http://schemas.microsoft.com/office/powerpoint/2010/main" val="23739625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6.25E-7 -2.59259E-6 L 0.21588 -0.07893 " pathEditMode="relative" rAng="0" ptsTypes="AA">
                                      <p:cBhvr>
                                        <p:cTn id="6" dur="2000" fill="hold"/>
                                        <p:tgtEl>
                                          <p:spTgt spid="164"/>
                                        </p:tgtEl>
                                        <p:attrNameLst>
                                          <p:attrName>ppt_x</p:attrName>
                                          <p:attrName>ppt_y</p:attrName>
                                        </p:attrNameLst>
                                      </p:cBhvr>
                                      <p:rCtr x="10794" y="-3958"/>
                                    </p:animMotion>
                                  </p:childTnLst>
                                </p:cTn>
                              </p:par>
                              <p:par>
                                <p:cTn id="7" presetID="10"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2000"/>
                            </p:stCondLst>
                            <p:childTnLst>
                              <p:par>
                                <p:cTn id="11" presetID="1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ppt_x</p:attrName>
                                        </p:attrNameLst>
                                      </p:cBhvr>
                                      <p:tavLst>
                                        <p:tav tm="0">
                                          <p:val>
                                            <p:strVal val="#ppt_x-#ppt_w*1.125000"/>
                                          </p:val>
                                        </p:tav>
                                        <p:tav tm="100000">
                                          <p:val>
                                            <p:strVal val="#ppt_x"/>
                                          </p:val>
                                        </p:tav>
                                      </p:tavLst>
                                    </p:anim>
                                    <p:animEffect transition="in" filter="wipe(right)">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Straight Connector 98">
            <a:extLst>
              <a:ext uri="{FF2B5EF4-FFF2-40B4-BE49-F238E27FC236}">
                <a16:creationId xmlns:a16="http://schemas.microsoft.com/office/drawing/2014/main" id="{47729C05-8C77-7A45-9623-07208AAADC56}"/>
              </a:ext>
            </a:extLst>
          </p:cNvPr>
          <p:cNvCxnSpPr/>
          <p:nvPr/>
        </p:nvCxnSpPr>
        <p:spPr>
          <a:xfrm>
            <a:off x="6375222" y="3384382"/>
            <a:ext cx="4880782" cy="0"/>
          </a:xfrm>
          <a:prstGeom prst="line">
            <a:avLst/>
          </a:prstGeom>
          <a:ln w="28575" cap="flat" cmpd="sng" algn="ctr">
            <a:solidFill>
              <a:srgbClr val="C762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1" name="TextBox 110">
            <a:extLst>
              <a:ext uri="{FF2B5EF4-FFF2-40B4-BE49-F238E27FC236}">
                <a16:creationId xmlns:a16="http://schemas.microsoft.com/office/drawing/2014/main" id="{756A1CE7-5F1D-CF49-82DD-CCF40F8E1345}"/>
              </a:ext>
            </a:extLst>
          </p:cNvPr>
          <p:cNvSpPr txBox="1"/>
          <p:nvPr/>
        </p:nvSpPr>
        <p:spPr>
          <a:xfrm>
            <a:off x="11081594" y="4591800"/>
            <a:ext cx="726481"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Time</a:t>
            </a:r>
          </a:p>
        </p:txBody>
      </p:sp>
      <p:cxnSp>
        <p:nvCxnSpPr>
          <p:cNvPr id="112" name="Straight Arrow Connector 111">
            <a:extLst>
              <a:ext uri="{FF2B5EF4-FFF2-40B4-BE49-F238E27FC236}">
                <a16:creationId xmlns:a16="http://schemas.microsoft.com/office/drawing/2014/main" id="{CC0A8123-EBA9-FC44-BD20-A5BE6FF0EF69}"/>
              </a:ext>
            </a:extLst>
          </p:cNvPr>
          <p:cNvCxnSpPr>
            <a:cxnSpLocks/>
          </p:cNvCxnSpPr>
          <p:nvPr/>
        </p:nvCxnSpPr>
        <p:spPr>
          <a:xfrm flipV="1">
            <a:off x="6336854" y="1626510"/>
            <a:ext cx="0" cy="341539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113" name="TextBox 112">
            <a:extLst>
              <a:ext uri="{FF2B5EF4-FFF2-40B4-BE49-F238E27FC236}">
                <a16:creationId xmlns:a16="http://schemas.microsoft.com/office/drawing/2014/main" id="{DF23B779-B16A-044B-A9D1-8DD97ACAAC37}"/>
              </a:ext>
            </a:extLst>
          </p:cNvPr>
          <p:cNvSpPr txBox="1"/>
          <p:nvPr/>
        </p:nvSpPr>
        <p:spPr>
          <a:xfrm>
            <a:off x="5976819" y="996400"/>
            <a:ext cx="720069" cy="646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used</a:t>
            </a:r>
          </a:p>
        </p:txBody>
      </p:sp>
      <p:cxnSp>
        <p:nvCxnSpPr>
          <p:cNvPr id="115" name="Straight Arrow Connector 114">
            <a:extLst>
              <a:ext uri="{FF2B5EF4-FFF2-40B4-BE49-F238E27FC236}">
                <a16:creationId xmlns:a16="http://schemas.microsoft.com/office/drawing/2014/main" id="{8250BCB8-9D8D-9443-A0B1-FC4F7E705A98}"/>
              </a:ext>
            </a:extLst>
          </p:cNvPr>
          <p:cNvCxnSpPr>
            <a:cxnSpLocks/>
          </p:cNvCxnSpPr>
          <p:nvPr/>
        </p:nvCxnSpPr>
        <p:spPr>
          <a:xfrm>
            <a:off x="6318748" y="5032679"/>
            <a:ext cx="5438834" cy="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95" name="Oval 94">
            <a:extLst>
              <a:ext uri="{FF2B5EF4-FFF2-40B4-BE49-F238E27FC236}">
                <a16:creationId xmlns:a16="http://schemas.microsoft.com/office/drawing/2014/main" id="{549B7FCE-27E1-CB4F-872E-193296B6E93C}"/>
              </a:ext>
            </a:extLst>
          </p:cNvPr>
          <p:cNvSpPr/>
          <p:nvPr/>
        </p:nvSpPr>
        <p:spPr>
          <a:xfrm>
            <a:off x="6492931" y="4454874"/>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6" name="Oval 95">
            <a:extLst>
              <a:ext uri="{FF2B5EF4-FFF2-40B4-BE49-F238E27FC236}">
                <a16:creationId xmlns:a16="http://schemas.microsoft.com/office/drawing/2014/main" id="{9DA80E13-C9D1-F446-AB69-74D820F57888}"/>
              </a:ext>
            </a:extLst>
          </p:cNvPr>
          <p:cNvSpPr/>
          <p:nvPr/>
        </p:nvSpPr>
        <p:spPr>
          <a:xfrm>
            <a:off x="6901595"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sp>
        <p:nvSpPr>
          <p:cNvPr id="108" name="Oval 107">
            <a:extLst>
              <a:ext uri="{FF2B5EF4-FFF2-40B4-BE49-F238E27FC236}">
                <a16:creationId xmlns:a16="http://schemas.microsoft.com/office/drawing/2014/main" id="{70FC0E97-C2CE-5840-A2D6-ED8A67C67D38}"/>
              </a:ext>
            </a:extLst>
          </p:cNvPr>
          <p:cNvSpPr/>
          <p:nvPr/>
        </p:nvSpPr>
        <p:spPr>
          <a:xfrm>
            <a:off x="7310259" y="34584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cxnSp>
        <p:nvCxnSpPr>
          <p:cNvPr id="109" name="Straight Arrow Connector 108">
            <a:extLst>
              <a:ext uri="{FF2B5EF4-FFF2-40B4-BE49-F238E27FC236}">
                <a16:creationId xmlns:a16="http://schemas.microsoft.com/office/drawing/2014/main" id="{41B81045-5A4F-1C48-80CE-D2C5A4607396}"/>
              </a:ext>
            </a:extLst>
          </p:cNvPr>
          <p:cNvCxnSpPr>
            <a:stCxn id="95" idx="7"/>
            <a:endCxn id="96" idx="3"/>
          </p:cNvCxnSpPr>
          <p:nvPr/>
        </p:nvCxnSpPr>
        <p:spPr>
          <a:xfrm flipV="1">
            <a:off x="6726678" y="4192283"/>
            <a:ext cx="215022" cy="302696"/>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37551374-7331-994B-A0E4-1993185497F7}"/>
              </a:ext>
            </a:extLst>
          </p:cNvPr>
          <p:cNvCxnSpPr>
            <a:cxnSpLocks/>
            <a:stCxn id="96" idx="7"/>
            <a:endCxn id="108" idx="3"/>
          </p:cNvCxnSpPr>
          <p:nvPr/>
        </p:nvCxnSpPr>
        <p:spPr>
          <a:xfrm flipV="1">
            <a:off x="7135342" y="3692229"/>
            <a:ext cx="215022" cy="306412"/>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18" name="Oval 117">
            <a:extLst>
              <a:ext uri="{FF2B5EF4-FFF2-40B4-BE49-F238E27FC236}">
                <a16:creationId xmlns:a16="http://schemas.microsoft.com/office/drawing/2014/main" id="{F7660F00-7F67-F141-B261-438E0FDD0F0E}"/>
              </a:ext>
            </a:extLst>
          </p:cNvPr>
          <p:cNvSpPr/>
          <p:nvPr/>
        </p:nvSpPr>
        <p:spPr>
          <a:xfrm>
            <a:off x="7399682"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grpSp>
        <p:nvGrpSpPr>
          <p:cNvPr id="120" name="Group 119">
            <a:extLst>
              <a:ext uri="{FF2B5EF4-FFF2-40B4-BE49-F238E27FC236}">
                <a16:creationId xmlns:a16="http://schemas.microsoft.com/office/drawing/2014/main" id="{68F2F7B2-AC54-9E4A-AA3B-51B353C3B9C7}"/>
              </a:ext>
            </a:extLst>
          </p:cNvPr>
          <p:cNvGrpSpPr/>
          <p:nvPr/>
        </p:nvGrpSpPr>
        <p:grpSpPr>
          <a:xfrm>
            <a:off x="7364590" y="3962947"/>
            <a:ext cx="355484" cy="262007"/>
            <a:chOff x="9009582" y="3595733"/>
            <a:chExt cx="355484" cy="262007"/>
          </a:xfrm>
        </p:grpSpPr>
        <p:cxnSp>
          <p:nvCxnSpPr>
            <p:cNvPr id="121" name="Straight Connector 120">
              <a:extLst>
                <a:ext uri="{FF2B5EF4-FFF2-40B4-BE49-F238E27FC236}">
                  <a16:creationId xmlns:a16="http://schemas.microsoft.com/office/drawing/2014/main" id="{C50DC18D-F1C9-7940-A1F4-BC488008098E}"/>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24" name="Straight Connector 123">
              <a:extLst>
                <a:ext uri="{FF2B5EF4-FFF2-40B4-BE49-F238E27FC236}">
                  <a16:creationId xmlns:a16="http://schemas.microsoft.com/office/drawing/2014/main" id="{A8875320-2806-EA4F-873D-98AB307391AC}"/>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25" name="Oval 124">
            <a:extLst>
              <a:ext uri="{FF2B5EF4-FFF2-40B4-BE49-F238E27FC236}">
                <a16:creationId xmlns:a16="http://schemas.microsoft.com/office/drawing/2014/main" id="{E8F28155-5E2D-EA42-ADFD-2810E8FC1C2B}"/>
              </a:ext>
            </a:extLst>
          </p:cNvPr>
          <p:cNvSpPr/>
          <p:nvPr/>
        </p:nvSpPr>
        <p:spPr>
          <a:xfrm>
            <a:off x="7898403" y="34584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D</a:t>
            </a:r>
          </a:p>
        </p:txBody>
      </p:sp>
      <p:cxnSp>
        <p:nvCxnSpPr>
          <p:cNvPr id="126" name="Straight Arrow Connector 125">
            <a:extLst>
              <a:ext uri="{FF2B5EF4-FFF2-40B4-BE49-F238E27FC236}">
                <a16:creationId xmlns:a16="http://schemas.microsoft.com/office/drawing/2014/main" id="{9A0AA84B-73EA-3542-97BF-1B01D720672E}"/>
              </a:ext>
            </a:extLst>
          </p:cNvPr>
          <p:cNvCxnSpPr>
            <a:cxnSpLocks/>
            <a:stCxn id="108" idx="6"/>
            <a:endCxn id="125" idx="2"/>
          </p:cNvCxnSpPr>
          <p:nvPr/>
        </p:nvCxnSpPr>
        <p:spPr>
          <a:xfrm>
            <a:off x="7584111" y="3595408"/>
            <a:ext cx="314292"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27" name="Oval 126">
            <a:extLst>
              <a:ext uri="{FF2B5EF4-FFF2-40B4-BE49-F238E27FC236}">
                <a16:creationId xmlns:a16="http://schemas.microsoft.com/office/drawing/2014/main" id="{8AB6C033-1063-E24D-B358-1B1036E58846}"/>
              </a:ext>
            </a:extLst>
          </p:cNvPr>
          <p:cNvSpPr/>
          <p:nvPr/>
        </p:nvSpPr>
        <p:spPr>
          <a:xfrm>
            <a:off x="7979761" y="3964220"/>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grpSp>
        <p:nvGrpSpPr>
          <p:cNvPr id="128" name="Group 127">
            <a:extLst>
              <a:ext uri="{FF2B5EF4-FFF2-40B4-BE49-F238E27FC236}">
                <a16:creationId xmlns:a16="http://schemas.microsoft.com/office/drawing/2014/main" id="{C8F7B50A-E9CB-1440-A61E-ECCA83311C32}"/>
              </a:ext>
            </a:extLst>
          </p:cNvPr>
          <p:cNvGrpSpPr/>
          <p:nvPr/>
        </p:nvGrpSpPr>
        <p:grpSpPr>
          <a:xfrm>
            <a:off x="7951887" y="3955513"/>
            <a:ext cx="355484" cy="262007"/>
            <a:chOff x="9009582" y="3595733"/>
            <a:chExt cx="355484" cy="262007"/>
          </a:xfrm>
        </p:grpSpPr>
        <p:cxnSp>
          <p:nvCxnSpPr>
            <p:cNvPr id="129" name="Straight Connector 128">
              <a:extLst>
                <a:ext uri="{FF2B5EF4-FFF2-40B4-BE49-F238E27FC236}">
                  <a16:creationId xmlns:a16="http://schemas.microsoft.com/office/drawing/2014/main" id="{61A6102D-C13A-274B-A175-7E3AC770A470}"/>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30" name="Straight Connector 129">
              <a:extLst>
                <a:ext uri="{FF2B5EF4-FFF2-40B4-BE49-F238E27FC236}">
                  <a16:creationId xmlns:a16="http://schemas.microsoft.com/office/drawing/2014/main" id="{C4BBF588-CB9F-D243-B731-A2942E9D515F}"/>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31" name="Oval 130">
            <a:extLst>
              <a:ext uri="{FF2B5EF4-FFF2-40B4-BE49-F238E27FC236}">
                <a16:creationId xmlns:a16="http://schemas.microsoft.com/office/drawing/2014/main" id="{A7B40599-47E2-C246-BABE-A2D8AC9F8225}"/>
              </a:ext>
            </a:extLst>
          </p:cNvPr>
          <p:cNvSpPr/>
          <p:nvPr/>
        </p:nvSpPr>
        <p:spPr>
          <a:xfrm>
            <a:off x="8478267" y="34584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E</a:t>
            </a:r>
          </a:p>
        </p:txBody>
      </p:sp>
      <p:cxnSp>
        <p:nvCxnSpPr>
          <p:cNvPr id="132" name="Straight Arrow Connector 131">
            <a:extLst>
              <a:ext uri="{FF2B5EF4-FFF2-40B4-BE49-F238E27FC236}">
                <a16:creationId xmlns:a16="http://schemas.microsoft.com/office/drawing/2014/main" id="{6E688E44-DF47-6341-80EE-8DF7576683B8}"/>
              </a:ext>
            </a:extLst>
          </p:cNvPr>
          <p:cNvCxnSpPr>
            <a:cxnSpLocks/>
            <a:stCxn id="125" idx="6"/>
            <a:endCxn id="131" idx="2"/>
          </p:cNvCxnSpPr>
          <p:nvPr/>
        </p:nvCxnSpPr>
        <p:spPr>
          <a:xfrm>
            <a:off x="8172255" y="3595408"/>
            <a:ext cx="306012"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1C10885C-2DCB-5C48-A77D-0479703AE4B7}"/>
              </a:ext>
            </a:extLst>
          </p:cNvPr>
          <p:cNvSpPr/>
          <p:nvPr/>
        </p:nvSpPr>
        <p:spPr>
          <a:xfrm>
            <a:off x="8555475" y="3951048"/>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grpSp>
        <p:nvGrpSpPr>
          <p:cNvPr id="134" name="Group 133">
            <a:extLst>
              <a:ext uri="{FF2B5EF4-FFF2-40B4-BE49-F238E27FC236}">
                <a16:creationId xmlns:a16="http://schemas.microsoft.com/office/drawing/2014/main" id="{847AB1EA-95A4-A342-8889-41A73D0E77E5}"/>
              </a:ext>
            </a:extLst>
          </p:cNvPr>
          <p:cNvGrpSpPr/>
          <p:nvPr/>
        </p:nvGrpSpPr>
        <p:grpSpPr>
          <a:xfrm>
            <a:off x="8532683" y="3948119"/>
            <a:ext cx="355484" cy="262007"/>
            <a:chOff x="9009582" y="3595733"/>
            <a:chExt cx="355484" cy="262007"/>
          </a:xfrm>
        </p:grpSpPr>
        <p:cxnSp>
          <p:nvCxnSpPr>
            <p:cNvPr id="135" name="Straight Connector 134">
              <a:extLst>
                <a:ext uri="{FF2B5EF4-FFF2-40B4-BE49-F238E27FC236}">
                  <a16:creationId xmlns:a16="http://schemas.microsoft.com/office/drawing/2014/main" id="{606DCAAA-AB14-724B-ABCB-5C9A90D2FA2A}"/>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36" name="Straight Connector 135">
              <a:extLst>
                <a:ext uri="{FF2B5EF4-FFF2-40B4-BE49-F238E27FC236}">
                  <a16:creationId xmlns:a16="http://schemas.microsoft.com/office/drawing/2014/main" id="{25403056-1319-E144-8927-00B3317AB309}"/>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38" name="Regular Pentagon 137">
            <a:extLst>
              <a:ext uri="{FF2B5EF4-FFF2-40B4-BE49-F238E27FC236}">
                <a16:creationId xmlns:a16="http://schemas.microsoft.com/office/drawing/2014/main" id="{C787C933-2AD1-534A-89DE-AD2D5AA9E8FA}"/>
              </a:ext>
            </a:extLst>
          </p:cNvPr>
          <p:cNvSpPr/>
          <p:nvPr/>
        </p:nvSpPr>
        <p:spPr>
          <a:xfrm>
            <a:off x="9025735" y="3462656"/>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∇E</a:t>
            </a:r>
          </a:p>
        </p:txBody>
      </p:sp>
      <p:sp>
        <p:nvSpPr>
          <p:cNvPr id="143" name="Regular Pentagon 142">
            <a:extLst>
              <a:ext uri="{FF2B5EF4-FFF2-40B4-BE49-F238E27FC236}">
                <a16:creationId xmlns:a16="http://schemas.microsoft.com/office/drawing/2014/main" id="{47F93583-85AA-6E42-A4FD-B81ACA48011C}"/>
              </a:ext>
            </a:extLst>
          </p:cNvPr>
          <p:cNvSpPr/>
          <p:nvPr/>
        </p:nvSpPr>
        <p:spPr>
          <a:xfrm>
            <a:off x="9610242" y="3448953"/>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∇D</a:t>
            </a:r>
          </a:p>
        </p:txBody>
      </p:sp>
      <p:cxnSp>
        <p:nvCxnSpPr>
          <p:cNvPr id="144" name="Straight Arrow Connector 143">
            <a:extLst>
              <a:ext uri="{FF2B5EF4-FFF2-40B4-BE49-F238E27FC236}">
                <a16:creationId xmlns:a16="http://schemas.microsoft.com/office/drawing/2014/main" id="{09428FBF-A771-8B45-94D2-07C5948FCD88}"/>
              </a:ext>
            </a:extLst>
          </p:cNvPr>
          <p:cNvCxnSpPr>
            <a:cxnSpLocks/>
          </p:cNvCxnSpPr>
          <p:nvPr/>
        </p:nvCxnSpPr>
        <p:spPr>
          <a:xfrm flipV="1">
            <a:off x="9366026" y="3596165"/>
            <a:ext cx="244216" cy="6975"/>
          </a:xfrm>
          <a:prstGeom prst="straightConnector1">
            <a:avLst/>
          </a:prstGeom>
          <a:ln>
            <a:solidFill>
              <a:schemeClr val="accent6"/>
            </a:solidFill>
            <a:tailEnd type="triangle"/>
          </a:ln>
        </p:spPr>
        <p:style>
          <a:lnRef idx="3">
            <a:schemeClr val="accent6"/>
          </a:lnRef>
          <a:fillRef idx="0">
            <a:schemeClr val="accent6"/>
          </a:fillRef>
          <a:effectRef idx="2">
            <a:schemeClr val="accent6"/>
          </a:effectRef>
          <a:fontRef idx="minor">
            <a:schemeClr val="tx1"/>
          </a:fontRef>
        </p:style>
      </p:cxnSp>
      <p:sp>
        <p:nvSpPr>
          <p:cNvPr id="147" name="Oval 146">
            <a:extLst>
              <a:ext uri="{FF2B5EF4-FFF2-40B4-BE49-F238E27FC236}">
                <a16:creationId xmlns:a16="http://schemas.microsoft.com/office/drawing/2014/main" id="{ADE5ED95-58DC-274F-9DE1-7BCD8B7E17B6}"/>
              </a:ext>
            </a:extLst>
          </p:cNvPr>
          <p:cNvSpPr/>
          <p:nvPr/>
        </p:nvSpPr>
        <p:spPr>
          <a:xfrm>
            <a:off x="10130796" y="3456159"/>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55" name="Oval 154">
            <a:extLst>
              <a:ext uri="{FF2B5EF4-FFF2-40B4-BE49-F238E27FC236}">
                <a16:creationId xmlns:a16="http://schemas.microsoft.com/office/drawing/2014/main" id="{0F96C412-652A-1B4B-A865-465B97A752C8}"/>
              </a:ext>
            </a:extLst>
          </p:cNvPr>
          <p:cNvSpPr/>
          <p:nvPr/>
        </p:nvSpPr>
        <p:spPr>
          <a:xfrm>
            <a:off x="10618470" y="34589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cxnSp>
        <p:nvCxnSpPr>
          <p:cNvPr id="156" name="Straight Arrow Connector 155">
            <a:extLst>
              <a:ext uri="{FF2B5EF4-FFF2-40B4-BE49-F238E27FC236}">
                <a16:creationId xmlns:a16="http://schemas.microsoft.com/office/drawing/2014/main" id="{D9347B89-E051-B249-8D9B-AE8C83612CED}"/>
              </a:ext>
            </a:extLst>
          </p:cNvPr>
          <p:cNvCxnSpPr>
            <a:cxnSpLocks/>
            <a:stCxn id="147" idx="6"/>
            <a:endCxn id="155" idx="2"/>
          </p:cNvCxnSpPr>
          <p:nvPr/>
        </p:nvCxnSpPr>
        <p:spPr>
          <a:xfrm>
            <a:off x="10404648" y="3593085"/>
            <a:ext cx="213822" cy="2823"/>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61" name="Oval 160">
            <a:extLst>
              <a:ext uri="{FF2B5EF4-FFF2-40B4-BE49-F238E27FC236}">
                <a16:creationId xmlns:a16="http://schemas.microsoft.com/office/drawing/2014/main" id="{BDBB2A1F-060D-BF44-A4C2-1AEEE64D784E}"/>
              </a:ext>
            </a:extLst>
          </p:cNvPr>
          <p:cNvSpPr/>
          <p:nvPr/>
        </p:nvSpPr>
        <p:spPr>
          <a:xfrm>
            <a:off x="11150160" y="34589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cxnSp>
        <p:nvCxnSpPr>
          <p:cNvPr id="162" name="Straight Arrow Connector 161">
            <a:extLst>
              <a:ext uri="{FF2B5EF4-FFF2-40B4-BE49-F238E27FC236}">
                <a16:creationId xmlns:a16="http://schemas.microsoft.com/office/drawing/2014/main" id="{B34F54B9-1B31-8344-A9EF-3E155C1E88CF}"/>
              </a:ext>
            </a:extLst>
          </p:cNvPr>
          <p:cNvCxnSpPr>
            <a:cxnSpLocks/>
            <a:stCxn id="155" idx="6"/>
            <a:endCxn id="161" idx="2"/>
          </p:cNvCxnSpPr>
          <p:nvPr/>
        </p:nvCxnSpPr>
        <p:spPr>
          <a:xfrm>
            <a:off x="10892322" y="3595908"/>
            <a:ext cx="257838"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65" name="Regular Pentagon 164">
            <a:extLst>
              <a:ext uri="{FF2B5EF4-FFF2-40B4-BE49-F238E27FC236}">
                <a16:creationId xmlns:a16="http://schemas.microsoft.com/office/drawing/2014/main" id="{BFC6604F-AFCC-B14C-95D3-11CA5B4955B6}"/>
              </a:ext>
            </a:extLst>
          </p:cNvPr>
          <p:cNvSpPr/>
          <p:nvPr/>
        </p:nvSpPr>
        <p:spPr>
          <a:xfrm>
            <a:off x="11704236" y="3448953"/>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cxnSp>
        <p:nvCxnSpPr>
          <p:cNvPr id="166" name="Straight Arrow Connector 165">
            <a:extLst>
              <a:ext uri="{FF2B5EF4-FFF2-40B4-BE49-F238E27FC236}">
                <a16:creationId xmlns:a16="http://schemas.microsoft.com/office/drawing/2014/main" id="{32E8ACCF-B51E-4248-A157-EE70FF742ABF}"/>
              </a:ext>
            </a:extLst>
          </p:cNvPr>
          <p:cNvCxnSpPr>
            <a:cxnSpLocks/>
          </p:cNvCxnSpPr>
          <p:nvPr/>
        </p:nvCxnSpPr>
        <p:spPr>
          <a:xfrm flipV="1">
            <a:off x="11424057" y="3595972"/>
            <a:ext cx="273616" cy="7284"/>
          </a:xfrm>
          <a:prstGeom prst="straightConnector1">
            <a:avLst/>
          </a:prstGeom>
          <a:ln w="19050">
            <a:solidFill>
              <a:srgbClr val="4372C5"/>
            </a:solidFill>
            <a:tailEnd type="triangle"/>
          </a:ln>
        </p:spPr>
        <p:style>
          <a:lnRef idx="3">
            <a:schemeClr val="accent6"/>
          </a:lnRef>
          <a:fillRef idx="0">
            <a:schemeClr val="accent6"/>
          </a:fillRef>
          <a:effectRef idx="2">
            <a:schemeClr val="accent6"/>
          </a:effectRef>
          <a:fontRef idx="minor">
            <a:schemeClr val="tx1"/>
          </a:fontRef>
        </p:style>
      </p:cxnSp>
      <p:cxnSp>
        <p:nvCxnSpPr>
          <p:cNvPr id="167" name="Curved Connector 166">
            <a:extLst>
              <a:ext uri="{FF2B5EF4-FFF2-40B4-BE49-F238E27FC236}">
                <a16:creationId xmlns:a16="http://schemas.microsoft.com/office/drawing/2014/main" id="{C8CBE588-27A5-2245-A8EA-C9CE7E2A2E49}"/>
              </a:ext>
            </a:extLst>
          </p:cNvPr>
          <p:cNvCxnSpPr>
            <a:cxnSpLocks/>
            <a:stCxn id="143" idx="0"/>
            <a:endCxn id="165" idx="0"/>
          </p:cNvCxnSpPr>
          <p:nvPr/>
        </p:nvCxnSpPr>
        <p:spPr>
          <a:xfrm rot="5400000" flipH="1" flipV="1">
            <a:off x="10827045" y="2401956"/>
            <a:ext cx="12700" cy="2093994"/>
          </a:xfrm>
          <a:prstGeom prst="curvedConnector3">
            <a:avLst>
              <a:gd name="adj1" fmla="val 1800000"/>
            </a:avLst>
          </a:prstGeom>
          <a:ln>
            <a:solidFill>
              <a:schemeClr val="accent6"/>
            </a:solidFill>
            <a:tailEnd type="triangle"/>
          </a:ln>
        </p:spPr>
        <p:style>
          <a:lnRef idx="3">
            <a:schemeClr val="accent6"/>
          </a:lnRef>
          <a:fillRef idx="0">
            <a:schemeClr val="accent6"/>
          </a:fillRef>
          <a:effectRef idx="2">
            <a:schemeClr val="accent6"/>
          </a:effectRef>
          <a:fontRef idx="minor">
            <a:schemeClr val="tx1"/>
          </a:fontRef>
        </p:style>
      </p:cxnSp>
      <p:sp>
        <p:nvSpPr>
          <p:cNvPr id="168" name="TextBox 167">
            <a:extLst>
              <a:ext uri="{FF2B5EF4-FFF2-40B4-BE49-F238E27FC236}">
                <a16:creationId xmlns:a16="http://schemas.microsoft.com/office/drawing/2014/main" id="{86A54332-59AC-F841-9166-3F1CC2D42784}"/>
              </a:ext>
            </a:extLst>
          </p:cNvPr>
          <p:cNvSpPr txBox="1"/>
          <p:nvPr/>
        </p:nvSpPr>
        <p:spPr>
          <a:xfrm>
            <a:off x="10506501" y="3650656"/>
            <a:ext cx="552071" cy="58477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69" name="TextBox 168">
            <a:extLst>
              <a:ext uri="{FF2B5EF4-FFF2-40B4-BE49-F238E27FC236}">
                <a16:creationId xmlns:a16="http://schemas.microsoft.com/office/drawing/2014/main" id="{8040D9E3-3D13-AD4A-B4DA-30BF9A295964}"/>
              </a:ext>
            </a:extLst>
          </p:cNvPr>
          <p:cNvSpPr txBox="1"/>
          <p:nvPr/>
        </p:nvSpPr>
        <p:spPr>
          <a:xfrm>
            <a:off x="6419790" y="3017216"/>
            <a:ext cx="1337226"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76200"/>
                </a:solidFill>
                <a:effectLst/>
                <a:uLnTx/>
                <a:uFillTx/>
                <a:latin typeface="Helvetica Neue" panose="02000503000000020004" pitchFamily="2" charset="0"/>
                <a:ea typeface="Helvetica Neue" panose="02000503000000020004" pitchFamily="2" charset="0"/>
                <a:cs typeface="Helvetica Neue" panose="02000503000000020004" pitchFamily="2" charset="0"/>
              </a:rPr>
              <a:t>Peak RAM</a:t>
            </a:r>
          </a:p>
        </p:txBody>
      </p:sp>
      <p:cxnSp>
        <p:nvCxnSpPr>
          <p:cNvPr id="176" name="Straight Arrow Connector 175">
            <a:extLst>
              <a:ext uri="{FF2B5EF4-FFF2-40B4-BE49-F238E27FC236}">
                <a16:creationId xmlns:a16="http://schemas.microsoft.com/office/drawing/2014/main" id="{A0C6F2F1-6DAD-2142-A0E6-BF0B7A853326}"/>
              </a:ext>
            </a:extLst>
          </p:cNvPr>
          <p:cNvCxnSpPr>
            <a:cxnSpLocks/>
          </p:cNvCxnSpPr>
          <p:nvPr/>
        </p:nvCxnSpPr>
        <p:spPr>
          <a:xfrm>
            <a:off x="8728308" y="3595408"/>
            <a:ext cx="306012"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177" name="Curved Connector 176">
            <a:extLst>
              <a:ext uri="{FF2B5EF4-FFF2-40B4-BE49-F238E27FC236}">
                <a16:creationId xmlns:a16="http://schemas.microsoft.com/office/drawing/2014/main" id="{43BEFD28-DA69-1946-89E4-AB001906A89F}"/>
              </a:ext>
            </a:extLst>
          </p:cNvPr>
          <p:cNvCxnSpPr>
            <a:cxnSpLocks/>
            <a:stCxn id="125" idx="0"/>
            <a:endCxn id="143" idx="0"/>
          </p:cNvCxnSpPr>
          <p:nvPr/>
        </p:nvCxnSpPr>
        <p:spPr>
          <a:xfrm rot="5400000" flipH="1" flipV="1">
            <a:off x="8902924" y="2581359"/>
            <a:ext cx="9529" cy="1744719"/>
          </a:xfrm>
          <a:prstGeom prst="curvedConnector3">
            <a:avLst>
              <a:gd name="adj1" fmla="val 2498993"/>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C3B7C83A-07F5-BD46-9BB3-BE5FC1D6A1A1}"/>
              </a:ext>
            </a:extLst>
          </p:cNvPr>
          <p:cNvSpPr txBox="1"/>
          <p:nvPr/>
        </p:nvSpPr>
        <p:spPr>
          <a:xfrm>
            <a:off x="421584" y="5365312"/>
            <a:ext cx="6236003"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How can we use less memory?</a:t>
            </a:r>
          </a:p>
        </p:txBody>
      </p:sp>
      <p:sp>
        <p:nvSpPr>
          <p:cNvPr id="179" name="TextBox 178">
            <a:extLst>
              <a:ext uri="{FF2B5EF4-FFF2-40B4-BE49-F238E27FC236}">
                <a16:creationId xmlns:a16="http://schemas.microsoft.com/office/drawing/2014/main" id="{D63BCF31-79D0-E54B-86CD-4B98F2050C54}"/>
              </a:ext>
            </a:extLst>
          </p:cNvPr>
          <p:cNvSpPr txBox="1"/>
          <p:nvPr/>
        </p:nvSpPr>
        <p:spPr>
          <a:xfrm>
            <a:off x="571495" y="5830580"/>
            <a:ext cx="4749011" cy="58477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B0068"/>
                </a:solidFill>
                <a:effectLst/>
                <a:uLnTx/>
                <a:uFillTx/>
                <a:latin typeface="Helvetica Neue" panose="02000503000000020004" pitchFamily="2" charset="0"/>
                <a:ea typeface="Helvetica Neue" panose="02000503000000020004" pitchFamily="2" charset="0"/>
                <a:cs typeface="Helvetica Neue" panose="02000503000000020004" pitchFamily="2" charset="0"/>
              </a:rPr>
              <a:t>Free early &amp; recompute</a:t>
            </a:r>
          </a:p>
        </p:txBody>
      </p:sp>
      <p:sp>
        <p:nvSpPr>
          <p:cNvPr id="98" name="Rectangle 97">
            <a:extLst>
              <a:ext uri="{FF2B5EF4-FFF2-40B4-BE49-F238E27FC236}">
                <a16:creationId xmlns:a16="http://schemas.microsoft.com/office/drawing/2014/main" id="{6F9FBEA6-E0C3-F041-A280-72D7029FBC52}"/>
              </a:ext>
            </a:extLst>
          </p:cNvPr>
          <p:cNvSpPr/>
          <p:nvPr/>
        </p:nvSpPr>
        <p:spPr>
          <a:xfrm>
            <a:off x="328592" y="231627"/>
            <a:ext cx="8219558"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Compute-hungry backpropagation policy</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Recompute </a:t>
            </a:r>
            <a:r>
              <a:rPr kumimoji="0" lang="en-US" sz="2400" b="0" i="0" u="none" strike="noStrike" kern="1200" cap="none" spc="0" normalizeH="0" baseline="0" noProof="0" dirty="0">
                <a:ln>
                  <a:noFill/>
                </a:ln>
                <a:solidFill>
                  <a:prstClr val="black"/>
                </a:solidFill>
                <a:effectLst/>
                <a:highlight>
                  <a:srgbClr val="FFFF00"/>
                </a:highlight>
                <a:uLnTx/>
                <a:uFillTx/>
                <a:latin typeface="Helvetica Neue" panose="02000503000000020004" pitchFamily="2" charset="0"/>
                <a:ea typeface="Helvetica Neue" panose="02000503000000020004" pitchFamily="2" charset="0"/>
                <a:cs typeface="Helvetica Neue" panose="02000503000000020004" pitchFamily="2" charset="0"/>
              </a:rPr>
              <a:t>all layers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a:extLst>
              <a:ext uri="{FF2B5EF4-FFF2-40B4-BE49-F238E27FC236}">
                <a16:creationId xmlns:a16="http://schemas.microsoft.com/office/drawing/2014/main" id="{3B2D5FF8-9031-0146-9141-4DCCEA8E228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00" name="Straight Connector 99">
            <a:extLst>
              <a:ext uri="{FF2B5EF4-FFF2-40B4-BE49-F238E27FC236}">
                <a16:creationId xmlns:a16="http://schemas.microsoft.com/office/drawing/2014/main" id="{A539E650-7C73-2C49-99E7-D7F6646F5370}"/>
              </a:ext>
            </a:extLst>
          </p:cNvPr>
          <p:cNvCxnSpPr/>
          <p:nvPr/>
        </p:nvCxnSpPr>
        <p:spPr>
          <a:xfrm>
            <a:off x="6375222" y="1928578"/>
            <a:ext cx="4880782" cy="0"/>
          </a:xfrm>
          <a:prstGeom prst="line">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1" name="TextBox 100">
            <a:extLst>
              <a:ext uri="{FF2B5EF4-FFF2-40B4-BE49-F238E27FC236}">
                <a16:creationId xmlns:a16="http://schemas.microsoft.com/office/drawing/2014/main" id="{1B006486-B77D-3E47-B718-8851567A8803}"/>
              </a:ext>
            </a:extLst>
          </p:cNvPr>
          <p:cNvSpPr txBox="1"/>
          <p:nvPr/>
        </p:nvSpPr>
        <p:spPr>
          <a:xfrm>
            <a:off x="6419790" y="1559246"/>
            <a:ext cx="3492303"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Peak RAM (no </a:t>
            </a:r>
            <a:r>
              <a:rPr kumimoji="0" lang="en-US" sz="1800" b="1" i="0" u="none" strike="noStrike" kern="1200" cap="none" spc="0" normalizeH="0" baseline="0" noProof="0" dirty="0" err="1">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recomputation</a:t>
            </a:r>
            <a:r>
              <a:rPr kumimoji="0" lang="en-US" sz="18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90" name="Straight Arrow Connector 89">
            <a:extLst>
              <a:ext uri="{FF2B5EF4-FFF2-40B4-BE49-F238E27FC236}">
                <a16:creationId xmlns:a16="http://schemas.microsoft.com/office/drawing/2014/main" id="{2650CAD1-C86D-294A-8C96-BE5877E7002E}"/>
              </a:ext>
            </a:extLst>
          </p:cNvPr>
          <p:cNvCxnSpPr>
            <a:cxnSpLocks/>
            <a:stCxn id="102" idx="6"/>
            <a:endCxn id="139" idx="1"/>
          </p:cNvCxnSpPr>
          <p:nvPr/>
        </p:nvCxnSpPr>
        <p:spPr>
          <a:xfrm>
            <a:off x="4908540" y="2812819"/>
            <a:ext cx="412415" cy="491486"/>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8D95AADC-2E07-CE45-AADE-6FF536C433EC}"/>
              </a:ext>
            </a:extLst>
          </p:cNvPr>
          <p:cNvCxnSpPr>
            <a:cxnSpLocks/>
            <a:stCxn id="139" idx="1"/>
            <a:endCxn id="116" idx="5"/>
          </p:cNvCxnSpPr>
          <p:nvPr/>
        </p:nvCxnSpPr>
        <p:spPr>
          <a:xfrm flipH="1">
            <a:off x="4923076" y="3304305"/>
            <a:ext cx="397879" cy="266171"/>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sp>
        <p:nvSpPr>
          <p:cNvPr id="92" name="Oval 91">
            <a:extLst>
              <a:ext uri="{FF2B5EF4-FFF2-40B4-BE49-F238E27FC236}">
                <a16:creationId xmlns:a16="http://schemas.microsoft.com/office/drawing/2014/main" id="{0D3CC92F-BC7E-724B-8153-48FCE800DD05}"/>
              </a:ext>
            </a:extLst>
          </p:cNvPr>
          <p:cNvSpPr/>
          <p:nvPr/>
        </p:nvSpPr>
        <p:spPr>
          <a:xfrm>
            <a:off x="526165"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93" name="!!B">
            <a:extLst>
              <a:ext uri="{FF2B5EF4-FFF2-40B4-BE49-F238E27FC236}">
                <a16:creationId xmlns:a16="http://schemas.microsoft.com/office/drawing/2014/main" id="{09D47BF0-6A26-E643-8A6F-201C7293F3BC}"/>
              </a:ext>
            </a:extLst>
          </p:cNvPr>
          <p:cNvSpPr/>
          <p:nvPr/>
        </p:nvSpPr>
        <p:spPr>
          <a:xfrm>
            <a:off x="1489473"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94" name="!!C">
            <a:extLst>
              <a:ext uri="{FF2B5EF4-FFF2-40B4-BE49-F238E27FC236}">
                <a16:creationId xmlns:a16="http://schemas.microsoft.com/office/drawing/2014/main" id="{B72B013A-D473-5C47-8BBC-FB032C6A7DFA}"/>
              </a:ext>
            </a:extLst>
          </p:cNvPr>
          <p:cNvSpPr/>
          <p:nvPr/>
        </p:nvSpPr>
        <p:spPr>
          <a:xfrm>
            <a:off x="2452782"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97" name="!!D">
            <a:extLst>
              <a:ext uri="{FF2B5EF4-FFF2-40B4-BE49-F238E27FC236}">
                <a16:creationId xmlns:a16="http://schemas.microsoft.com/office/drawing/2014/main" id="{EDEFD941-EF92-D048-9B7E-51909A8AC52C}"/>
              </a:ext>
            </a:extLst>
          </p:cNvPr>
          <p:cNvSpPr/>
          <p:nvPr/>
        </p:nvSpPr>
        <p:spPr>
          <a:xfrm>
            <a:off x="3416091"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02" name="!!E">
            <a:extLst>
              <a:ext uri="{FF2B5EF4-FFF2-40B4-BE49-F238E27FC236}">
                <a16:creationId xmlns:a16="http://schemas.microsoft.com/office/drawing/2014/main" id="{3CBC1D36-B555-3245-805A-8138380FDC4B}"/>
              </a:ext>
            </a:extLst>
          </p:cNvPr>
          <p:cNvSpPr/>
          <p:nvPr/>
        </p:nvSpPr>
        <p:spPr>
          <a:xfrm>
            <a:off x="4379399"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103" name="Straight Arrow Connector 102">
            <a:extLst>
              <a:ext uri="{FF2B5EF4-FFF2-40B4-BE49-F238E27FC236}">
                <a16:creationId xmlns:a16="http://schemas.microsoft.com/office/drawing/2014/main" id="{4AFCD550-E2E1-1A4A-9BC5-757D8FE1C731}"/>
              </a:ext>
            </a:extLst>
          </p:cNvPr>
          <p:cNvCxnSpPr>
            <a:stCxn id="92" idx="6"/>
            <a:endCxn id="93" idx="2"/>
          </p:cNvCxnSpPr>
          <p:nvPr/>
        </p:nvCxnSpPr>
        <p:spPr>
          <a:xfrm>
            <a:off x="1055306"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CAF071ED-3155-E942-8D65-1F1A02CC48CC}"/>
              </a:ext>
            </a:extLst>
          </p:cNvPr>
          <p:cNvCxnSpPr>
            <a:cxnSpLocks/>
            <a:stCxn id="93" idx="6"/>
            <a:endCxn id="94" idx="2"/>
          </p:cNvCxnSpPr>
          <p:nvPr/>
        </p:nvCxnSpPr>
        <p:spPr>
          <a:xfrm>
            <a:off x="2018615"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2CEE94E5-59B4-4048-9005-648DE07B899B}"/>
              </a:ext>
            </a:extLst>
          </p:cNvPr>
          <p:cNvCxnSpPr>
            <a:cxnSpLocks/>
            <a:stCxn id="94" idx="6"/>
            <a:endCxn id="97" idx="2"/>
          </p:cNvCxnSpPr>
          <p:nvPr/>
        </p:nvCxnSpPr>
        <p:spPr>
          <a:xfrm>
            <a:off x="2981924"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68B3CF2D-FE27-804E-A95C-616D08DF38D2}"/>
              </a:ext>
            </a:extLst>
          </p:cNvPr>
          <p:cNvCxnSpPr>
            <a:cxnSpLocks/>
            <a:stCxn id="97" idx="6"/>
            <a:endCxn id="102" idx="2"/>
          </p:cNvCxnSpPr>
          <p:nvPr/>
        </p:nvCxnSpPr>
        <p:spPr>
          <a:xfrm>
            <a:off x="3945232"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E28D751D-6DAA-0B4B-9209-4999B9D6AAD7}"/>
              </a:ext>
            </a:extLst>
          </p:cNvPr>
          <p:cNvCxnSpPr>
            <a:cxnSpLocks/>
            <a:endCxn id="92" idx="2"/>
          </p:cNvCxnSpPr>
          <p:nvPr/>
        </p:nvCxnSpPr>
        <p:spPr>
          <a:xfrm>
            <a:off x="186972" y="2812819"/>
            <a:ext cx="339193"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C15F971B-3AD0-AE40-BCC4-14A666D32B89}"/>
              </a:ext>
            </a:extLst>
          </p:cNvPr>
          <p:cNvCxnSpPr>
            <a:cxnSpLocks/>
            <a:stCxn id="102" idx="6"/>
            <a:endCxn id="114" idx="1"/>
          </p:cNvCxnSpPr>
          <p:nvPr/>
        </p:nvCxnSpPr>
        <p:spPr>
          <a:xfrm>
            <a:off x="4908540" y="2812819"/>
            <a:ext cx="290091" cy="22367"/>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sp>
        <p:nvSpPr>
          <p:cNvPr id="114" name="TextBox 113">
            <a:extLst>
              <a:ext uri="{FF2B5EF4-FFF2-40B4-BE49-F238E27FC236}">
                <a16:creationId xmlns:a16="http://schemas.microsoft.com/office/drawing/2014/main" id="{594F031F-0C4E-7844-89CA-C18295D11E5F}"/>
              </a:ext>
            </a:extLst>
          </p:cNvPr>
          <p:cNvSpPr txBox="1"/>
          <p:nvPr/>
        </p:nvSpPr>
        <p:spPr>
          <a:xfrm>
            <a:off x="5198631" y="2681297"/>
            <a:ext cx="622286"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Label</a:t>
            </a:r>
          </a:p>
        </p:txBody>
      </p:sp>
      <p:sp>
        <p:nvSpPr>
          <p:cNvPr id="116" name="Regular Pentagon 115">
            <a:extLst>
              <a:ext uri="{FF2B5EF4-FFF2-40B4-BE49-F238E27FC236}">
                <a16:creationId xmlns:a16="http://schemas.microsoft.com/office/drawing/2014/main" id="{3D326D1C-0845-2E46-A246-9E80CB6C9BA6}"/>
              </a:ext>
            </a:extLst>
          </p:cNvPr>
          <p:cNvSpPr/>
          <p:nvPr/>
        </p:nvSpPr>
        <p:spPr>
          <a:xfrm>
            <a:off x="4364862"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119" name="Regular Pentagon 118">
            <a:extLst>
              <a:ext uri="{FF2B5EF4-FFF2-40B4-BE49-F238E27FC236}">
                <a16:creationId xmlns:a16="http://schemas.microsoft.com/office/drawing/2014/main" id="{3B91C0B7-4221-2C4A-974E-13D751FF89FD}"/>
              </a:ext>
            </a:extLst>
          </p:cNvPr>
          <p:cNvSpPr/>
          <p:nvPr/>
        </p:nvSpPr>
        <p:spPr>
          <a:xfrm>
            <a:off x="3401554"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22" name="Regular Pentagon 121">
            <a:extLst>
              <a:ext uri="{FF2B5EF4-FFF2-40B4-BE49-F238E27FC236}">
                <a16:creationId xmlns:a16="http://schemas.microsoft.com/office/drawing/2014/main" id="{EA6FC584-FA7A-D74E-B7B9-7079E40EE6A9}"/>
              </a:ext>
            </a:extLst>
          </p:cNvPr>
          <p:cNvSpPr/>
          <p:nvPr/>
        </p:nvSpPr>
        <p:spPr>
          <a:xfrm>
            <a:off x="2438245"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123" name="Regular Pentagon 122">
            <a:extLst>
              <a:ext uri="{FF2B5EF4-FFF2-40B4-BE49-F238E27FC236}">
                <a16:creationId xmlns:a16="http://schemas.microsoft.com/office/drawing/2014/main" id="{44C7E786-A891-1C4E-B0FE-348B9F96D087}"/>
              </a:ext>
            </a:extLst>
          </p:cNvPr>
          <p:cNvSpPr/>
          <p:nvPr/>
        </p:nvSpPr>
        <p:spPr>
          <a:xfrm>
            <a:off x="1474936"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137" name="Regular Pentagon 136">
            <a:extLst>
              <a:ext uri="{FF2B5EF4-FFF2-40B4-BE49-F238E27FC236}">
                <a16:creationId xmlns:a16="http://schemas.microsoft.com/office/drawing/2014/main" id="{4F942B0C-600F-2642-837E-944AA15F8128}"/>
              </a:ext>
            </a:extLst>
          </p:cNvPr>
          <p:cNvSpPr/>
          <p:nvPr/>
        </p:nvSpPr>
        <p:spPr>
          <a:xfrm>
            <a:off x="511628"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139" name="Rectangle 138">
            <a:extLst>
              <a:ext uri="{FF2B5EF4-FFF2-40B4-BE49-F238E27FC236}">
                <a16:creationId xmlns:a16="http://schemas.microsoft.com/office/drawing/2014/main" id="{EDA8FC92-063F-0B43-B605-81A97AE0BABB}"/>
              </a:ext>
            </a:extLst>
          </p:cNvPr>
          <p:cNvSpPr/>
          <p:nvPr/>
        </p:nvSpPr>
        <p:spPr>
          <a:xfrm>
            <a:off x="5320955" y="3190594"/>
            <a:ext cx="565424" cy="227421"/>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Loss</a:t>
            </a:r>
          </a:p>
        </p:txBody>
      </p:sp>
      <p:cxnSp>
        <p:nvCxnSpPr>
          <p:cNvPr id="140" name="Straight Arrow Connector 139">
            <a:extLst>
              <a:ext uri="{FF2B5EF4-FFF2-40B4-BE49-F238E27FC236}">
                <a16:creationId xmlns:a16="http://schemas.microsoft.com/office/drawing/2014/main" id="{A54A1A28-8811-C848-A5B1-53835FBC55F4}"/>
              </a:ext>
            </a:extLst>
          </p:cNvPr>
          <p:cNvCxnSpPr>
            <a:cxnSpLocks/>
            <a:stCxn id="116" idx="1"/>
            <a:endCxn id="119" idx="5"/>
          </p:cNvCxnSpPr>
          <p:nvPr/>
        </p:nvCxnSpPr>
        <p:spPr>
          <a:xfrm flipH="1">
            <a:off x="3959767"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1C90FD39-00A4-294A-8932-12D64A58AE16}"/>
              </a:ext>
            </a:extLst>
          </p:cNvPr>
          <p:cNvCxnSpPr>
            <a:cxnSpLocks/>
            <a:stCxn id="119" idx="1"/>
            <a:endCxn id="122" idx="5"/>
          </p:cNvCxnSpPr>
          <p:nvPr/>
        </p:nvCxnSpPr>
        <p:spPr>
          <a:xfrm flipH="1">
            <a:off x="2996459"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CF391BF9-C661-574E-95EB-489780DC94DD}"/>
              </a:ext>
            </a:extLst>
          </p:cNvPr>
          <p:cNvCxnSpPr>
            <a:cxnSpLocks/>
            <a:stCxn id="122" idx="1"/>
            <a:endCxn id="123" idx="5"/>
          </p:cNvCxnSpPr>
          <p:nvPr/>
        </p:nvCxnSpPr>
        <p:spPr>
          <a:xfrm flipH="1">
            <a:off x="2033151"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B062A7B4-6227-0F45-8F1A-8102D17AB2BF}"/>
              </a:ext>
            </a:extLst>
          </p:cNvPr>
          <p:cNvCxnSpPr>
            <a:cxnSpLocks/>
            <a:stCxn id="123" idx="1"/>
            <a:endCxn id="137" idx="5"/>
          </p:cNvCxnSpPr>
          <p:nvPr/>
        </p:nvCxnSpPr>
        <p:spPr>
          <a:xfrm flipH="1">
            <a:off x="1069842"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26961122-A21A-5845-844D-78982ADBB796}"/>
              </a:ext>
            </a:extLst>
          </p:cNvPr>
          <p:cNvCxnSpPr>
            <a:cxnSpLocks/>
            <a:stCxn id="102" idx="4"/>
            <a:endCxn id="116" idx="0"/>
          </p:cNvCxnSpPr>
          <p:nvPr/>
        </p:nvCxnSpPr>
        <p:spPr>
          <a:xfrm>
            <a:off x="4643970"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571686B9-D57E-9745-8475-6AFE02ACC15E}"/>
              </a:ext>
            </a:extLst>
          </p:cNvPr>
          <p:cNvCxnSpPr>
            <a:cxnSpLocks/>
            <a:stCxn id="97" idx="4"/>
            <a:endCxn id="119" idx="0"/>
          </p:cNvCxnSpPr>
          <p:nvPr/>
        </p:nvCxnSpPr>
        <p:spPr>
          <a:xfrm>
            <a:off x="3680661"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01BC20AA-A93F-BD47-BE6C-50AC0ADC774C}"/>
              </a:ext>
            </a:extLst>
          </p:cNvPr>
          <p:cNvCxnSpPr>
            <a:cxnSpLocks/>
            <a:stCxn id="94" idx="4"/>
            <a:endCxn id="122" idx="0"/>
          </p:cNvCxnSpPr>
          <p:nvPr/>
        </p:nvCxnSpPr>
        <p:spPr>
          <a:xfrm>
            <a:off x="2717353"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55F5F0A7-B8D3-D941-B564-C8E09D30CB79}"/>
              </a:ext>
            </a:extLst>
          </p:cNvPr>
          <p:cNvCxnSpPr>
            <a:cxnSpLocks/>
            <a:stCxn id="93" idx="4"/>
            <a:endCxn id="123" idx="0"/>
          </p:cNvCxnSpPr>
          <p:nvPr/>
        </p:nvCxnSpPr>
        <p:spPr>
          <a:xfrm>
            <a:off x="1754044"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270650A7-CD9A-F049-B8A3-3B1B28E7C6E4}"/>
              </a:ext>
            </a:extLst>
          </p:cNvPr>
          <p:cNvCxnSpPr>
            <a:cxnSpLocks/>
            <a:stCxn id="92" idx="4"/>
            <a:endCxn id="137" idx="0"/>
          </p:cNvCxnSpPr>
          <p:nvPr/>
        </p:nvCxnSpPr>
        <p:spPr>
          <a:xfrm>
            <a:off x="790736"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sp>
        <p:nvSpPr>
          <p:cNvPr id="158" name="TextBox 157">
            <a:extLst>
              <a:ext uri="{FF2B5EF4-FFF2-40B4-BE49-F238E27FC236}">
                <a16:creationId xmlns:a16="http://schemas.microsoft.com/office/drawing/2014/main" id="{8C181F0C-88A4-9C47-99E5-1ACA7B24479A}"/>
              </a:ext>
            </a:extLst>
          </p:cNvPr>
          <p:cNvSpPr txBox="1"/>
          <p:nvPr/>
        </p:nvSpPr>
        <p:spPr>
          <a:xfrm>
            <a:off x="2076364" y="2055164"/>
            <a:ext cx="1866408"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B9BD5"/>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Forward Pass</a:t>
            </a:r>
          </a:p>
        </p:txBody>
      </p:sp>
      <p:sp>
        <p:nvSpPr>
          <p:cNvPr id="159" name="TextBox 158">
            <a:extLst>
              <a:ext uri="{FF2B5EF4-FFF2-40B4-BE49-F238E27FC236}">
                <a16:creationId xmlns:a16="http://schemas.microsoft.com/office/drawing/2014/main" id="{F05B3C68-F6E1-9A49-B826-024697078B85}"/>
              </a:ext>
            </a:extLst>
          </p:cNvPr>
          <p:cNvSpPr txBox="1"/>
          <p:nvPr/>
        </p:nvSpPr>
        <p:spPr>
          <a:xfrm>
            <a:off x="1946212" y="4002742"/>
            <a:ext cx="2081211"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AD47"/>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Backward Pass</a:t>
            </a:r>
          </a:p>
        </p:txBody>
      </p:sp>
    </p:spTree>
    <p:extLst>
      <p:ext uri="{BB962C8B-B14F-4D97-AF65-F5344CB8AC3E}">
        <p14:creationId xmlns:p14="http://schemas.microsoft.com/office/powerpoint/2010/main" val="4422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C400DD-4B4C-BD46-8696-49D7C5F4F51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Freeform 29">
            <a:extLst>
              <a:ext uri="{FF2B5EF4-FFF2-40B4-BE49-F238E27FC236}">
                <a16:creationId xmlns:a16="http://schemas.microsoft.com/office/drawing/2014/main" id="{6583AFB0-83AD-C04A-8FF1-B5FA2786C33D}"/>
              </a:ext>
            </a:extLst>
          </p:cNvPr>
          <p:cNvSpPr/>
          <p:nvPr/>
        </p:nvSpPr>
        <p:spPr>
          <a:xfrm>
            <a:off x="2714713" y="2564537"/>
            <a:ext cx="5284258" cy="2231388"/>
          </a:xfrm>
          <a:custGeom>
            <a:avLst/>
            <a:gdLst>
              <a:gd name="connsiteX0" fmla="*/ 0 w 5284258"/>
              <a:gd name="connsiteY0" fmla="*/ 0 h 2231388"/>
              <a:gd name="connsiteX1" fmla="*/ 1281824 w 5284258"/>
              <a:gd name="connsiteY1" fmla="*/ 1388130 h 2231388"/>
              <a:gd name="connsiteX2" fmla="*/ 5284258 w 5284258"/>
              <a:gd name="connsiteY2" fmla="*/ 2231388 h 2231388"/>
              <a:gd name="connsiteX3" fmla="*/ 5284258 w 5284258"/>
              <a:gd name="connsiteY3" fmla="*/ 2231388 h 2231388"/>
            </a:gdLst>
            <a:ahLst/>
            <a:cxnLst>
              <a:cxn ang="0">
                <a:pos x="connsiteX0" y="connsiteY0"/>
              </a:cxn>
              <a:cxn ang="0">
                <a:pos x="connsiteX1" y="connsiteY1"/>
              </a:cxn>
              <a:cxn ang="0">
                <a:pos x="connsiteX2" y="connsiteY2"/>
              </a:cxn>
              <a:cxn ang="0">
                <a:pos x="connsiteX3" y="connsiteY3"/>
              </a:cxn>
            </a:cxnLst>
            <a:rect l="l" t="t" r="r" b="b"/>
            <a:pathLst>
              <a:path w="5284258" h="2231388" extrusionOk="0">
                <a:moveTo>
                  <a:pt x="0" y="0"/>
                </a:moveTo>
                <a:cubicBezTo>
                  <a:pt x="65965" y="425096"/>
                  <a:pt x="349533" y="1035592"/>
                  <a:pt x="1281824" y="1388130"/>
                </a:cubicBezTo>
                <a:cubicBezTo>
                  <a:pt x="2162535" y="1760029"/>
                  <a:pt x="5284257" y="2231388"/>
                  <a:pt x="5284258" y="2231388"/>
                </a:cubicBezTo>
                <a:lnTo>
                  <a:pt x="5284258" y="2231388"/>
                </a:lnTo>
              </a:path>
            </a:pathLst>
          </a:custGeom>
          <a:noFill/>
          <a:ln w="76200">
            <a:solidFill>
              <a:schemeClr val="accent1">
                <a:lumMod val="75000"/>
              </a:schemeClr>
            </a:solidFill>
            <a:prstDash val="dash"/>
            <a:extLst>
              <a:ext uri="{C807C97D-BFC1-408E-A445-0C87EB9F89A2}">
                <ask:lineSketchStyleProps xmlns:ask="http://schemas.microsoft.com/office/drawing/2018/sketchyshapes" sd="1219033472">
                  <a:custGeom>
                    <a:avLst/>
                    <a:gdLst>
                      <a:gd name="connsiteX0" fmla="*/ 0 w 6596743"/>
                      <a:gd name="connsiteY0" fmla="*/ 0 h 2808514"/>
                      <a:gd name="connsiteX1" fmla="*/ 1600200 w 6596743"/>
                      <a:gd name="connsiteY1" fmla="*/ 1747157 h 2808514"/>
                      <a:gd name="connsiteX2" fmla="*/ 6596743 w 6596743"/>
                      <a:gd name="connsiteY2" fmla="*/ 2808514 h 2808514"/>
                      <a:gd name="connsiteX3" fmla="*/ 6596743 w 6596743"/>
                      <a:gd name="connsiteY3" fmla="*/ 2808514 h 2808514"/>
                    </a:gdLst>
                    <a:ahLst/>
                    <a:cxnLst>
                      <a:cxn ang="0">
                        <a:pos x="connsiteX0" y="connsiteY0"/>
                      </a:cxn>
                      <a:cxn ang="0">
                        <a:pos x="connsiteX1" y="connsiteY1"/>
                      </a:cxn>
                      <a:cxn ang="0">
                        <a:pos x="connsiteX2" y="connsiteY2"/>
                      </a:cxn>
                      <a:cxn ang="0">
                        <a:pos x="connsiteX3" y="connsiteY3"/>
                      </a:cxn>
                    </a:cxnLst>
                    <a:rect l="l" t="t" r="r" b="b"/>
                    <a:pathLst>
                      <a:path w="6596743" h="2808514">
                        <a:moveTo>
                          <a:pt x="0" y="0"/>
                        </a:moveTo>
                        <a:cubicBezTo>
                          <a:pt x="250371" y="639535"/>
                          <a:pt x="500743" y="1279071"/>
                          <a:pt x="1600200" y="1747157"/>
                        </a:cubicBezTo>
                        <a:cubicBezTo>
                          <a:pt x="2699657" y="2215243"/>
                          <a:pt x="6596743" y="2808514"/>
                          <a:pt x="6596743" y="2808514"/>
                        </a:cubicBezTo>
                        <a:lnTo>
                          <a:pt x="6596743" y="2808514"/>
                        </a:ln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5118A888-9574-2B44-B58D-1820BAC32BED}"/>
              </a:ext>
            </a:extLst>
          </p:cNvPr>
          <p:cNvCxnSpPr>
            <a:cxnSpLocks/>
          </p:cNvCxnSpPr>
          <p:nvPr/>
        </p:nvCxnSpPr>
        <p:spPr>
          <a:xfrm flipV="1">
            <a:off x="1878528" y="1697271"/>
            <a:ext cx="0" cy="4155034"/>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8C07E9E9-47AA-A54F-A2BE-0C311583DC3F}"/>
              </a:ext>
            </a:extLst>
          </p:cNvPr>
          <p:cNvSpPr txBox="1"/>
          <p:nvPr/>
        </p:nvSpPr>
        <p:spPr>
          <a:xfrm>
            <a:off x="1938188" y="1280015"/>
            <a:ext cx="1072777" cy="744299"/>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p:txBody>
      </p:sp>
      <p:cxnSp>
        <p:nvCxnSpPr>
          <p:cNvPr id="34" name="Straight Arrow Connector 33">
            <a:extLst>
              <a:ext uri="{FF2B5EF4-FFF2-40B4-BE49-F238E27FC236}">
                <a16:creationId xmlns:a16="http://schemas.microsoft.com/office/drawing/2014/main" id="{46767D1D-8CFA-484C-8E76-DB6244D6B9A7}"/>
              </a:ext>
            </a:extLst>
          </p:cNvPr>
          <p:cNvCxnSpPr>
            <a:cxnSpLocks/>
          </p:cNvCxnSpPr>
          <p:nvPr/>
        </p:nvCxnSpPr>
        <p:spPr>
          <a:xfrm>
            <a:off x="1870759" y="5840568"/>
            <a:ext cx="7086507" cy="11736"/>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5CA08B2B-A805-354D-B37A-6E0BCFD9B001}"/>
              </a:ext>
            </a:extLst>
          </p:cNvPr>
          <p:cNvSpPr txBox="1"/>
          <p:nvPr/>
        </p:nvSpPr>
        <p:spPr>
          <a:xfrm>
            <a:off x="9111361" y="5386283"/>
            <a:ext cx="2747041" cy="744299"/>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a:t>
            </a:r>
          </a:p>
        </p:txBody>
      </p:sp>
      <p:sp>
        <p:nvSpPr>
          <p:cNvPr id="36" name="TextBox 35">
            <a:extLst>
              <a:ext uri="{FF2B5EF4-FFF2-40B4-BE49-F238E27FC236}">
                <a16:creationId xmlns:a16="http://schemas.microsoft.com/office/drawing/2014/main" id="{3795B0ED-2CB9-8D4D-B969-F6AA2F85B7D4}"/>
              </a:ext>
            </a:extLst>
          </p:cNvPr>
          <p:cNvSpPr txBox="1"/>
          <p:nvPr/>
        </p:nvSpPr>
        <p:spPr>
          <a:xfrm>
            <a:off x="3010965" y="2221299"/>
            <a:ext cx="2927404"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all layers in RAM</a:t>
            </a:r>
          </a:p>
        </p:txBody>
      </p:sp>
      <p:sp>
        <p:nvSpPr>
          <p:cNvPr id="40" name="Cross 39">
            <a:extLst>
              <a:ext uri="{FF2B5EF4-FFF2-40B4-BE49-F238E27FC236}">
                <a16:creationId xmlns:a16="http://schemas.microsoft.com/office/drawing/2014/main" id="{8FCBB81A-3B78-D94F-9A2A-A8228CCC8366}"/>
              </a:ext>
            </a:extLst>
          </p:cNvPr>
          <p:cNvSpPr/>
          <p:nvPr/>
        </p:nvSpPr>
        <p:spPr>
          <a:xfrm rot="2700000">
            <a:off x="2400232" y="2148794"/>
            <a:ext cx="601041" cy="601041"/>
          </a:xfrm>
          <a:prstGeom prst="plus">
            <a:avLst>
              <a:gd name="adj" fmla="val 38031"/>
            </a:avLst>
          </a:prstGeom>
          <a:solidFill>
            <a:schemeClr val="accent1">
              <a:lumMod val="20000"/>
              <a:lumOff val="8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B50DD3E-E866-CA4D-A7FB-636FDDEA0C77}"/>
              </a:ext>
            </a:extLst>
          </p:cNvPr>
          <p:cNvSpPr/>
          <p:nvPr/>
        </p:nvSpPr>
        <p:spPr>
          <a:xfrm>
            <a:off x="328592" y="231627"/>
            <a:ext cx="9617376"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Prior heuristic as an intermediate trade-off point</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 name="Cross 40">
            <a:extLst>
              <a:ext uri="{FF2B5EF4-FFF2-40B4-BE49-F238E27FC236}">
                <a16:creationId xmlns:a16="http://schemas.microsoft.com/office/drawing/2014/main" id="{4BEE667C-81DB-9C4A-9B09-450978B5F725}"/>
              </a:ext>
            </a:extLst>
          </p:cNvPr>
          <p:cNvSpPr/>
          <p:nvPr/>
        </p:nvSpPr>
        <p:spPr>
          <a:xfrm rot="2700000">
            <a:off x="7875714" y="4489452"/>
            <a:ext cx="601041" cy="601041"/>
          </a:xfrm>
          <a:prstGeom prst="plus">
            <a:avLst>
              <a:gd name="adj" fmla="val 38031"/>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4E9CD987-3405-8B45-A801-EFEA69363869}"/>
              </a:ext>
            </a:extLst>
          </p:cNvPr>
          <p:cNvSpPr txBox="1"/>
          <p:nvPr/>
        </p:nvSpPr>
        <p:spPr>
          <a:xfrm>
            <a:off x="8470589" y="4589917"/>
            <a:ext cx="3040940" cy="40011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Recompute all layers</a:t>
            </a:r>
          </a:p>
        </p:txBody>
      </p:sp>
      <p:sp>
        <p:nvSpPr>
          <p:cNvPr id="3" name="Rectangle 2">
            <a:extLst>
              <a:ext uri="{FF2B5EF4-FFF2-40B4-BE49-F238E27FC236}">
                <a16:creationId xmlns:a16="http://schemas.microsoft.com/office/drawing/2014/main" id="{C0BCACC3-D01C-D14E-AB9F-985F50416DB4}"/>
              </a:ext>
            </a:extLst>
          </p:cNvPr>
          <p:cNvSpPr/>
          <p:nvPr/>
        </p:nvSpPr>
        <p:spPr>
          <a:xfrm>
            <a:off x="2275752" y="2036050"/>
            <a:ext cx="9235767" cy="3350233"/>
          </a:xfrm>
          <a:prstGeom prst="rect">
            <a:avLst/>
          </a:prstGeom>
          <a:solidFill>
            <a:srgbClr val="FFFFFF">
              <a:alpha val="72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Cross 38">
            <a:extLst>
              <a:ext uri="{FF2B5EF4-FFF2-40B4-BE49-F238E27FC236}">
                <a16:creationId xmlns:a16="http://schemas.microsoft.com/office/drawing/2014/main" id="{C362B859-87DC-9F4C-9048-37EB5950F947}"/>
              </a:ext>
            </a:extLst>
          </p:cNvPr>
          <p:cNvSpPr/>
          <p:nvPr/>
        </p:nvSpPr>
        <p:spPr>
          <a:xfrm rot="2700000">
            <a:off x="6436753" y="2970664"/>
            <a:ext cx="601041" cy="601041"/>
          </a:xfrm>
          <a:prstGeom prst="plus">
            <a:avLst>
              <a:gd name="adj" fmla="val 38031"/>
            </a:avLst>
          </a:prstGeom>
          <a:solidFill>
            <a:srgbClr val="FFC8CA"/>
          </a:solidFill>
          <a:ln w="28575">
            <a:solidFill>
              <a:srgbClr val="C0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1781C37-730E-1248-A456-7A3D53960657}"/>
                  </a:ext>
                </a:extLst>
              </p:cNvPr>
              <p:cNvSpPr txBox="1"/>
              <p:nvPr/>
            </p:nvSpPr>
            <p:spPr>
              <a:xfrm>
                <a:off x="7053967" y="2856118"/>
                <a:ext cx="3714607" cy="713593"/>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every </a:t>
                </a:r>
                <a14:m>
                  <m:oMath xmlns:m="http://schemas.openxmlformats.org/officeDocument/2006/math">
                    <m:rad>
                      <m:radPr>
                        <m:degHide m:val="on"/>
                        <m:ctrlPr>
                          <a:rPr kumimoji="0" lang="en-US" sz="2000" b="1" i="1" u="none" strike="noStrike" kern="1200" cap="none" spc="0" normalizeH="0" baseline="0" noProof="0" smtClean="0">
                            <a:ln>
                              <a:noFill/>
                            </a:ln>
                            <a:solidFill>
                              <a:sysClr val="windowText" lastClr="000000"/>
                            </a:solidFill>
                            <a:effectLst/>
                            <a:uLnTx/>
                            <a:uFillTx/>
                            <a:latin typeface="Cambria Math" panose="02040503050406030204" pitchFamily="18" charset="0"/>
                            <a:ea typeface="Helvetica Neue" panose="02000503000000020004" pitchFamily="2" charset="0"/>
                            <a:cs typeface="Helvetica Neue" panose="02000503000000020004" pitchFamily="2" charset="0"/>
                          </a:rPr>
                        </m:ctrlPr>
                      </m:radPr>
                      <m:deg/>
                      <m:e>
                        <m:r>
                          <a:rPr kumimoji="0" lang="en-US" sz="2000" b="1" i="1" u="none" strike="noStrike" kern="1200" cap="none" spc="0" normalizeH="0" baseline="0" noProof="0" smtClean="0">
                            <a:ln>
                              <a:noFill/>
                            </a:ln>
                            <a:solidFill>
                              <a:sysClr val="windowText" lastClr="000000"/>
                            </a:solidFill>
                            <a:effectLst/>
                            <a:uLnTx/>
                            <a:uFillTx/>
                            <a:latin typeface="Cambria Math" panose="02040503050406030204" pitchFamily="18" charset="0"/>
                            <a:ea typeface="Helvetica Neue" panose="02000503000000020004" pitchFamily="2" charset="0"/>
                            <a:cs typeface="Helvetica Neue" panose="02000503000000020004" pitchFamily="2" charset="0"/>
                          </a:rPr>
                          <m:t>𝒏</m:t>
                        </m:r>
                      </m:e>
                    </m:rad>
                  </m:oMath>
                </a14:m>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 layers in 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Chen et al (2016)</a:t>
                </a:r>
              </a:p>
            </p:txBody>
          </p:sp>
        </mc:Choice>
        <mc:Fallback xmlns="">
          <p:sp>
            <p:nvSpPr>
              <p:cNvPr id="35" name="TextBox 34">
                <a:extLst>
                  <a:ext uri="{FF2B5EF4-FFF2-40B4-BE49-F238E27FC236}">
                    <a16:creationId xmlns:a16="http://schemas.microsoft.com/office/drawing/2014/main" id="{01781C37-730E-1248-A456-7A3D53960657}"/>
                  </a:ext>
                </a:extLst>
              </p:cNvPr>
              <p:cNvSpPr txBox="1">
                <a:spLocks noRot="1" noChangeAspect="1" noMove="1" noResize="1" noEditPoints="1" noAdjustHandles="1" noChangeArrowheads="1" noChangeShapeType="1" noTextEdit="1"/>
              </p:cNvSpPr>
              <p:nvPr/>
            </p:nvSpPr>
            <p:spPr>
              <a:xfrm>
                <a:off x="7053967" y="2856118"/>
                <a:ext cx="3714607" cy="713593"/>
              </a:xfrm>
              <a:prstGeom prst="rect">
                <a:avLst/>
              </a:prstGeom>
              <a:blipFill>
                <a:blip r:embed="rId3"/>
                <a:stretch>
                  <a:fillRect l="-1361" t="-3509" r="-680" b="-12281"/>
                </a:stretch>
              </a:blipFill>
            </p:spPr>
            <p:txBody>
              <a:bodyPr/>
              <a:lstStyle/>
              <a:p>
                <a:r>
                  <a:rPr lang="en-US">
                    <a:noFill/>
                  </a:rPr>
                  <a:t> </a:t>
                </a:r>
              </a:p>
            </p:txBody>
          </p:sp>
        </mc:Fallback>
      </mc:AlternateContent>
    </p:spTree>
    <p:extLst>
      <p:ext uri="{BB962C8B-B14F-4D97-AF65-F5344CB8AC3E}">
        <p14:creationId xmlns:p14="http://schemas.microsoft.com/office/powerpoint/2010/main" val="1481777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377660" y="-363255"/>
            <a:ext cx="11689080" cy="1325563"/>
          </a:xfrm>
        </p:spPr>
        <p:txBody>
          <a:bodyPr>
            <a:normAutofit/>
          </a:bodyPr>
          <a:lstStyle/>
          <a:p>
            <a:r>
              <a:rPr lang="en-US" sz="3600" dirty="0"/>
              <a:t>Hardware and the History of AI</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1144514"/>
            <a:ext cx="11563820" cy="6736080"/>
          </a:xfrm>
        </p:spPr>
        <p:txBody>
          <a:bodyPr>
            <a:normAutofit/>
          </a:bodyPr>
          <a:lstStyle/>
          <a:p>
            <a:r>
              <a:rPr lang="en-US" b="1" dirty="0"/>
              <a:t>1950 to 1974:</a:t>
            </a:r>
            <a:r>
              <a:rPr lang="en-US" dirty="0"/>
              <a:t> </a:t>
            </a:r>
            <a:r>
              <a:rPr lang="en-US" i="1" dirty="0"/>
              <a:t>Birth of AI</a:t>
            </a:r>
          </a:p>
          <a:p>
            <a:pPr lvl="1"/>
            <a:r>
              <a:rPr lang="en-US" dirty="0"/>
              <a:t>1951 Marvin Minsky builds first </a:t>
            </a:r>
            <a:r>
              <a:rPr lang="en-US" b="1" dirty="0"/>
              <a:t>neural network hardware</a:t>
            </a:r>
            <a:r>
              <a:rPr lang="en-US" dirty="0"/>
              <a:t> (SNARC)</a:t>
            </a:r>
            <a:endParaRPr lang="en-US" i="1" dirty="0"/>
          </a:p>
          <a:p>
            <a:r>
              <a:rPr lang="en-US" b="1" dirty="0">
                <a:solidFill>
                  <a:srgbClr val="C00000"/>
                </a:solidFill>
              </a:rPr>
              <a:t>1974 to 1980: </a:t>
            </a:r>
            <a:r>
              <a:rPr lang="en-US" i="1" dirty="0">
                <a:solidFill>
                  <a:srgbClr val="C00000"/>
                </a:solidFill>
              </a:rPr>
              <a:t>First AI Winter</a:t>
            </a:r>
          </a:p>
          <a:p>
            <a:pPr lvl="1"/>
            <a:r>
              <a:rPr lang="en-US" dirty="0">
                <a:solidFill>
                  <a:srgbClr val="C00000"/>
                </a:solidFill>
              </a:rPr>
              <a:t>Limited </a:t>
            </a:r>
            <a:r>
              <a:rPr lang="en-US" b="1" dirty="0">
                <a:solidFill>
                  <a:srgbClr val="C00000"/>
                </a:solidFill>
              </a:rPr>
              <a:t>processing power</a:t>
            </a:r>
            <a:r>
              <a:rPr lang="en-US" dirty="0">
                <a:solidFill>
                  <a:srgbClr val="C00000"/>
                </a:solidFill>
              </a:rPr>
              <a:t> and </a:t>
            </a:r>
            <a:r>
              <a:rPr lang="en-US" b="1" dirty="0">
                <a:solidFill>
                  <a:srgbClr val="C00000"/>
                </a:solidFill>
              </a:rPr>
              <a:t>data</a:t>
            </a:r>
          </a:p>
          <a:p>
            <a:endParaRPr lang="en-US" b="1" dirty="0"/>
          </a:p>
          <a:p>
            <a:r>
              <a:rPr lang="en-US" b="1" dirty="0"/>
              <a:t>1980 to 1987:</a:t>
            </a:r>
            <a:r>
              <a:rPr lang="en-US" dirty="0"/>
              <a:t> </a:t>
            </a:r>
            <a:r>
              <a:rPr lang="en-US" i="1" dirty="0"/>
              <a:t>Second Wave of AI</a:t>
            </a:r>
          </a:p>
          <a:p>
            <a:pPr lvl="1"/>
            <a:r>
              <a:rPr lang="en-US" dirty="0"/>
              <a:t>XCON (AI for </a:t>
            </a:r>
            <a:r>
              <a:rPr lang="en-US" b="1" dirty="0"/>
              <a:t>hardware configuration</a:t>
            </a:r>
            <a:r>
              <a:rPr lang="en-US" dirty="0"/>
              <a:t>) for DEC </a:t>
            </a:r>
            <a:r>
              <a:rPr lang="en-US" dirty="0">
                <a:sym typeface="Wingdings" pitchFamily="2" charset="2"/>
              </a:rPr>
              <a:t> </a:t>
            </a:r>
            <a:r>
              <a:rPr lang="en-US" dirty="0"/>
              <a:t>boom in AI hardware companies</a:t>
            </a:r>
          </a:p>
          <a:p>
            <a:r>
              <a:rPr lang="en-US" b="1" dirty="0">
                <a:solidFill>
                  <a:srgbClr val="C00000"/>
                </a:solidFill>
              </a:rPr>
              <a:t>1987 to 1993: </a:t>
            </a:r>
            <a:r>
              <a:rPr lang="en-US" i="1" dirty="0">
                <a:solidFill>
                  <a:srgbClr val="C00000"/>
                </a:solidFill>
              </a:rPr>
              <a:t>Second AI Winter</a:t>
            </a:r>
          </a:p>
          <a:p>
            <a:pPr lvl="1"/>
            <a:r>
              <a:rPr lang="en-US" b="1" dirty="0">
                <a:solidFill>
                  <a:srgbClr val="C00000"/>
                </a:solidFill>
              </a:rPr>
              <a:t>Brittle</a:t>
            </a:r>
            <a:r>
              <a:rPr lang="en-US" dirty="0">
                <a:solidFill>
                  <a:srgbClr val="C00000"/>
                </a:solidFill>
              </a:rPr>
              <a:t> AI and the collapse of the </a:t>
            </a:r>
            <a:r>
              <a:rPr lang="en-US" b="1" dirty="0">
                <a:solidFill>
                  <a:srgbClr val="C00000"/>
                </a:solidFill>
              </a:rPr>
              <a:t>AI Hardware Market</a:t>
            </a:r>
          </a:p>
          <a:p>
            <a:pPr lvl="2"/>
            <a:endParaRPr lang="en-US" b="1" dirty="0"/>
          </a:p>
          <a:p>
            <a:r>
              <a:rPr lang="en-US" b="1" dirty="0"/>
              <a:t>1993 to 2011: </a:t>
            </a:r>
            <a:r>
              <a:rPr lang="en-US" i="1" dirty="0"/>
              <a:t>AI </a:t>
            </a:r>
            <a:r>
              <a:rPr lang="en-US" i="1" dirty="0">
                <a:sym typeface="Wingdings" pitchFamily="2" charset="2"/>
              </a:rPr>
              <a:t> </a:t>
            </a:r>
            <a:r>
              <a:rPr lang="en-US" i="1" dirty="0"/>
              <a:t>Machine Learning</a:t>
            </a:r>
          </a:p>
          <a:p>
            <a:pPr lvl="1"/>
            <a:r>
              <a:rPr lang="en-US" i="1" dirty="0"/>
              <a:t>Confluence of ideas + </a:t>
            </a:r>
            <a:r>
              <a:rPr lang="en-US" b="1" i="1" dirty="0"/>
              <a:t>Compute</a:t>
            </a:r>
            <a:r>
              <a:rPr lang="en-US" i="1" dirty="0"/>
              <a:t> + </a:t>
            </a:r>
            <a:r>
              <a:rPr lang="en-US" b="1" i="1" dirty="0"/>
              <a:t>Big Data</a:t>
            </a:r>
            <a:r>
              <a:rPr lang="en-US" i="1" dirty="0"/>
              <a:t> </a:t>
            </a:r>
            <a:r>
              <a:rPr lang="en-US" i="1" dirty="0">
                <a:sym typeface="Wingdings" pitchFamily="2" charset="2"/>
              </a:rPr>
              <a:t> AI starts to really work </a:t>
            </a:r>
          </a:p>
          <a:p>
            <a:pPr lvl="2"/>
            <a:endParaRPr lang="en-US" sz="2000" b="1" dirty="0"/>
          </a:p>
          <a:p>
            <a:r>
              <a:rPr lang="en-US" sz="2400" b="1" dirty="0">
                <a:solidFill>
                  <a:schemeClr val="accent2"/>
                </a:solidFill>
              </a:rPr>
              <a:t>2011 to 2019: </a:t>
            </a:r>
            <a:r>
              <a:rPr lang="en-US" sz="2400" i="1" dirty="0">
                <a:solidFill>
                  <a:schemeClr val="accent2"/>
                </a:solidFill>
              </a:rPr>
              <a:t>Third Wave (Deep Learning)</a:t>
            </a:r>
          </a:p>
          <a:p>
            <a:pPr lvl="1"/>
            <a:r>
              <a:rPr lang="en-US" b="1" i="1" dirty="0">
                <a:solidFill>
                  <a:schemeClr val="accent2"/>
                </a:solidFill>
              </a:rPr>
              <a:t>Compute</a:t>
            </a:r>
            <a:r>
              <a:rPr lang="en-US" i="1" dirty="0">
                <a:solidFill>
                  <a:schemeClr val="accent2"/>
                </a:solidFill>
              </a:rPr>
              <a:t> + </a:t>
            </a:r>
            <a:r>
              <a:rPr lang="en-US" b="1" i="1" dirty="0">
                <a:solidFill>
                  <a:schemeClr val="accent2"/>
                </a:solidFill>
              </a:rPr>
              <a:t>data</a:t>
            </a:r>
            <a:r>
              <a:rPr lang="en-US" i="1" dirty="0">
                <a:solidFill>
                  <a:schemeClr val="accent2"/>
                </a:solidFill>
              </a:rPr>
              <a:t> + </a:t>
            </a:r>
            <a:r>
              <a:rPr lang="en-US" b="1" i="1" u="sng" dirty="0">
                <a:solidFill>
                  <a:schemeClr val="accent2"/>
                </a:solidFill>
              </a:rPr>
              <a:t>abstractions</a:t>
            </a:r>
            <a:r>
              <a:rPr lang="en-US" i="1" dirty="0">
                <a:solidFill>
                  <a:schemeClr val="accent2"/>
                </a:solidFill>
              </a:rPr>
              <a:t> </a:t>
            </a:r>
            <a:r>
              <a:rPr lang="en-US" i="1" dirty="0">
                <a:solidFill>
                  <a:schemeClr val="accent2"/>
                </a:solidFill>
                <a:sym typeface="Wingdings" pitchFamily="2" charset="2"/>
              </a:rPr>
              <a:t> feedback cycle</a:t>
            </a:r>
          </a:p>
          <a:p>
            <a:pPr lvl="1"/>
            <a:endParaRPr lang="en-US" i="1" dirty="0">
              <a:sym typeface="Wingdings" pitchFamily="2" charset="2"/>
            </a:endParaRPr>
          </a:p>
        </p:txBody>
      </p:sp>
    </p:spTree>
    <p:extLst>
      <p:ext uri="{BB962C8B-B14F-4D97-AF65-F5344CB8AC3E}">
        <p14:creationId xmlns:p14="http://schemas.microsoft.com/office/powerpoint/2010/main" val="266752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fade">
                                      <p:cBhvr>
                                        <p:cTn id="30" dur="500"/>
                                        <p:tgtEl>
                                          <p:spTgt spid="5">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fade">
                                      <p:cBhvr>
                                        <p:cTn id="35" dur="500"/>
                                        <p:tgtEl>
                                          <p:spTgt spid="5">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11" end="11"/>
                                            </p:txEl>
                                          </p:spTgt>
                                        </p:tgtEl>
                                        <p:attrNameLst>
                                          <p:attrName>style.visibility</p:attrName>
                                        </p:attrNameLst>
                                      </p:cBhvr>
                                      <p:to>
                                        <p:strVal val="visible"/>
                                      </p:to>
                                    </p:set>
                                    <p:animEffect transition="in" filter="fade">
                                      <p:cBhvr>
                                        <p:cTn id="38" dur="500"/>
                                        <p:tgtEl>
                                          <p:spTgt spid="5">
                                            <p:txEl>
                                              <p:pRg st="11" end="1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animEffect transition="in" filter="fade">
                                      <p:cBhvr>
                                        <p:cTn id="43" dur="500"/>
                                        <p:tgtEl>
                                          <p:spTgt spid="5">
                                            <p:txEl>
                                              <p:pRg st="13" end="1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14" end="14"/>
                                            </p:txEl>
                                          </p:spTgt>
                                        </p:tgtEl>
                                        <p:attrNameLst>
                                          <p:attrName>style.visibility</p:attrName>
                                        </p:attrNameLst>
                                      </p:cBhvr>
                                      <p:to>
                                        <p:strVal val="visible"/>
                                      </p:to>
                                    </p:set>
                                    <p:animEffect transition="in" filter="fade">
                                      <p:cBhvr>
                                        <p:cTn id="48"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C400DD-4B4C-BD46-8696-49D7C5F4F51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 name="Freeform 34">
            <a:extLst>
              <a:ext uri="{FF2B5EF4-FFF2-40B4-BE49-F238E27FC236}">
                <a16:creationId xmlns:a16="http://schemas.microsoft.com/office/drawing/2014/main" id="{0308887F-99B5-9849-B54F-75E5F0958A72}"/>
              </a:ext>
            </a:extLst>
          </p:cNvPr>
          <p:cNvSpPr/>
          <p:nvPr/>
        </p:nvSpPr>
        <p:spPr>
          <a:xfrm>
            <a:off x="5008061" y="2762757"/>
            <a:ext cx="4151693" cy="1753139"/>
          </a:xfrm>
          <a:custGeom>
            <a:avLst/>
            <a:gdLst>
              <a:gd name="connsiteX0" fmla="*/ 0 w 4151693"/>
              <a:gd name="connsiteY0" fmla="*/ 0 h 1753139"/>
              <a:gd name="connsiteX1" fmla="*/ 1007093 w 4151693"/>
              <a:gd name="connsiteY1" fmla="*/ 1090615 h 1753139"/>
              <a:gd name="connsiteX2" fmla="*/ 4151693 w 4151693"/>
              <a:gd name="connsiteY2" fmla="*/ 1753138 h 1753139"/>
              <a:gd name="connsiteX3" fmla="*/ 4151693 w 4151693"/>
              <a:gd name="connsiteY3" fmla="*/ 1753138 h 1753139"/>
            </a:gdLst>
            <a:ahLst/>
            <a:cxnLst>
              <a:cxn ang="0">
                <a:pos x="connsiteX0" y="connsiteY0"/>
              </a:cxn>
              <a:cxn ang="0">
                <a:pos x="connsiteX1" y="connsiteY1"/>
              </a:cxn>
              <a:cxn ang="0">
                <a:pos x="connsiteX2" y="connsiteY2"/>
              </a:cxn>
              <a:cxn ang="0">
                <a:pos x="connsiteX3" y="connsiteY3"/>
              </a:cxn>
            </a:cxnLst>
            <a:rect l="l" t="t" r="r" b="b"/>
            <a:pathLst>
              <a:path w="4151693" h="1753139" extrusionOk="0">
                <a:moveTo>
                  <a:pt x="0" y="0"/>
                </a:moveTo>
                <a:cubicBezTo>
                  <a:pt x="86923" y="355634"/>
                  <a:pt x="274522" y="813672"/>
                  <a:pt x="1007093" y="1090615"/>
                </a:cubicBezTo>
                <a:cubicBezTo>
                  <a:pt x="1699043" y="1382805"/>
                  <a:pt x="4151692" y="1753138"/>
                  <a:pt x="4151693" y="1753138"/>
                </a:cubicBezTo>
                <a:lnTo>
                  <a:pt x="4151693" y="1753138"/>
                </a:lnTo>
              </a:path>
            </a:pathLst>
          </a:custGeom>
          <a:noFill/>
          <a:ln w="76200">
            <a:solidFill>
              <a:schemeClr val="accent1">
                <a:lumMod val="75000"/>
              </a:schemeClr>
            </a:solidFill>
            <a:prstDash val="dash"/>
            <a:extLst>
              <a:ext uri="{C807C97D-BFC1-408E-A445-0C87EB9F89A2}">
                <ask:lineSketchStyleProps xmlns:ask="http://schemas.microsoft.com/office/drawing/2018/sketchyshapes" sd="1219033472">
                  <a:custGeom>
                    <a:avLst/>
                    <a:gdLst>
                      <a:gd name="connsiteX0" fmla="*/ 0 w 6596743"/>
                      <a:gd name="connsiteY0" fmla="*/ 0 h 2808514"/>
                      <a:gd name="connsiteX1" fmla="*/ 1600200 w 6596743"/>
                      <a:gd name="connsiteY1" fmla="*/ 1747157 h 2808514"/>
                      <a:gd name="connsiteX2" fmla="*/ 6596743 w 6596743"/>
                      <a:gd name="connsiteY2" fmla="*/ 2808514 h 2808514"/>
                      <a:gd name="connsiteX3" fmla="*/ 6596743 w 6596743"/>
                      <a:gd name="connsiteY3" fmla="*/ 2808514 h 2808514"/>
                    </a:gdLst>
                    <a:ahLst/>
                    <a:cxnLst>
                      <a:cxn ang="0">
                        <a:pos x="connsiteX0" y="connsiteY0"/>
                      </a:cxn>
                      <a:cxn ang="0">
                        <a:pos x="connsiteX1" y="connsiteY1"/>
                      </a:cxn>
                      <a:cxn ang="0">
                        <a:pos x="connsiteX2" y="connsiteY2"/>
                      </a:cxn>
                      <a:cxn ang="0">
                        <a:pos x="connsiteX3" y="connsiteY3"/>
                      </a:cxn>
                    </a:cxnLst>
                    <a:rect l="l" t="t" r="r" b="b"/>
                    <a:pathLst>
                      <a:path w="6596743" h="2808514">
                        <a:moveTo>
                          <a:pt x="0" y="0"/>
                        </a:moveTo>
                        <a:cubicBezTo>
                          <a:pt x="250371" y="639535"/>
                          <a:pt x="500743" y="1279071"/>
                          <a:pt x="1600200" y="1747157"/>
                        </a:cubicBezTo>
                        <a:cubicBezTo>
                          <a:pt x="2699657" y="2215243"/>
                          <a:pt x="6596743" y="2808514"/>
                          <a:pt x="6596743" y="2808514"/>
                        </a:cubicBezTo>
                        <a:lnTo>
                          <a:pt x="6596743" y="2808514"/>
                        </a:ln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98FF49F-0708-5846-98FE-34A3EE983291}"/>
              </a:ext>
            </a:extLst>
          </p:cNvPr>
          <p:cNvCxnSpPr>
            <a:cxnSpLocks/>
          </p:cNvCxnSpPr>
          <p:nvPr/>
        </p:nvCxnSpPr>
        <p:spPr>
          <a:xfrm flipV="1">
            <a:off x="4351094" y="2081370"/>
            <a:ext cx="0" cy="3264493"/>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57A58D58-A0B8-4F46-ADFA-2F9D588A3E83}"/>
              </a:ext>
            </a:extLst>
          </p:cNvPr>
          <p:cNvSpPr txBox="1"/>
          <p:nvPr/>
        </p:nvSpPr>
        <p:spPr>
          <a:xfrm>
            <a:off x="4397967" y="1753544"/>
            <a:ext cx="842851"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p:txBody>
      </p:sp>
      <p:cxnSp>
        <p:nvCxnSpPr>
          <p:cNvPr id="19" name="Straight Arrow Connector 18">
            <a:extLst>
              <a:ext uri="{FF2B5EF4-FFF2-40B4-BE49-F238E27FC236}">
                <a16:creationId xmlns:a16="http://schemas.microsoft.com/office/drawing/2014/main" id="{67A94BF4-1D14-6842-B9F7-9EFB02717CEF}"/>
              </a:ext>
            </a:extLst>
          </p:cNvPr>
          <p:cNvCxnSpPr>
            <a:cxnSpLocks/>
          </p:cNvCxnSpPr>
          <p:nvPr/>
        </p:nvCxnSpPr>
        <p:spPr>
          <a:xfrm>
            <a:off x="4344990" y="5336642"/>
            <a:ext cx="5567669" cy="9221"/>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7A714B59-C810-8B4A-9E19-FF98A87EE855}"/>
              </a:ext>
            </a:extLst>
          </p:cNvPr>
          <p:cNvSpPr txBox="1"/>
          <p:nvPr/>
        </p:nvSpPr>
        <p:spPr>
          <a:xfrm>
            <a:off x="5240818" y="2317080"/>
            <a:ext cx="1183709" cy="707886"/>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Checkpoint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every node</a:t>
            </a:r>
          </a:p>
        </p:txBody>
      </p:sp>
      <p:sp>
        <p:nvSpPr>
          <p:cNvPr id="22" name="TextBox 21">
            <a:extLst>
              <a:ext uri="{FF2B5EF4-FFF2-40B4-BE49-F238E27FC236}">
                <a16:creationId xmlns:a16="http://schemas.microsoft.com/office/drawing/2014/main" id="{1F169B02-C38A-194A-933D-29044CF4D891}"/>
              </a:ext>
            </a:extLst>
          </p:cNvPr>
          <p:cNvSpPr txBox="1"/>
          <p:nvPr/>
        </p:nvSpPr>
        <p:spPr>
          <a:xfrm>
            <a:off x="9543210" y="4184382"/>
            <a:ext cx="1873343" cy="707886"/>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Recompute all layers</a:t>
            </a:r>
          </a:p>
        </p:txBody>
      </p:sp>
      <p:sp>
        <p:nvSpPr>
          <p:cNvPr id="23" name="TextBox 22">
            <a:extLst>
              <a:ext uri="{FF2B5EF4-FFF2-40B4-BE49-F238E27FC236}">
                <a16:creationId xmlns:a16="http://schemas.microsoft.com/office/drawing/2014/main" id="{2496DD34-353C-794E-8305-BBBEAB1E58D6}"/>
              </a:ext>
            </a:extLst>
          </p:cNvPr>
          <p:cNvSpPr txBox="1"/>
          <p:nvPr/>
        </p:nvSpPr>
        <p:spPr>
          <a:xfrm>
            <a:off x="10033727" y="4979723"/>
            <a:ext cx="2158273" cy="58477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a:t>
            </a:r>
          </a:p>
        </p:txBody>
      </p:sp>
      <p:sp>
        <p:nvSpPr>
          <p:cNvPr id="25" name="TextBox 24">
            <a:extLst>
              <a:ext uri="{FF2B5EF4-FFF2-40B4-BE49-F238E27FC236}">
                <a16:creationId xmlns:a16="http://schemas.microsoft.com/office/drawing/2014/main" id="{016B17FD-290D-C34A-8D54-E8E617DAC761}"/>
              </a:ext>
            </a:extLst>
          </p:cNvPr>
          <p:cNvSpPr txBox="1"/>
          <p:nvPr/>
        </p:nvSpPr>
        <p:spPr>
          <a:xfrm>
            <a:off x="318112" y="306044"/>
            <a:ext cx="1154029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How to trade-off RAM for compute </a:t>
            </a:r>
            <a:r>
              <a:rPr kumimoji="0" lang="en-US" sz="3200" b="1" i="0" u="none" strike="noStrike" kern="1200" cap="none" spc="0" normalizeH="0" baseline="0" noProof="0" dirty="0">
                <a:ln>
                  <a:noFill/>
                </a:ln>
                <a:solidFill>
                  <a:prstClr val="black"/>
                </a:solidFill>
                <a:effectLst/>
                <a:highlight>
                  <a:srgbClr val="FFFF00"/>
                </a:highlight>
                <a:uLnTx/>
                <a:uFillTx/>
                <a:latin typeface="Helvetica Neue" panose="02000503000000020004" pitchFamily="2" charset="0"/>
                <a:ea typeface="Helvetica Neue" panose="02000503000000020004" pitchFamily="2" charset="0"/>
                <a:cs typeface="Helvetica Neue" panose="02000503000000020004" pitchFamily="2" charset="0"/>
              </a:rPr>
              <a:t>optimally</a:t>
            </a: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 name="Group 3">
            <a:extLst>
              <a:ext uri="{FF2B5EF4-FFF2-40B4-BE49-F238E27FC236}">
                <a16:creationId xmlns:a16="http://schemas.microsoft.com/office/drawing/2014/main" id="{77E480A2-85D0-D743-ABC5-92A5F8332E0D}"/>
              </a:ext>
            </a:extLst>
          </p:cNvPr>
          <p:cNvGrpSpPr/>
          <p:nvPr/>
        </p:nvGrpSpPr>
        <p:grpSpPr>
          <a:xfrm>
            <a:off x="450287" y="1969345"/>
            <a:ext cx="3286650" cy="3876605"/>
            <a:chOff x="628798" y="1506787"/>
            <a:chExt cx="5887506" cy="3090205"/>
          </a:xfrm>
        </p:grpSpPr>
        <p:sp>
          <p:nvSpPr>
            <p:cNvPr id="21" name="Rounded Rectangle 20">
              <a:extLst>
                <a:ext uri="{FF2B5EF4-FFF2-40B4-BE49-F238E27FC236}">
                  <a16:creationId xmlns:a16="http://schemas.microsoft.com/office/drawing/2014/main" id="{8FA34321-A6C5-A147-8D48-886E2FF13E8F}"/>
                </a:ext>
              </a:extLst>
            </p:cNvPr>
            <p:cNvSpPr/>
            <p:nvPr/>
          </p:nvSpPr>
          <p:spPr>
            <a:xfrm>
              <a:off x="628798" y="3759595"/>
              <a:ext cx="5887505" cy="837397"/>
            </a:xfrm>
            <a:prstGeom prst="roundRect">
              <a:avLst/>
            </a:prstGeom>
            <a:solidFill>
              <a:srgbClr val="FFC8CA"/>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3. Real DNNs are non-linear</a:t>
              </a:r>
            </a:p>
          </p:txBody>
        </p:sp>
        <p:sp>
          <p:nvSpPr>
            <p:cNvPr id="24" name="Rounded Rectangle 23">
              <a:extLst>
                <a:ext uri="{FF2B5EF4-FFF2-40B4-BE49-F238E27FC236}">
                  <a16:creationId xmlns:a16="http://schemas.microsoft.com/office/drawing/2014/main" id="{43042503-ADB5-FE4E-A656-75F0E7F6989A}"/>
                </a:ext>
              </a:extLst>
            </p:cNvPr>
            <p:cNvSpPr/>
            <p:nvPr/>
          </p:nvSpPr>
          <p:spPr>
            <a:xfrm>
              <a:off x="628799" y="2633191"/>
              <a:ext cx="5887505" cy="837397"/>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0AD47">
                      <a:lumMod val="75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2. Variable RAM usage per layer</a:t>
              </a:r>
            </a:p>
          </p:txBody>
        </p:sp>
        <p:sp>
          <p:nvSpPr>
            <p:cNvPr id="26" name="Rounded Rectangle 25">
              <a:extLst>
                <a:ext uri="{FF2B5EF4-FFF2-40B4-BE49-F238E27FC236}">
                  <a16:creationId xmlns:a16="http://schemas.microsoft.com/office/drawing/2014/main" id="{1BDE2B00-2822-0F41-84A1-33A7B435B2EE}"/>
                </a:ext>
              </a:extLst>
            </p:cNvPr>
            <p:cNvSpPr/>
            <p:nvPr/>
          </p:nvSpPr>
          <p:spPr>
            <a:xfrm>
              <a:off x="628798" y="1506787"/>
              <a:ext cx="5887505" cy="837397"/>
            </a:xfrm>
            <a:prstGeom prst="round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solidFill>
                  <a:effectLst/>
                  <a:uLnTx/>
                  <a:uFillTx/>
                  <a:latin typeface="Helvetica Neue" panose="02000503000000020004" pitchFamily="2" charset="0"/>
                  <a:ea typeface="Helvetica Neue" panose="02000503000000020004" pitchFamily="2" charset="0"/>
                  <a:cs typeface="Helvetica Neue" panose="02000503000000020004" pitchFamily="2" charset="0"/>
                </a:rPr>
                <a:t>1. Variable runtime per layer</a:t>
              </a:r>
            </a:p>
          </p:txBody>
        </p:sp>
      </p:grpSp>
      <p:sp>
        <p:nvSpPr>
          <p:cNvPr id="28" name="Cross 27">
            <a:extLst>
              <a:ext uri="{FF2B5EF4-FFF2-40B4-BE49-F238E27FC236}">
                <a16:creationId xmlns:a16="http://schemas.microsoft.com/office/drawing/2014/main" id="{ABAECC81-016D-1942-B767-AAAD4D15B271}"/>
              </a:ext>
            </a:extLst>
          </p:cNvPr>
          <p:cNvSpPr/>
          <p:nvPr/>
        </p:nvSpPr>
        <p:spPr>
          <a:xfrm rot="2700000">
            <a:off x="7932363" y="3081839"/>
            <a:ext cx="472221" cy="472221"/>
          </a:xfrm>
          <a:prstGeom prst="plus">
            <a:avLst>
              <a:gd name="adj" fmla="val 38031"/>
            </a:avLst>
          </a:prstGeom>
          <a:solidFill>
            <a:srgbClr val="FFC8CA"/>
          </a:solidFill>
          <a:ln w="28575">
            <a:solidFill>
              <a:srgbClr val="C0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Cross 28">
            <a:extLst>
              <a:ext uri="{FF2B5EF4-FFF2-40B4-BE49-F238E27FC236}">
                <a16:creationId xmlns:a16="http://schemas.microsoft.com/office/drawing/2014/main" id="{48CBF933-73FC-664F-A320-E96C510E585D}"/>
              </a:ext>
            </a:extLst>
          </p:cNvPr>
          <p:cNvSpPr/>
          <p:nvPr/>
        </p:nvSpPr>
        <p:spPr>
          <a:xfrm rot="2700000">
            <a:off x="4760982" y="2436119"/>
            <a:ext cx="472221" cy="472221"/>
          </a:xfrm>
          <a:prstGeom prst="plus">
            <a:avLst>
              <a:gd name="adj" fmla="val 38031"/>
            </a:avLst>
          </a:prstGeom>
          <a:solidFill>
            <a:schemeClr val="accent1">
              <a:lumMod val="20000"/>
              <a:lumOff val="8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Cross 30">
            <a:extLst>
              <a:ext uri="{FF2B5EF4-FFF2-40B4-BE49-F238E27FC236}">
                <a16:creationId xmlns:a16="http://schemas.microsoft.com/office/drawing/2014/main" id="{136E9555-10A5-0C41-B69C-A1C48BE1366D}"/>
              </a:ext>
            </a:extLst>
          </p:cNvPr>
          <p:cNvSpPr/>
          <p:nvPr/>
        </p:nvSpPr>
        <p:spPr>
          <a:xfrm rot="2700000">
            <a:off x="9062914" y="4275108"/>
            <a:ext cx="472221" cy="472221"/>
          </a:xfrm>
          <a:prstGeom prst="plus">
            <a:avLst>
              <a:gd name="adj" fmla="val 38031"/>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BC7EAEE-CD71-B649-B330-D499464F2D1A}"/>
              </a:ext>
            </a:extLst>
          </p:cNvPr>
          <p:cNvSpPr txBox="1"/>
          <p:nvPr/>
        </p:nvSpPr>
        <p:spPr>
          <a:xfrm>
            <a:off x="408514" y="1242012"/>
            <a:ext cx="280574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Challenges</a:t>
            </a:r>
            <a:r>
              <a:rPr kumimoji="0" lang="en-US" sz="2400" b="0" i="1" u="none" strike="noStrike" kern="1200" cap="none" spc="0" normalizeH="0" baseline="0" noProof="0" dirty="0">
                <a:ln>
                  <a:noFill/>
                </a:ln>
                <a:solidFill>
                  <a:prstClr val="black"/>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a:t>
            </a:r>
          </a:p>
        </p:txBody>
      </p:sp>
    </p:spTree>
    <p:extLst>
      <p:ext uri="{BB962C8B-B14F-4D97-AF65-F5344CB8AC3E}">
        <p14:creationId xmlns:p14="http://schemas.microsoft.com/office/powerpoint/2010/main" val="55552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3B14CAF1-DA56-FE40-B80B-3A2803382564}"/>
              </a:ext>
            </a:extLst>
          </p:cNvPr>
          <p:cNvSpPr/>
          <p:nvPr/>
        </p:nvSpPr>
        <p:spPr>
          <a:xfrm>
            <a:off x="381000" y="1206889"/>
            <a:ext cx="11477402" cy="1443156"/>
          </a:xfrm>
          <a:prstGeom prst="round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4472C4">
                    <a:lumMod val="75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Latency is not constant between layers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lumMod val="75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10</a:t>
            </a:r>
            <a:r>
              <a:rPr kumimoji="0" lang="en-US" sz="2400" b="0" i="0" u="none" strike="noStrike" kern="1200" cap="none" spc="0" normalizeH="0" baseline="30000" noProof="0" dirty="0">
                <a:ln>
                  <a:noFill/>
                </a:ln>
                <a:solidFill>
                  <a:srgbClr val="4472C4">
                    <a:lumMod val="75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6</a:t>
            </a:r>
            <a:r>
              <a:rPr kumimoji="0" lang="en-US" sz="2400" b="0" i="0" u="none" strike="noStrike" kern="1200" cap="none" spc="0" normalizeH="0" baseline="0" noProof="0" dirty="0">
                <a:ln>
                  <a:noFill/>
                </a:ln>
                <a:solidFill>
                  <a:srgbClr val="4472C4">
                    <a:lumMod val="75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x compute gap between biggest and smallest layer in VGG19</a:t>
            </a:r>
          </a:p>
        </p:txBody>
      </p:sp>
      <p:pic>
        <p:nvPicPr>
          <p:cNvPr id="4097" name="Picture 1" descr="vgg16">
            <a:extLst>
              <a:ext uri="{FF2B5EF4-FFF2-40B4-BE49-F238E27FC236}">
                <a16:creationId xmlns:a16="http://schemas.microsoft.com/office/drawing/2014/main" id="{4B61C3DD-43ED-0F4D-B329-3D28109ED1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6998" y="2861060"/>
            <a:ext cx="5327337" cy="3001066"/>
          </a:xfrm>
          <a:prstGeom prst="rect">
            <a:avLst/>
          </a:prstGeom>
          <a:noFill/>
          <a:extLst>
            <a:ext uri="{909E8E84-426E-40DD-AFC4-6F175D3DCCD1}">
              <a14:hiddenFill xmlns:a14="http://schemas.microsoft.com/office/drawing/2010/main">
                <a:solidFill>
                  <a:srgbClr val="FFFFFF"/>
                </a:solidFill>
              </a14:hiddenFill>
            </a:ext>
          </a:extLst>
        </p:spPr>
      </p:pic>
      <p:sp>
        <p:nvSpPr>
          <p:cNvPr id="8" name="Up Arrow 7">
            <a:extLst>
              <a:ext uri="{FF2B5EF4-FFF2-40B4-BE49-F238E27FC236}">
                <a16:creationId xmlns:a16="http://schemas.microsoft.com/office/drawing/2014/main" id="{15657566-B39C-5B45-B064-A2F211928CE4}"/>
              </a:ext>
            </a:extLst>
          </p:cNvPr>
          <p:cNvSpPr/>
          <p:nvPr/>
        </p:nvSpPr>
        <p:spPr>
          <a:xfrm>
            <a:off x="4177255" y="5862126"/>
            <a:ext cx="558800" cy="841763"/>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Up Arrow 12">
            <a:extLst>
              <a:ext uri="{FF2B5EF4-FFF2-40B4-BE49-F238E27FC236}">
                <a16:creationId xmlns:a16="http://schemas.microsoft.com/office/drawing/2014/main" id="{18717193-B966-AF40-87BF-41D47729396B}"/>
              </a:ext>
            </a:extLst>
          </p:cNvPr>
          <p:cNvSpPr/>
          <p:nvPr/>
        </p:nvSpPr>
        <p:spPr>
          <a:xfrm flipV="1">
            <a:off x="8380714" y="3117380"/>
            <a:ext cx="558800" cy="1107996"/>
          </a:xfrm>
          <a:prstGeom prst="up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59C8F1E-DCB1-DE4F-BED3-EE5C21793674}"/>
              </a:ext>
            </a:extLst>
          </p:cNvPr>
          <p:cNvSpPr txBox="1"/>
          <p:nvPr/>
        </p:nvSpPr>
        <p:spPr>
          <a:xfrm>
            <a:off x="9796873" y="3671378"/>
            <a:ext cx="201698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solidFill>
                  <a:srgbClr val="C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x10</a:t>
            </a:r>
            <a:r>
              <a:rPr kumimoji="0" lang="en-US" sz="6600" b="1" i="0" u="none" strike="noStrike" kern="1200" cap="none" spc="0" normalizeH="0" baseline="30000" noProof="0" dirty="0">
                <a:ln>
                  <a:noFill/>
                </a:ln>
                <a:solidFill>
                  <a:srgbClr val="C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6</a:t>
            </a:r>
            <a:endParaRPr kumimoji="0" lang="en-US" sz="6600" b="1" i="0" u="none" strike="noStrike" kern="1200" cap="none" spc="0" normalizeH="0" baseline="0" noProof="0" dirty="0">
              <a:ln>
                <a:noFill/>
              </a:ln>
              <a:solidFill>
                <a:srgbClr val="C0000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a:extLst>
              <a:ext uri="{FF2B5EF4-FFF2-40B4-BE49-F238E27FC236}">
                <a16:creationId xmlns:a16="http://schemas.microsoft.com/office/drawing/2014/main" id="{A759E3C8-5DE2-A948-8A48-8114FD42BC1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F26F7491-0B91-6944-A461-9BDAC53D9AF2}"/>
              </a:ext>
            </a:extLst>
          </p:cNvPr>
          <p:cNvSpPr txBox="1"/>
          <p:nvPr/>
        </p:nvSpPr>
        <p:spPr>
          <a:xfrm>
            <a:off x="318112" y="306447"/>
            <a:ext cx="1154029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Why do fixed heuristics perform poorly?</a:t>
            </a:r>
          </a:p>
        </p:txBody>
      </p:sp>
      <p:sp>
        <p:nvSpPr>
          <p:cNvPr id="3" name="Rectangle 2">
            <a:extLst>
              <a:ext uri="{FF2B5EF4-FFF2-40B4-BE49-F238E27FC236}">
                <a16:creationId xmlns:a16="http://schemas.microsoft.com/office/drawing/2014/main" id="{4E0755CE-A00B-5644-B652-71501DE92F0F}"/>
              </a:ext>
            </a:extLst>
          </p:cNvPr>
          <p:cNvSpPr/>
          <p:nvPr/>
        </p:nvSpPr>
        <p:spPr>
          <a:xfrm>
            <a:off x="6486525" y="4676775"/>
            <a:ext cx="1438275" cy="781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072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1AFE7A-3555-F84C-B32B-4D91884D51F7}"/>
              </a:ext>
            </a:extLst>
          </p:cNvPr>
          <p:cNvSpPr txBox="1"/>
          <p:nvPr/>
        </p:nvSpPr>
        <p:spPr>
          <a:xfrm>
            <a:off x="318112" y="306447"/>
            <a:ext cx="1154029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Why do fixed heuristics perform poorly?</a:t>
            </a:r>
          </a:p>
        </p:txBody>
      </p:sp>
      <p:sp>
        <p:nvSpPr>
          <p:cNvPr id="7" name="Slide Number Placeholder 6">
            <a:extLst>
              <a:ext uri="{FF2B5EF4-FFF2-40B4-BE49-F238E27FC236}">
                <a16:creationId xmlns:a16="http://schemas.microsoft.com/office/drawing/2014/main" id="{5538593E-B41D-0845-A8A2-1AAAB5877DF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7" name="Group 16">
            <a:extLst>
              <a:ext uri="{FF2B5EF4-FFF2-40B4-BE49-F238E27FC236}">
                <a16:creationId xmlns:a16="http://schemas.microsoft.com/office/drawing/2014/main" id="{73DD6AE1-C3D8-634B-B2F7-6AAAF735D7E2}"/>
              </a:ext>
            </a:extLst>
          </p:cNvPr>
          <p:cNvGrpSpPr>
            <a:grpSpLocks noChangeAspect="1"/>
          </p:cNvGrpSpPr>
          <p:nvPr/>
        </p:nvGrpSpPr>
        <p:grpSpPr>
          <a:xfrm>
            <a:off x="1995401" y="3103976"/>
            <a:ext cx="7921165" cy="2687043"/>
            <a:chOff x="5444165" y="21626577"/>
            <a:chExt cx="4891666" cy="1659367"/>
          </a:xfrm>
        </p:grpSpPr>
        <p:pic>
          <p:nvPicPr>
            <p:cNvPr id="18" name="Picture 17">
              <a:extLst>
                <a:ext uri="{FF2B5EF4-FFF2-40B4-BE49-F238E27FC236}">
                  <a16:creationId xmlns:a16="http://schemas.microsoft.com/office/drawing/2014/main" id="{AAB573E0-44BF-A644-8B3B-87848E37966C}"/>
                </a:ext>
              </a:extLst>
            </p:cNvPr>
            <p:cNvPicPr>
              <a:picLocks noChangeAspect="1"/>
            </p:cNvPicPr>
            <p:nvPr/>
          </p:nvPicPr>
          <p:blipFill>
            <a:blip r:embed="rId3"/>
            <a:stretch>
              <a:fillRect/>
            </a:stretch>
          </p:blipFill>
          <p:spPr>
            <a:xfrm>
              <a:off x="5554606" y="21626577"/>
              <a:ext cx="4781225" cy="1583479"/>
            </a:xfrm>
            <a:prstGeom prst="rect">
              <a:avLst/>
            </a:prstGeom>
          </p:spPr>
        </p:pic>
        <p:sp>
          <p:nvSpPr>
            <p:cNvPr id="19" name="TextBox 18">
              <a:extLst>
                <a:ext uri="{FF2B5EF4-FFF2-40B4-BE49-F238E27FC236}">
                  <a16:creationId xmlns:a16="http://schemas.microsoft.com/office/drawing/2014/main" id="{77C74B67-9B43-6A42-831B-E65FC671F8AD}"/>
                </a:ext>
              </a:extLst>
            </p:cNvPr>
            <p:cNvSpPr txBox="1"/>
            <p:nvPr/>
          </p:nvSpPr>
          <p:spPr>
            <a:xfrm>
              <a:off x="6625034" y="21637194"/>
              <a:ext cx="3008884" cy="285098"/>
            </a:xfrm>
            <a:prstGeom prst="rect">
              <a:avLst/>
            </a:prstGeom>
            <a:solidFill>
              <a:schemeClr val="bg1"/>
            </a:solidFill>
          </p:spPr>
          <p:txBody>
            <a:bodyPr wrap="square" rtlCol="0" anchor="b">
              <a:spAutoFit/>
            </a:bodyPr>
            <a:lstStyle/>
            <a:p>
              <a:pPr marL="0" marR="0" lvl="0" indent="0" algn="ctr" defTabSz="914400" rtl="0" eaLnBrk="1" fontAlgn="auto" latinLnBrk="0" hangingPunct="1">
                <a:lnSpc>
                  <a:spcPct val="100000"/>
                </a:lnSpc>
                <a:spcBef>
                  <a:spcPts val="0"/>
                </a:spcBef>
                <a:spcAft>
                  <a:spcPts val="585"/>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Feature memory profile</a:t>
              </a:r>
            </a:p>
          </p:txBody>
        </p:sp>
        <p:sp>
          <p:nvSpPr>
            <p:cNvPr id="20" name="Rectangle 19">
              <a:extLst>
                <a:ext uri="{FF2B5EF4-FFF2-40B4-BE49-F238E27FC236}">
                  <a16:creationId xmlns:a16="http://schemas.microsoft.com/office/drawing/2014/main" id="{F0D263D6-ABDD-514C-86F2-5BF293206F09}"/>
                </a:ext>
              </a:extLst>
            </p:cNvPr>
            <p:cNvSpPr/>
            <p:nvPr/>
          </p:nvSpPr>
          <p:spPr>
            <a:xfrm>
              <a:off x="5577016" y="21849763"/>
              <a:ext cx="327025" cy="1251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10" tIns="44605" rIns="89210" bIns="44605"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464B0639-66C0-264D-A6AA-805BD786D402}"/>
                </a:ext>
              </a:extLst>
            </p:cNvPr>
            <p:cNvSpPr/>
            <p:nvPr/>
          </p:nvSpPr>
          <p:spPr>
            <a:xfrm>
              <a:off x="5444165" y="21827392"/>
              <a:ext cx="492190" cy="2470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585"/>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4 MB</a:t>
              </a:r>
            </a:p>
          </p:txBody>
        </p:sp>
        <p:sp>
          <p:nvSpPr>
            <p:cNvPr id="22" name="Rectangle 21">
              <a:extLst>
                <a:ext uri="{FF2B5EF4-FFF2-40B4-BE49-F238E27FC236}">
                  <a16:creationId xmlns:a16="http://schemas.microsoft.com/office/drawing/2014/main" id="{7F8E38BC-6071-584D-85EA-C9FFAB9E142E}"/>
                </a:ext>
              </a:extLst>
            </p:cNvPr>
            <p:cNvSpPr/>
            <p:nvPr/>
          </p:nvSpPr>
          <p:spPr>
            <a:xfrm>
              <a:off x="5444166" y="22363968"/>
              <a:ext cx="492190" cy="2470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585"/>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2 MB</a:t>
              </a:r>
            </a:p>
          </p:txBody>
        </p:sp>
        <p:sp>
          <p:nvSpPr>
            <p:cNvPr id="23" name="Rectangle 22">
              <a:extLst>
                <a:ext uri="{FF2B5EF4-FFF2-40B4-BE49-F238E27FC236}">
                  <a16:creationId xmlns:a16="http://schemas.microsoft.com/office/drawing/2014/main" id="{5DAE955E-2E31-E141-8327-2883A45E8F0E}"/>
                </a:ext>
              </a:extLst>
            </p:cNvPr>
            <p:cNvSpPr/>
            <p:nvPr/>
          </p:nvSpPr>
          <p:spPr>
            <a:xfrm>
              <a:off x="5444166" y="22900542"/>
              <a:ext cx="492190" cy="2470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585"/>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0 MB</a:t>
              </a:r>
            </a:p>
          </p:txBody>
        </p:sp>
        <p:sp>
          <p:nvSpPr>
            <p:cNvPr id="24" name="Rectangle 23">
              <a:extLst>
                <a:ext uri="{FF2B5EF4-FFF2-40B4-BE49-F238E27FC236}">
                  <a16:creationId xmlns:a16="http://schemas.microsoft.com/office/drawing/2014/main" id="{AD2D481D-BB6E-FA4F-B695-D3EE42989979}"/>
                </a:ext>
              </a:extLst>
            </p:cNvPr>
            <p:cNvSpPr/>
            <p:nvPr/>
          </p:nvSpPr>
          <p:spPr>
            <a:xfrm>
              <a:off x="7638369" y="23057865"/>
              <a:ext cx="743631" cy="22807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585"/>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Operation</a:t>
              </a:r>
            </a:p>
          </p:txBody>
        </p:sp>
      </p:grpSp>
      <p:sp>
        <p:nvSpPr>
          <p:cNvPr id="2" name="Rectangle 1">
            <a:extLst>
              <a:ext uri="{FF2B5EF4-FFF2-40B4-BE49-F238E27FC236}">
                <a16:creationId xmlns:a16="http://schemas.microsoft.com/office/drawing/2014/main" id="{481D5DB1-58BD-E04B-8751-8D008D2D6451}"/>
              </a:ext>
            </a:extLst>
          </p:cNvPr>
          <p:cNvSpPr/>
          <p:nvPr/>
        </p:nvSpPr>
        <p:spPr>
          <a:xfrm>
            <a:off x="3048000" y="6544631"/>
            <a:ext cx="6096000" cy="26161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Data from https://</a:t>
            </a:r>
            <a:r>
              <a:rPr kumimoji="0" lang="en-US" sz="1050" b="0" i="0" u="none" strike="noStrike" kern="1200" cap="none" spc="0" normalizeH="0" baseline="0" noProof="0" dirty="0" err="1">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github.com</a:t>
            </a:r>
            <a:r>
              <a:rPr kumimoji="0" lang="en-US" sz="1050" b="0"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r>
              <a:rPr kumimoji="0" lang="en-US" sz="1050" b="0" i="0" u="none" strike="noStrike" kern="1200" cap="none" spc="0" normalizeH="0" baseline="0" noProof="0" dirty="0" err="1">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albanie</a:t>
            </a:r>
            <a:r>
              <a:rPr kumimoji="0" lang="en-US" sz="1050" b="0"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/convnet-burden/blob/master/reports/densenet201.md</a:t>
            </a:r>
          </a:p>
        </p:txBody>
      </p:sp>
      <p:sp>
        <p:nvSpPr>
          <p:cNvPr id="15" name="Rounded Rectangle 14">
            <a:extLst>
              <a:ext uri="{FF2B5EF4-FFF2-40B4-BE49-F238E27FC236}">
                <a16:creationId xmlns:a16="http://schemas.microsoft.com/office/drawing/2014/main" id="{B9603826-DED3-C24F-A335-B77BC6163B97}"/>
              </a:ext>
            </a:extLst>
          </p:cNvPr>
          <p:cNvSpPr/>
          <p:nvPr/>
        </p:nvSpPr>
        <p:spPr>
          <a:xfrm>
            <a:off x="381000" y="1206889"/>
            <a:ext cx="11477402" cy="1443156"/>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0AD47">
                    <a:lumMod val="50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2.  Tensors are not all the same size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0AD47">
                    <a:lumMod val="50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DenseNet-201 has large variability in activation sizes between layers</a:t>
            </a:r>
          </a:p>
        </p:txBody>
      </p:sp>
      <p:sp>
        <p:nvSpPr>
          <p:cNvPr id="16" name="TextBox 15">
            <a:extLst>
              <a:ext uri="{FF2B5EF4-FFF2-40B4-BE49-F238E27FC236}">
                <a16:creationId xmlns:a16="http://schemas.microsoft.com/office/drawing/2014/main" id="{4468ABC5-9CDA-D04D-9DCA-3CB4075197AC}"/>
              </a:ext>
            </a:extLst>
          </p:cNvPr>
          <p:cNvSpPr txBox="1"/>
          <p:nvPr/>
        </p:nvSpPr>
        <p:spPr>
          <a:xfrm>
            <a:off x="9952855" y="3924409"/>
            <a:ext cx="700176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solidFill>
                  <a:srgbClr val="C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x10</a:t>
            </a:r>
            <a:r>
              <a:rPr kumimoji="0" lang="en-US" sz="6600" b="1" i="0" u="none" strike="noStrike" kern="1200" cap="none" spc="0" normalizeH="0" baseline="30000" noProof="0" dirty="0">
                <a:ln>
                  <a:noFill/>
                </a:ln>
                <a:solidFill>
                  <a:srgbClr val="C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3</a:t>
            </a:r>
            <a:endParaRPr kumimoji="0" lang="en-US" sz="6600" b="1" i="0" u="none" strike="noStrike" kern="1200" cap="none" spc="0" normalizeH="0" baseline="0" noProof="0" dirty="0">
              <a:ln>
                <a:noFill/>
              </a:ln>
              <a:solidFill>
                <a:srgbClr val="C0000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1864824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1AFE7A-3555-F84C-B32B-4D91884D51F7}"/>
              </a:ext>
            </a:extLst>
          </p:cNvPr>
          <p:cNvSpPr txBox="1"/>
          <p:nvPr/>
        </p:nvSpPr>
        <p:spPr>
          <a:xfrm>
            <a:off x="318112" y="306447"/>
            <a:ext cx="1154029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Why do fixed heuristics perform poorly?</a:t>
            </a:r>
          </a:p>
        </p:txBody>
      </p:sp>
      <p:sp>
        <p:nvSpPr>
          <p:cNvPr id="6" name="Rounded Rectangle 5">
            <a:extLst>
              <a:ext uri="{FF2B5EF4-FFF2-40B4-BE49-F238E27FC236}">
                <a16:creationId xmlns:a16="http://schemas.microsoft.com/office/drawing/2014/main" id="{A2ECAC0F-A116-D34E-A06A-3089C211E32E}"/>
              </a:ext>
            </a:extLst>
          </p:cNvPr>
          <p:cNvSpPr/>
          <p:nvPr/>
        </p:nvSpPr>
        <p:spPr>
          <a:xfrm>
            <a:off x="381000" y="1183195"/>
            <a:ext cx="11477402" cy="837397"/>
          </a:xfrm>
          <a:prstGeom prst="roundRect">
            <a:avLst/>
          </a:prstGeom>
          <a:solidFill>
            <a:srgbClr val="FFC8CA"/>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3. Real DNN architectures are non-linear</a:t>
            </a:r>
          </a:p>
        </p:txBody>
      </p:sp>
      <p:sp>
        <p:nvSpPr>
          <p:cNvPr id="2" name="Slide Number Placeholder 1">
            <a:extLst>
              <a:ext uri="{FF2B5EF4-FFF2-40B4-BE49-F238E27FC236}">
                <a16:creationId xmlns:a16="http://schemas.microsoft.com/office/drawing/2014/main" id="{87B69152-1E05-E34B-9706-6FE507AC250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8" name="Group 17">
            <a:extLst>
              <a:ext uri="{FF2B5EF4-FFF2-40B4-BE49-F238E27FC236}">
                <a16:creationId xmlns:a16="http://schemas.microsoft.com/office/drawing/2014/main" id="{309B3704-2C22-1E42-B745-023979183AFF}"/>
              </a:ext>
            </a:extLst>
          </p:cNvPr>
          <p:cNvGrpSpPr/>
          <p:nvPr/>
        </p:nvGrpSpPr>
        <p:grpSpPr>
          <a:xfrm>
            <a:off x="2753038" y="2725145"/>
            <a:ext cx="5018691" cy="3318108"/>
            <a:chOff x="2753038" y="2725145"/>
            <a:chExt cx="5018691" cy="3318108"/>
          </a:xfrm>
        </p:grpSpPr>
        <p:pic>
          <p:nvPicPr>
            <p:cNvPr id="1026" name="Picture 2">
              <a:extLst>
                <a:ext uri="{FF2B5EF4-FFF2-40B4-BE49-F238E27FC236}">
                  <a16:creationId xmlns:a16="http://schemas.microsoft.com/office/drawing/2014/main" id="{731A5330-F572-1643-BE36-16A92E29D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9029" y="2725145"/>
              <a:ext cx="4652700" cy="30970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B056B15-DFED-F543-8892-E6A9AF301419}"/>
                </a:ext>
              </a:extLst>
            </p:cNvPr>
            <p:cNvSpPr txBox="1"/>
            <p:nvPr/>
          </p:nvSpPr>
          <p:spPr>
            <a:xfrm>
              <a:off x="2753038" y="5766254"/>
              <a:ext cx="501869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U-Net: 11k citations</a:t>
              </a:r>
            </a:p>
          </p:txBody>
        </p:sp>
      </p:grpSp>
      <p:grpSp>
        <p:nvGrpSpPr>
          <p:cNvPr id="19" name="Group 18">
            <a:extLst>
              <a:ext uri="{FF2B5EF4-FFF2-40B4-BE49-F238E27FC236}">
                <a16:creationId xmlns:a16="http://schemas.microsoft.com/office/drawing/2014/main" id="{5ED73A97-BEEA-AC4E-9287-857433CBD0E3}"/>
              </a:ext>
            </a:extLst>
          </p:cNvPr>
          <p:cNvGrpSpPr/>
          <p:nvPr/>
        </p:nvGrpSpPr>
        <p:grpSpPr>
          <a:xfrm>
            <a:off x="8016205" y="2913285"/>
            <a:ext cx="4175795" cy="3129967"/>
            <a:chOff x="8016205" y="2913285"/>
            <a:chExt cx="4175795" cy="3129967"/>
          </a:xfrm>
        </p:grpSpPr>
        <p:pic>
          <p:nvPicPr>
            <p:cNvPr id="10" name="Picture 2" descr="Related image">
              <a:hlinkClick r:id="rId4"/>
              <a:extLst>
                <a:ext uri="{FF2B5EF4-FFF2-40B4-BE49-F238E27FC236}">
                  <a16:creationId xmlns:a16="http://schemas.microsoft.com/office/drawing/2014/main" id="{5745182E-A42C-3345-B970-7EEAE43513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5831" y="2913285"/>
              <a:ext cx="3946711" cy="27207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7A8374C-54B6-1C40-89CD-35B64674A27D}"/>
                </a:ext>
              </a:extLst>
            </p:cNvPr>
            <p:cNvSpPr txBox="1"/>
            <p:nvPr/>
          </p:nvSpPr>
          <p:spPr>
            <a:xfrm>
              <a:off x="8016205" y="5766253"/>
              <a:ext cx="417579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DenseNet</a:t>
              </a:r>
              <a:r>
                <a:rPr kumimoji="0" lang="en-US"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7k citations</a:t>
              </a:r>
            </a:p>
          </p:txBody>
        </p:sp>
      </p:grpSp>
      <p:pic>
        <p:nvPicPr>
          <p:cNvPr id="16" name="Picture 2" descr="Image result for VGG16 architecture">
            <a:hlinkClick r:id="rId6"/>
            <a:extLst>
              <a:ext uri="{FF2B5EF4-FFF2-40B4-BE49-F238E27FC236}">
                <a16:creationId xmlns:a16="http://schemas.microsoft.com/office/drawing/2014/main" id="{0C512AFB-F2E6-9C41-A0E4-6F61306E8EB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4660"/>
          <a:stretch/>
        </p:blipFill>
        <p:spPr bwMode="auto">
          <a:xfrm rot="5400000">
            <a:off x="-676841" y="3977771"/>
            <a:ext cx="4462642" cy="932688"/>
          </a:xfrm>
          <a:prstGeom prst="rect">
            <a:avLst/>
          </a:prstGeom>
          <a:noFill/>
          <a:extLst>
            <a:ext uri="{909E8E84-426E-40DD-AFC4-6F175D3DCCD1}">
              <a14:hiddenFill xmlns:a14="http://schemas.microsoft.com/office/drawing/2010/main">
                <a:solidFill>
                  <a:srgbClr val="FFFFFF"/>
                </a:solidFill>
              </a14:hiddenFill>
            </a:ext>
          </a:extLst>
        </p:spPr>
      </p:pic>
      <p:sp>
        <p:nvSpPr>
          <p:cNvPr id="17" name="&quot;No&quot; Symbol 16">
            <a:extLst>
              <a:ext uri="{FF2B5EF4-FFF2-40B4-BE49-F238E27FC236}">
                <a16:creationId xmlns:a16="http://schemas.microsoft.com/office/drawing/2014/main" id="{49536550-422D-6647-BDCA-D3B98F97900C}"/>
              </a:ext>
            </a:extLst>
          </p:cNvPr>
          <p:cNvSpPr/>
          <p:nvPr/>
        </p:nvSpPr>
        <p:spPr>
          <a:xfrm>
            <a:off x="281226" y="2946250"/>
            <a:ext cx="2654808" cy="2654808"/>
          </a:xfrm>
          <a:prstGeom prst="noSmoking">
            <a:avLst>
              <a:gd name="adj" fmla="val 8404"/>
            </a:avLst>
          </a:prstGeom>
          <a:solidFill>
            <a:srgbClr val="C00003">
              <a:alpha val="6627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721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98362F5-A1CD-A641-9A2E-5E1AA638A05B}"/>
              </a:ext>
            </a:extLst>
          </p:cNvPr>
          <p:cNvSpPr txBox="1"/>
          <p:nvPr/>
        </p:nvSpPr>
        <p:spPr>
          <a:xfrm>
            <a:off x="8448765" y="1867075"/>
            <a:ext cx="273592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Profile layers</a:t>
            </a:r>
          </a:p>
        </p:txBody>
      </p:sp>
      <p:sp>
        <p:nvSpPr>
          <p:cNvPr id="5" name="Slide Number Placeholder 2">
            <a:extLst>
              <a:ext uri="{FF2B5EF4-FFF2-40B4-BE49-F238E27FC236}">
                <a16:creationId xmlns:a16="http://schemas.microsoft.com/office/drawing/2014/main" id="{63398FC5-90B4-864E-8C6A-1C98476C1AE1}"/>
              </a:ext>
            </a:extLst>
          </p:cNvPr>
          <p:cNvSpPr>
            <a:spLocks noGrp="1"/>
          </p:cNvSpPr>
          <p:nvPr>
            <p:ph type="sldNum" sz="quarter" idx="12"/>
          </p:nvPr>
        </p:nvSpPr>
        <p:spPr>
          <a:xfrm>
            <a:off x="133202" y="6492874"/>
            <a:ext cx="49559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1200" b="1" i="0" u="none" strike="noStrike" kern="1200" cap="none" spc="0" normalizeH="0" baseline="0" noProof="0" smtClean="0">
                <a:ln>
                  <a:noFill/>
                </a:ln>
                <a:solidFill>
                  <a:prstClr val="white">
                    <a:lumMod val="6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US" sz="1200" b="1" i="0" u="none" strike="noStrike" kern="1200" cap="none" spc="0" normalizeH="0" baseline="0" noProof="0" dirty="0">
              <a:ln>
                <a:noFill/>
              </a:ln>
              <a:solidFill>
                <a:prstClr val="white">
                  <a:lumMod val="6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231D305B-B066-B04F-87FF-E74B4C929DD5}"/>
              </a:ext>
            </a:extLst>
          </p:cNvPr>
          <p:cNvSpPr txBox="1"/>
          <p:nvPr/>
        </p:nvSpPr>
        <p:spPr>
          <a:xfrm>
            <a:off x="381000" y="918611"/>
            <a:ext cx="1154029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 system for </a:t>
            </a:r>
            <a:r>
              <a:rPr kumimoji="0" lang="en-US" sz="3200" b="1" i="0" u="sng" strike="noStrike" kern="1200" cap="none" spc="0" normalizeH="0" baseline="0" noProof="0" dirty="0">
                <a:ln>
                  <a:noFill/>
                </a:ln>
                <a:solidFill>
                  <a:prstClr val="black"/>
                </a:solidFill>
                <a:effectLst/>
                <a:highlight>
                  <a:srgbClr val="FFFF00"/>
                </a:highlight>
                <a:uLnTx/>
                <a:uFillTx/>
                <a:latin typeface="Helvetica Neue" panose="02000503000000020004" pitchFamily="2" charset="0"/>
                <a:ea typeface="Helvetica Neue" panose="02000503000000020004" pitchFamily="2" charset="0"/>
                <a:cs typeface="Helvetica Neue" panose="02000503000000020004" pitchFamily="2" charset="0"/>
              </a:rPr>
              <a:t>optimal</a:t>
            </a: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tensor </a:t>
            </a:r>
            <a:r>
              <a:rPr kumimoji="0" lang="en-US" sz="3200" b="1" i="0"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rematerialization</a:t>
            </a:r>
            <a:endPar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TextBox 17">
            <a:extLst>
              <a:ext uri="{FF2B5EF4-FFF2-40B4-BE49-F238E27FC236}">
                <a16:creationId xmlns:a16="http://schemas.microsoft.com/office/drawing/2014/main" id="{EE0C19B2-2F3F-3D4C-952A-1C37DF0C8A43}"/>
              </a:ext>
            </a:extLst>
          </p:cNvPr>
          <p:cNvSpPr txBox="1"/>
          <p:nvPr/>
        </p:nvSpPr>
        <p:spPr>
          <a:xfrm>
            <a:off x="8070429" y="3705742"/>
            <a:ext cx="34925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Solve integer LP</a:t>
            </a:r>
          </a:p>
        </p:txBody>
      </p:sp>
      <p:sp>
        <p:nvSpPr>
          <p:cNvPr id="20" name="TextBox 19">
            <a:extLst>
              <a:ext uri="{FF2B5EF4-FFF2-40B4-BE49-F238E27FC236}">
                <a16:creationId xmlns:a16="http://schemas.microsoft.com/office/drawing/2014/main" id="{4A116A83-432C-4241-8DA7-138C01D3BEAB}"/>
              </a:ext>
            </a:extLst>
          </p:cNvPr>
          <p:cNvSpPr txBox="1"/>
          <p:nvPr/>
        </p:nvSpPr>
        <p:spPr>
          <a:xfrm>
            <a:off x="7712164" y="5544409"/>
            <a:ext cx="420912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Rewrite TF2.0 graph</a:t>
            </a:r>
          </a:p>
        </p:txBody>
      </p:sp>
      <p:pic>
        <p:nvPicPr>
          <p:cNvPr id="16" name="Picture 15" descr="A close up of a logo&#10;&#10;Description automatically generated">
            <a:extLst>
              <a:ext uri="{FF2B5EF4-FFF2-40B4-BE49-F238E27FC236}">
                <a16:creationId xmlns:a16="http://schemas.microsoft.com/office/drawing/2014/main" id="{E437DD7E-646A-2B45-A67E-8D4E8AE614ED}"/>
              </a:ext>
            </a:extLst>
          </p:cNvPr>
          <p:cNvPicPr>
            <a:picLocks noChangeAspect="1"/>
          </p:cNvPicPr>
          <p:nvPr/>
        </p:nvPicPr>
        <p:blipFill>
          <a:blip r:embed="rId3"/>
          <a:stretch>
            <a:fillRect/>
          </a:stretch>
        </p:blipFill>
        <p:spPr>
          <a:xfrm>
            <a:off x="352423" y="185738"/>
            <a:ext cx="4447679" cy="759360"/>
          </a:xfrm>
          <a:prstGeom prst="rect">
            <a:avLst/>
          </a:prstGeom>
        </p:spPr>
      </p:pic>
      <p:cxnSp>
        <p:nvCxnSpPr>
          <p:cNvPr id="25" name="Straight Arrow Connector 24">
            <a:extLst>
              <a:ext uri="{FF2B5EF4-FFF2-40B4-BE49-F238E27FC236}">
                <a16:creationId xmlns:a16="http://schemas.microsoft.com/office/drawing/2014/main" id="{6E024AB8-D5C7-4B49-B995-5D33CD9941BD}"/>
              </a:ext>
            </a:extLst>
          </p:cNvPr>
          <p:cNvCxnSpPr>
            <a:cxnSpLocks/>
          </p:cNvCxnSpPr>
          <p:nvPr/>
        </p:nvCxnSpPr>
        <p:spPr>
          <a:xfrm>
            <a:off x="9816727" y="2586479"/>
            <a:ext cx="0" cy="1051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FED8DF5-B53A-5245-AC2C-113E628C9FB0}"/>
              </a:ext>
            </a:extLst>
          </p:cNvPr>
          <p:cNvCxnSpPr>
            <a:cxnSpLocks/>
          </p:cNvCxnSpPr>
          <p:nvPr/>
        </p:nvCxnSpPr>
        <p:spPr>
          <a:xfrm>
            <a:off x="9816727" y="4473037"/>
            <a:ext cx="0" cy="10057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E11746B-0D2C-9447-89E7-2B7F1F6E8C36}"/>
              </a:ext>
            </a:extLst>
          </p:cNvPr>
          <p:cNvSpPr txBox="1"/>
          <p:nvPr/>
        </p:nvSpPr>
        <p:spPr>
          <a:xfrm>
            <a:off x="381000" y="2159462"/>
            <a:ext cx="7431739" cy="3622338"/>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Statically optimize graph once (10s to 1hr)</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Train optimized graph for weeks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Checkmate composed of 3 parts: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sng"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Profiling:</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hardware/RAM aware schedules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sng"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Integer LP:</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enables finding optimal schedule</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sng"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TF2.0 graph pass:</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support TPU, GPU, CPU</a:t>
            </a:r>
          </a:p>
        </p:txBody>
      </p:sp>
    </p:spTree>
    <p:extLst>
      <p:ext uri="{BB962C8B-B14F-4D97-AF65-F5344CB8AC3E}">
        <p14:creationId xmlns:p14="http://schemas.microsoft.com/office/powerpoint/2010/main" val="1840643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ontent Placeholder 93">
            <a:extLst>
              <a:ext uri="{FF2B5EF4-FFF2-40B4-BE49-F238E27FC236}">
                <a16:creationId xmlns:a16="http://schemas.microsoft.com/office/drawing/2014/main" id="{EF4E053B-265F-3545-9EB1-93375C89CD23}"/>
              </a:ext>
            </a:extLst>
          </p:cNvPr>
          <p:cNvSpPr>
            <a:spLocks noGrp="1"/>
          </p:cNvSpPr>
          <p:nvPr>
            <p:ph idx="1"/>
          </p:nvPr>
        </p:nvSpPr>
        <p:spPr>
          <a:xfrm>
            <a:off x="762000" y="1623658"/>
            <a:ext cx="10668000" cy="4686300"/>
          </a:xfrm>
        </p:spPr>
        <p:txBody>
          <a:bodyPr/>
          <a:lstStyle/>
          <a:p>
            <a:r>
              <a:rPr lang="en-US" dirty="0"/>
              <a:t>Quantized weights, activations, and </a:t>
            </a:r>
            <a:r>
              <a:rPr lang="en-US" b="1" dirty="0"/>
              <a:t>gradients</a:t>
            </a:r>
          </a:p>
          <a:p>
            <a:r>
              <a:rPr lang="en-US" dirty="0"/>
              <a:t>Studying uniform </a:t>
            </a:r>
            <a:r>
              <a:rPr lang="en-US" b="1" dirty="0"/>
              <a:t>stochastic rounding</a:t>
            </a:r>
          </a:p>
          <a:p>
            <a:pPr lvl="1"/>
            <a:r>
              <a:rPr lang="en-US" b="1" dirty="0"/>
              <a:t>Prove</a:t>
            </a:r>
            <a:r>
              <a:rPr lang="en-US" dirty="0"/>
              <a:t> gradient is </a:t>
            </a:r>
            <a:r>
              <a:rPr lang="en-US" b="1" dirty="0"/>
              <a:t>unbiased</a:t>
            </a:r>
          </a:p>
          <a:p>
            <a:pPr lvl="1"/>
            <a:r>
              <a:rPr lang="en-US" dirty="0"/>
              <a:t>hardware support needed…</a:t>
            </a:r>
          </a:p>
          <a:p>
            <a:pPr marL="0" indent="0">
              <a:buNone/>
            </a:pPr>
            <a:endParaRPr lang="en-US" b="1" dirty="0"/>
          </a:p>
          <a:p>
            <a:pPr marL="0" indent="0">
              <a:buNone/>
            </a:pPr>
            <a:r>
              <a:rPr lang="en-US" b="1" dirty="0"/>
              <a:t>Consequence:</a:t>
            </a:r>
          </a:p>
          <a:p>
            <a:pPr marL="0" indent="0">
              <a:buNone/>
            </a:pPr>
            <a:r>
              <a:rPr lang="en-US" dirty="0"/>
              <a:t>Quantization preserves “correctness” of SGD</a:t>
            </a:r>
            <a:br>
              <a:rPr lang="en-US" dirty="0"/>
            </a:br>
            <a:r>
              <a:rPr lang="en-US" dirty="0">
                <a:sym typeface="Wingdings" pitchFamily="2" charset="2"/>
              </a:rPr>
              <a:t> Does affect convergence rate</a:t>
            </a:r>
            <a:endParaRPr lang="en-US" dirty="0"/>
          </a:p>
          <a:p>
            <a:pPr marL="0" indent="0">
              <a:buNone/>
            </a:pPr>
            <a:endParaRPr lang="en-US" b="1" dirty="0"/>
          </a:p>
          <a:p>
            <a:r>
              <a:rPr lang="en-US" b="1" dirty="0"/>
              <a:t>Analyze Variance</a:t>
            </a:r>
          </a:p>
          <a:p>
            <a:pPr lvl="1"/>
            <a:r>
              <a:rPr lang="en-US" altLang="zh-CN" dirty="0"/>
              <a:t>1</a:t>
            </a:r>
            <a:r>
              <a:rPr lang="zh-CN" altLang="en-US" dirty="0"/>
              <a:t> </a:t>
            </a:r>
            <a:r>
              <a:rPr lang="en-US" altLang="zh-CN" dirty="0"/>
              <a:t>less</a:t>
            </a:r>
            <a:r>
              <a:rPr lang="zh-CN" altLang="en-US" dirty="0"/>
              <a:t> </a:t>
            </a:r>
            <a:r>
              <a:rPr lang="en-US" altLang="zh-CN" dirty="0"/>
              <a:t>bit</a:t>
            </a:r>
            <a:r>
              <a:rPr lang="zh-CN" altLang="en-US" dirty="0"/>
              <a:t> </a:t>
            </a:r>
            <a:r>
              <a:rPr lang="en-US" altLang="zh-CN" dirty="0"/>
              <a:t>&gt;</a:t>
            </a:r>
            <a:r>
              <a:rPr lang="zh-CN" altLang="en-US" dirty="0"/>
              <a:t> </a:t>
            </a:r>
            <a:r>
              <a:rPr lang="en-US" altLang="zh-CN" dirty="0"/>
              <a:t>2x</a:t>
            </a:r>
            <a:r>
              <a:rPr lang="zh-CN" altLang="en-US" dirty="0"/>
              <a:t> </a:t>
            </a:r>
            <a:r>
              <a:rPr lang="en-US" altLang="zh-CN" dirty="0"/>
              <a:t>increase in</a:t>
            </a:r>
            <a:r>
              <a:rPr lang="zh-CN" altLang="en-US" dirty="0"/>
              <a:t> </a:t>
            </a:r>
            <a:r>
              <a:rPr lang="en-US" altLang="zh-CN" dirty="0" err="1"/>
              <a:t>stdev</a:t>
            </a:r>
            <a:r>
              <a:rPr lang="en-US" altLang="zh-CN" dirty="0"/>
              <a:t> of gradient estimates</a:t>
            </a:r>
          </a:p>
          <a:p>
            <a:pPr lvl="2"/>
            <a:r>
              <a:rPr lang="en-US" altLang="zh-CN" dirty="0"/>
              <a:t>4x increase in batch size to recover convergence rates</a:t>
            </a:r>
          </a:p>
          <a:p>
            <a:r>
              <a:rPr lang="en-US" altLang="zh-CN" dirty="0"/>
              <a:t>Studying variance reduction mechanism</a:t>
            </a:r>
          </a:p>
          <a:p>
            <a:pPr lvl="1"/>
            <a:r>
              <a:rPr lang="en-US" altLang="zh-CN" dirty="0"/>
              <a:t>developing</a:t>
            </a:r>
            <a:r>
              <a:rPr lang="en-US" altLang="zh-CN" b="1" dirty="0"/>
              <a:t> quantization preconditioners</a:t>
            </a:r>
            <a:endParaRPr lang="en-US" b="1" dirty="0"/>
          </a:p>
        </p:txBody>
      </p:sp>
      <p:sp>
        <p:nvSpPr>
          <p:cNvPr id="6" name="Title 5">
            <a:extLst>
              <a:ext uri="{FF2B5EF4-FFF2-40B4-BE49-F238E27FC236}">
                <a16:creationId xmlns:a16="http://schemas.microsoft.com/office/drawing/2014/main" id="{BA55DBE0-D7EB-644E-ACE7-AE15E34C7648}"/>
              </a:ext>
            </a:extLst>
          </p:cNvPr>
          <p:cNvSpPr>
            <a:spLocks noGrp="1"/>
          </p:cNvSpPr>
          <p:nvPr>
            <p:ph type="title"/>
          </p:nvPr>
        </p:nvSpPr>
        <p:spPr/>
        <p:txBody>
          <a:bodyPr/>
          <a:lstStyle/>
          <a:p>
            <a:r>
              <a:rPr lang="en-US" dirty="0"/>
              <a:t>Variance Reduction for Quantized Training</a:t>
            </a:r>
          </a:p>
        </p:txBody>
      </p:sp>
      <p:sp>
        <p:nvSpPr>
          <p:cNvPr id="8" name="TextBox 7">
            <a:extLst>
              <a:ext uri="{FF2B5EF4-FFF2-40B4-BE49-F238E27FC236}">
                <a16:creationId xmlns:a16="http://schemas.microsoft.com/office/drawing/2014/main" id="{0ECDE403-2C60-E04D-B8FA-2253B9AFC6FA}"/>
              </a:ext>
            </a:extLst>
          </p:cNvPr>
          <p:cNvSpPr txBox="1"/>
          <p:nvPr/>
        </p:nvSpPr>
        <p:spPr>
          <a:xfrm>
            <a:off x="7062537" y="942976"/>
            <a:ext cx="3958135" cy="369332"/>
          </a:xfrm>
          <a:prstGeom prst="rect">
            <a:avLst/>
          </a:prstGeom>
          <a:noFill/>
        </p:spPr>
        <p:txBody>
          <a:bodyPr wrap="none" rtlCol="0">
            <a:spAutoFit/>
          </a:bodyPr>
          <a:lstStyle/>
          <a:p>
            <a:r>
              <a:rPr lang="en-US" dirty="0"/>
              <a:t>(Preliminary unpublished work.)</a:t>
            </a:r>
          </a:p>
        </p:txBody>
      </p:sp>
      <p:grpSp>
        <p:nvGrpSpPr>
          <p:cNvPr id="92" name="Group 91">
            <a:extLst>
              <a:ext uri="{FF2B5EF4-FFF2-40B4-BE49-F238E27FC236}">
                <a16:creationId xmlns:a16="http://schemas.microsoft.com/office/drawing/2014/main" id="{8170FF9F-FB62-8B42-999A-FF5C8761AADB}"/>
              </a:ext>
            </a:extLst>
          </p:cNvPr>
          <p:cNvGrpSpPr/>
          <p:nvPr/>
        </p:nvGrpSpPr>
        <p:grpSpPr>
          <a:xfrm>
            <a:off x="7751893" y="1312308"/>
            <a:ext cx="4158186" cy="4661749"/>
            <a:chOff x="355476" y="1179769"/>
            <a:chExt cx="4962479" cy="5563443"/>
          </a:xfrm>
        </p:grpSpPr>
        <p:sp>
          <p:nvSpPr>
            <p:cNvPr id="52" name="TextBox 51">
              <a:extLst>
                <a:ext uri="{FF2B5EF4-FFF2-40B4-BE49-F238E27FC236}">
                  <a16:creationId xmlns:a16="http://schemas.microsoft.com/office/drawing/2014/main" id="{D5001DD5-6BDB-1E48-AF16-478B47323DCC}"/>
                </a:ext>
              </a:extLst>
            </p:cNvPr>
            <p:cNvSpPr txBox="1"/>
            <p:nvPr/>
          </p:nvSpPr>
          <p:spPr>
            <a:xfrm>
              <a:off x="885646" y="1179769"/>
              <a:ext cx="725870" cy="357168"/>
            </a:xfrm>
            <a:prstGeom prst="rect">
              <a:avLst/>
            </a:prstGeom>
          </p:spPr>
          <p:txBody>
            <a:bodyPr wrap="none" rtlCol="0">
              <a:spAutoFit/>
            </a:bodyPr>
            <a:lstStyle/>
            <a:p>
              <a:r>
                <a:rPr lang="en-US" sz="1400" dirty="0">
                  <a:solidFill>
                    <a:srgbClr val="000000"/>
                  </a:solidFill>
                  <a:latin typeface="Century Gothic" panose="020F0302020204030204"/>
                </a:rPr>
                <a:t>Input</a:t>
              </a:r>
            </a:p>
          </p:txBody>
        </p:sp>
        <p:sp>
          <p:nvSpPr>
            <p:cNvPr id="53" name="Oval 52">
              <a:extLst>
                <a:ext uri="{FF2B5EF4-FFF2-40B4-BE49-F238E27FC236}">
                  <a16:creationId xmlns:a16="http://schemas.microsoft.com/office/drawing/2014/main" id="{41548BDB-E3FD-2443-A8B9-22F133EB8F5B}"/>
                </a:ext>
              </a:extLst>
            </p:cNvPr>
            <p:cNvSpPr/>
            <p:nvPr/>
          </p:nvSpPr>
          <p:spPr>
            <a:xfrm>
              <a:off x="1072450" y="1821724"/>
              <a:ext cx="381726" cy="381726"/>
            </a:xfrm>
            <a:prstGeom prst="ellipse">
              <a:avLst/>
            </a:prstGeom>
            <a:solidFill>
              <a:srgbClr val="5B9BD5"/>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entury Gothic" panose="020F0302020204030204"/>
                  <a:ea typeface="+mn-ea"/>
                  <a:cs typeface="+mn-cs"/>
                </a:rPr>
                <a:t>Q</a:t>
              </a:r>
            </a:p>
          </p:txBody>
        </p:sp>
        <p:sp>
          <p:nvSpPr>
            <p:cNvPr id="54" name="Oval 53">
              <a:extLst>
                <a:ext uri="{FF2B5EF4-FFF2-40B4-BE49-F238E27FC236}">
                  <a16:creationId xmlns:a16="http://schemas.microsoft.com/office/drawing/2014/main" id="{FC03B61F-F6FA-A747-966C-3B7B303ABCAA}"/>
                </a:ext>
              </a:extLst>
            </p:cNvPr>
            <p:cNvSpPr/>
            <p:nvPr/>
          </p:nvSpPr>
          <p:spPr>
            <a:xfrm>
              <a:off x="1072450" y="3121676"/>
              <a:ext cx="381726" cy="381726"/>
            </a:xfrm>
            <a:prstGeom prst="ellipse">
              <a:avLst/>
            </a:prstGeom>
            <a:solidFill>
              <a:srgbClr val="5B9BD5"/>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entury Gothic" panose="020F0302020204030204"/>
                  <a:ea typeface="+mn-ea"/>
                  <a:cs typeface="+mn-cs"/>
                </a:rPr>
                <a:t>Q</a:t>
              </a:r>
            </a:p>
          </p:txBody>
        </p:sp>
        <p:sp>
          <p:nvSpPr>
            <p:cNvPr id="55" name="Rounded Rectangle 54">
              <a:extLst>
                <a:ext uri="{FF2B5EF4-FFF2-40B4-BE49-F238E27FC236}">
                  <a16:creationId xmlns:a16="http://schemas.microsoft.com/office/drawing/2014/main" id="{EADE9E76-D3EB-A24C-A5DC-65C12D3DC5CF}"/>
                </a:ext>
              </a:extLst>
            </p:cNvPr>
            <p:cNvSpPr/>
            <p:nvPr/>
          </p:nvSpPr>
          <p:spPr>
            <a:xfrm>
              <a:off x="355476" y="3776026"/>
              <a:ext cx="1815675" cy="372979"/>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entury Gothic" panose="020F0302020204030204"/>
                  <a:ea typeface="+mn-ea"/>
                  <a:cs typeface="+mn-cs"/>
                </a:rPr>
                <a:t>Nonlinearity</a:t>
              </a:r>
            </a:p>
          </p:txBody>
        </p:sp>
        <p:sp>
          <p:nvSpPr>
            <p:cNvPr id="56" name="TextBox 55">
              <a:extLst>
                <a:ext uri="{FF2B5EF4-FFF2-40B4-BE49-F238E27FC236}">
                  <a16:creationId xmlns:a16="http://schemas.microsoft.com/office/drawing/2014/main" id="{9F9739DF-17E5-5547-B44E-F021FF653385}"/>
                </a:ext>
              </a:extLst>
            </p:cNvPr>
            <p:cNvSpPr txBox="1"/>
            <p:nvPr/>
          </p:nvSpPr>
          <p:spPr>
            <a:xfrm>
              <a:off x="772634" y="6259020"/>
              <a:ext cx="930498" cy="357168"/>
            </a:xfrm>
            <a:prstGeom prst="rect">
              <a:avLst/>
            </a:prstGeom>
          </p:spPr>
          <p:txBody>
            <a:bodyPr wrap="none" rtlCol="0">
              <a:spAutoFit/>
            </a:bodyPr>
            <a:lstStyle/>
            <a:p>
              <a:r>
                <a:rPr lang="en-US" sz="1400" dirty="0">
                  <a:solidFill>
                    <a:srgbClr val="000000"/>
                  </a:solidFill>
                  <a:latin typeface="Century Gothic" panose="020F0302020204030204"/>
                </a:rPr>
                <a:t>Output</a:t>
              </a:r>
            </a:p>
          </p:txBody>
        </p:sp>
        <p:sp>
          <p:nvSpPr>
            <p:cNvPr id="57" name="Diamond 56">
              <a:extLst>
                <a:ext uri="{FF2B5EF4-FFF2-40B4-BE49-F238E27FC236}">
                  <a16:creationId xmlns:a16="http://schemas.microsoft.com/office/drawing/2014/main" id="{022D62C5-7F16-9F4F-9BD1-BA59FACF564A}"/>
                </a:ext>
              </a:extLst>
            </p:cNvPr>
            <p:cNvSpPr/>
            <p:nvPr/>
          </p:nvSpPr>
          <p:spPr>
            <a:xfrm>
              <a:off x="3895494" y="6144159"/>
              <a:ext cx="1347537" cy="599053"/>
            </a:xfrm>
            <a:prstGeom prst="diamond">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entury Gothic" panose="020F0302020204030204"/>
                  <a:ea typeface="+mn-ea"/>
                  <a:cs typeface="+mn-cs"/>
                </a:rPr>
                <a:t>Loss</a:t>
              </a:r>
            </a:p>
          </p:txBody>
        </p:sp>
        <p:sp>
          <p:nvSpPr>
            <p:cNvPr id="58" name="Rounded Rectangle 57">
              <a:extLst>
                <a:ext uri="{FF2B5EF4-FFF2-40B4-BE49-F238E27FC236}">
                  <a16:creationId xmlns:a16="http://schemas.microsoft.com/office/drawing/2014/main" id="{702EA1F8-FA95-1940-8B43-4C7C44DE6BE6}"/>
                </a:ext>
              </a:extLst>
            </p:cNvPr>
            <p:cNvSpPr/>
            <p:nvPr/>
          </p:nvSpPr>
          <p:spPr>
            <a:xfrm>
              <a:off x="3826036" y="5077318"/>
              <a:ext cx="1491919" cy="374904"/>
            </a:xfrm>
            <a:prstGeom prst="round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entury Gothic" panose="020F0302020204030204"/>
                  <a:ea typeface="+mn-ea"/>
                  <a:cs typeface="+mn-cs"/>
                </a:rPr>
                <a:t>Gradient</a:t>
              </a:r>
            </a:p>
          </p:txBody>
        </p:sp>
        <p:sp>
          <p:nvSpPr>
            <p:cNvPr id="59" name="Oval 58">
              <a:extLst>
                <a:ext uri="{FF2B5EF4-FFF2-40B4-BE49-F238E27FC236}">
                  <a16:creationId xmlns:a16="http://schemas.microsoft.com/office/drawing/2014/main" id="{E91EC732-B2FF-0645-A7E3-1FB6BACA9457}"/>
                </a:ext>
              </a:extLst>
            </p:cNvPr>
            <p:cNvSpPr/>
            <p:nvPr/>
          </p:nvSpPr>
          <p:spPr>
            <a:xfrm>
              <a:off x="1072450" y="4421628"/>
              <a:ext cx="381726" cy="381726"/>
            </a:xfrm>
            <a:prstGeom prst="ellipse">
              <a:avLst/>
            </a:prstGeom>
            <a:solidFill>
              <a:srgbClr val="5B9BD5"/>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entury Gothic" panose="020F0302020204030204"/>
                  <a:ea typeface="+mn-ea"/>
                  <a:cs typeface="+mn-cs"/>
                </a:rPr>
                <a:t>Q</a:t>
              </a:r>
            </a:p>
          </p:txBody>
        </p:sp>
        <p:sp>
          <p:nvSpPr>
            <p:cNvPr id="60" name="Rounded Rectangle 59">
              <a:extLst>
                <a:ext uri="{FF2B5EF4-FFF2-40B4-BE49-F238E27FC236}">
                  <a16:creationId xmlns:a16="http://schemas.microsoft.com/office/drawing/2014/main" id="{5765604D-D351-A946-B4F2-620D54BDA7B2}"/>
                </a:ext>
              </a:extLst>
            </p:cNvPr>
            <p:cNvSpPr/>
            <p:nvPr/>
          </p:nvSpPr>
          <p:spPr>
            <a:xfrm>
              <a:off x="3826036" y="3776026"/>
              <a:ext cx="1491919" cy="372979"/>
            </a:xfrm>
            <a:prstGeom prst="round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entury Gothic" panose="020F0302020204030204"/>
                  <a:ea typeface="+mn-ea"/>
                  <a:cs typeface="+mn-cs"/>
                </a:rPr>
                <a:t>Gradient</a:t>
              </a:r>
            </a:p>
          </p:txBody>
        </p:sp>
        <p:sp>
          <p:nvSpPr>
            <p:cNvPr id="61" name="Oval 60">
              <a:extLst>
                <a:ext uri="{FF2B5EF4-FFF2-40B4-BE49-F238E27FC236}">
                  <a16:creationId xmlns:a16="http://schemas.microsoft.com/office/drawing/2014/main" id="{98AB9EB4-45AF-AA4D-B3A7-56C0EFB2DD2D}"/>
                </a:ext>
              </a:extLst>
            </p:cNvPr>
            <p:cNvSpPr/>
            <p:nvPr/>
          </p:nvSpPr>
          <p:spPr>
            <a:xfrm>
              <a:off x="4381131" y="4438056"/>
              <a:ext cx="381726" cy="381726"/>
            </a:xfrm>
            <a:prstGeom prst="ellipse">
              <a:avLst/>
            </a:prstGeom>
            <a:solidFill>
              <a:srgbClr val="5B9BD5"/>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entury Gothic" panose="020F0302020204030204"/>
                  <a:ea typeface="+mn-ea"/>
                  <a:cs typeface="+mn-cs"/>
                </a:rPr>
                <a:t>Q</a:t>
              </a:r>
            </a:p>
          </p:txBody>
        </p:sp>
        <p:sp>
          <p:nvSpPr>
            <p:cNvPr id="62" name="Oval 61">
              <a:extLst>
                <a:ext uri="{FF2B5EF4-FFF2-40B4-BE49-F238E27FC236}">
                  <a16:creationId xmlns:a16="http://schemas.microsoft.com/office/drawing/2014/main" id="{102A175E-87F6-A24A-9F7F-5855F0A07DF5}"/>
                </a:ext>
              </a:extLst>
            </p:cNvPr>
            <p:cNvSpPr/>
            <p:nvPr/>
          </p:nvSpPr>
          <p:spPr>
            <a:xfrm>
              <a:off x="4378400" y="3168648"/>
              <a:ext cx="381726" cy="381726"/>
            </a:xfrm>
            <a:prstGeom prst="ellipse">
              <a:avLst/>
            </a:prstGeom>
            <a:solidFill>
              <a:srgbClr val="5B9BD5"/>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entury Gothic" panose="020F0302020204030204"/>
                  <a:ea typeface="+mn-ea"/>
                  <a:cs typeface="+mn-cs"/>
                </a:rPr>
                <a:t>Q</a:t>
              </a:r>
            </a:p>
          </p:txBody>
        </p:sp>
        <p:sp>
          <p:nvSpPr>
            <p:cNvPr id="63" name="Rounded Rectangle 62">
              <a:extLst>
                <a:ext uri="{FF2B5EF4-FFF2-40B4-BE49-F238E27FC236}">
                  <a16:creationId xmlns:a16="http://schemas.microsoft.com/office/drawing/2014/main" id="{B06C22B3-39E2-EC4A-9176-705E7542D58A}"/>
                </a:ext>
              </a:extLst>
            </p:cNvPr>
            <p:cNvSpPr/>
            <p:nvPr/>
          </p:nvSpPr>
          <p:spPr>
            <a:xfrm>
              <a:off x="3823304" y="2478217"/>
              <a:ext cx="1491919" cy="372979"/>
            </a:xfrm>
            <a:prstGeom prst="round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entury Gothic" panose="020F0302020204030204"/>
                  <a:ea typeface="+mn-ea"/>
                  <a:cs typeface="+mn-cs"/>
                </a:rPr>
                <a:t>Gradient</a:t>
              </a:r>
            </a:p>
          </p:txBody>
        </p:sp>
        <p:sp>
          <p:nvSpPr>
            <p:cNvPr id="64" name="Rounded Rectangle 63">
              <a:extLst>
                <a:ext uri="{FF2B5EF4-FFF2-40B4-BE49-F238E27FC236}">
                  <a16:creationId xmlns:a16="http://schemas.microsoft.com/office/drawing/2014/main" id="{88A40B5B-929C-C34D-937B-18DA1C8795B5}"/>
                </a:ext>
              </a:extLst>
            </p:cNvPr>
            <p:cNvSpPr/>
            <p:nvPr/>
          </p:nvSpPr>
          <p:spPr>
            <a:xfrm>
              <a:off x="355476" y="2478217"/>
              <a:ext cx="1815675" cy="372979"/>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entury Gothic" panose="020F0302020204030204"/>
                  <a:ea typeface="+mn-ea"/>
                  <a:cs typeface="+mn-cs"/>
                </a:rPr>
                <a:t>Linear</a:t>
              </a:r>
            </a:p>
          </p:txBody>
        </p:sp>
        <p:sp>
          <p:nvSpPr>
            <p:cNvPr id="65" name="Rounded Rectangle 64">
              <a:extLst>
                <a:ext uri="{FF2B5EF4-FFF2-40B4-BE49-F238E27FC236}">
                  <a16:creationId xmlns:a16="http://schemas.microsoft.com/office/drawing/2014/main" id="{051BDFED-15D2-DE44-81AC-7C16EE98E322}"/>
                </a:ext>
              </a:extLst>
            </p:cNvPr>
            <p:cNvSpPr/>
            <p:nvPr/>
          </p:nvSpPr>
          <p:spPr>
            <a:xfrm>
              <a:off x="2520269" y="1845785"/>
              <a:ext cx="1239256" cy="372979"/>
            </a:xfrm>
            <a:prstGeom prst="roundRect">
              <a:avLst/>
            </a:prstGeom>
            <a:solidFill>
              <a:srgbClr val="000000"/>
            </a:solidFill>
            <a:ln w="12700" cap="flat" cmpd="sng" algn="ctr">
              <a:solidFill>
                <a:srgbClr val="000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entury Gothic" panose="020F0302020204030204"/>
                  <a:ea typeface="+mn-ea"/>
                  <a:cs typeface="+mn-cs"/>
                </a:rPr>
                <a:t>Weight</a:t>
              </a:r>
            </a:p>
          </p:txBody>
        </p:sp>
        <p:sp>
          <p:nvSpPr>
            <p:cNvPr id="66" name="Oval 65">
              <a:extLst>
                <a:ext uri="{FF2B5EF4-FFF2-40B4-BE49-F238E27FC236}">
                  <a16:creationId xmlns:a16="http://schemas.microsoft.com/office/drawing/2014/main" id="{2B22C139-5EC6-C94F-9B82-F7AD0AB61288}"/>
                </a:ext>
              </a:extLst>
            </p:cNvPr>
            <p:cNvSpPr/>
            <p:nvPr/>
          </p:nvSpPr>
          <p:spPr>
            <a:xfrm>
              <a:off x="2501197" y="2471699"/>
              <a:ext cx="381726" cy="381726"/>
            </a:xfrm>
            <a:prstGeom prst="ellipse">
              <a:avLst/>
            </a:prstGeom>
            <a:solidFill>
              <a:srgbClr val="5B9BD5"/>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entury Gothic" panose="020F0302020204030204"/>
                  <a:ea typeface="+mn-ea"/>
                  <a:cs typeface="+mn-cs"/>
                </a:rPr>
                <a:t>Q</a:t>
              </a:r>
            </a:p>
          </p:txBody>
        </p:sp>
        <p:sp>
          <p:nvSpPr>
            <p:cNvPr id="67" name="Rounded Rectangle 66">
              <a:extLst>
                <a:ext uri="{FF2B5EF4-FFF2-40B4-BE49-F238E27FC236}">
                  <a16:creationId xmlns:a16="http://schemas.microsoft.com/office/drawing/2014/main" id="{1D4AD914-FB97-4F4A-876A-2C5EF5670449}"/>
                </a:ext>
              </a:extLst>
            </p:cNvPr>
            <p:cNvSpPr/>
            <p:nvPr/>
          </p:nvSpPr>
          <p:spPr>
            <a:xfrm>
              <a:off x="355476" y="5081102"/>
              <a:ext cx="1815675" cy="372979"/>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entury Gothic" panose="020F0302020204030204"/>
                  <a:ea typeface="+mn-ea"/>
                  <a:cs typeface="+mn-cs"/>
                </a:rPr>
                <a:t>Linear</a:t>
              </a:r>
            </a:p>
          </p:txBody>
        </p:sp>
        <p:sp>
          <p:nvSpPr>
            <p:cNvPr id="68" name="Rounded Rectangle 67">
              <a:extLst>
                <a:ext uri="{FF2B5EF4-FFF2-40B4-BE49-F238E27FC236}">
                  <a16:creationId xmlns:a16="http://schemas.microsoft.com/office/drawing/2014/main" id="{D4C59455-A06E-F740-82E0-68D317F9C856}"/>
                </a:ext>
              </a:extLst>
            </p:cNvPr>
            <p:cNvSpPr/>
            <p:nvPr/>
          </p:nvSpPr>
          <p:spPr>
            <a:xfrm>
              <a:off x="2520269" y="4513905"/>
              <a:ext cx="1239256" cy="372979"/>
            </a:xfrm>
            <a:prstGeom prst="roundRect">
              <a:avLst/>
            </a:prstGeom>
            <a:solidFill>
              <a:srgbClr val="000000"/>
            </a:solidFill>
            <a:ln w="12700" cap="flat" cmpd="sng" algn="ctr">
              <a:solidFill>
                <a:srgbClr val="000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entury Gothic" panose="020F0302020204030204"/>
                  <a:ea typeface="+mn-ea"/>
                  <a:cs typeface="+mn-cs"/>
                </a:rPr>
                <a:t>Weight</a:t>
              </a:r>
            </a:p>
          </p:txBody>
        </p:sp>
        <p:sp>
          <p:nvSpPr>
            <p:cNvPr id="69" name="Oval 68">
              <a:extLst>
                <a:ext uri="{FF2B5EF4-FFF2-40B4-BE49-F238E27FC236}">
                  <a16:creationId xmlns:a16="http://schemas.microsoft.com/office/drawing/2014/main" id="{F3EBC8C4-94E1-AB48-8196-26A4EB1C77DA}"/>
                </a:ext>
              </a:extLst>
            </p:cNvPr>
            <p:cNvSpPr/>
            <p:nvPr/>
          </p:nvSpPr>
          <p:spPr>
            <a:xfrm>
              <a:off x="2519579" y="5076728"/>
              <a:ext cx="381726" cy="381726"/>
            </a:xfrm>
            <a:prstGeom prst="ellipse">
              <a:avLst/>
            </a:prstGeom>
            <a:solidFill>
              <a:srgbClr val="5B9BD5"/>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entury Gothic" panose="020F0302020204030204"/>
                  <a:ea typeface="+mn-ea"/>
                  <a:cs typeface="+mn-cs"/>
                </a:rPr>
                <a:t>Q</a:t>
              </a:r>
            </a:p>
          </p:txBody>
        </p:sp>
        <p:cxnSp>
          <p:nvCxnSpPr>
            <p:cNvPr id="70" name="Straight Arrow Connector 69">
              <a:extLst>
                <a:ext uri="{FF2B5EF4-FFF2-40B4-BE49-F238E27FC236}">
                  <a16:creationId xmlns:a16="http://schemas.microsoft.com/office/drawing/2014/main" id="{6CBA33F7-3B4E-3D45-9436-01EE65FC2C68}"/>
                </a:ext>
              </a:extLst>
            </p:cNvPr>
            <p:cNvCxnSpPr>
              <a:stCxn id="52" idx="2"/>
              <a:endCxn id="53" idx="0"/>
            </p:cNvCxnSpPr>
            <p:nvPr/>
          </p:nvCxnSpPr>
          <p:spPr>
            <a:xfrm>
              <a:off x="1248581" y="1536937"/>
              <a:ext cx="14732" cy="284787"/>
            </a:xfrm>
            <a:prstGeom prst="straightConnector1">
              <a:avLst/>
            </a:prstGeom>
            <a:noFill/>
            <a:ln w="19050" cap="flat" cmpd="sng" algn="ctr">
              <a:solidFill>
                <a:srgbClr val="000000"/>
              </a:solidFill>
              <a:prstDash val="solid"/>
              <a:miter lim="800000"/>
              <a:tailEnd type="triangle"/>
            </a:ln>
            <a:effectLst/>
          </p:spPr>
        </p:cxnSp>
        <p:cxnSp>
          <p:nvCxnSpPr>
            <p:cNvPr id="71" name="Straight Arrow Connector 70">
              <a:extLst>
                <a:ext uri="{FF2B5EF4-FFF2-40B4-BE49-F238E27FC236}">
                  <a16:creationId xmlns:a16="http://schemas.microsoft.com/office/drawing/2014/main" id="{96B93A73-E3A9-2248-B082-4E467E6D2FE0}"/>
                </a:ext>
              </a:extLst>
            </p:cNvPr>
            <p:cNvCxnSpPr>
              <a:cxnSpLocks/>
              <a:stCxn id="53" idx="4"/>
              <a:endCxn id="64" idx="0"/>
            </p:cNvCxnSpPr>
            <p:nvPr/>
          </p:nvCxnSpPr>
          <p:spPr>
            <a:xfrm>
              <a:off x="1263313" y="2203450"/>
              <a:ext cx="1" cy="274767"/>
            </a:xfrm>
            <a:prstGeom prst="straightConnector1">
              <a:avLst/>
            </a:prstGeom>
            <a:noFill/>
            <a:ln w="19050" cap="flat" cmpd="sng" algn="ctr">
              <a:solidFill>
                <a:srgbClr val="000000"/>
              </a:solidFill>
              <a:prstDash val="solid"/>
              <a:miter lim="800000"/>
              <a:tailEnd type="triangle"/>
            </a:ln>
            <a:effectLst/>
          </p:spPr>
        </p:cxnSp>
        <p:cxnSp>
          <p:nvCxnSpPr>
            <p:cNvPr id="72" name="Straight Arrow Connector 71">
              <a:extLst>
                <a:ext uri="{FF2B5EF4-FFF2-40B4-BE49-F238E27FC236}">
                  <a16:creationId xmlns:a16="http://schemas.microsoft.com/office/drawing/2014/main" id="{90DEDD85-5448-DC47-8BCD-677CF2DDFD44}"/>
                </a:ext>
              </a:extLst>
            </p:cNvPr>
            <p:cNvCxnSpPr>
              <a:cxnSpLocks/>
              <a:stCxn id="64" idx="2"/>
              <a:endCxn id="54" idx="0"/>
            </p:cNvCxnSpPr>
            <p:nvPr/>
          </p:nvCxnSpPr>
          <p:spPr>
            <a:xfrm flipH="1">
              <a:off x="1263313" y="2851196"/>
              <a:ext cx="1" cy="270480"/>
            </a:xfrm>
            <a:prstGeom prst="straightConnector1">
              <a:avLst/>
            </a:prstGeom>
            <a:noFill/>
            <a:ln w="19050" cap="flat" cmpd="sng" algn="ctr">
              <a:solidFill>
                <a:srgbClr val="000000"/>
              </a:solidFill>
              <a:prstDash val="solid"/>
              <a:miter lim="800000"/>
              <a:tailEnd type="triangle"/>
            </a:ln>
            <a:effectLst/>
          </p:spPr>
        </p:cxnSp>
        <p:cxnSp>
          <p:nvCxnSpPr>
            <p:cNvPr id="73" name="Straight Arrow Connector 72">
              <a:extLst>
                <a:ext uri="{FF2B5EF4-FFF2-40B4-BE49-F238E27FC236}">
                  <a16:creationId xmlns:a16="http://schemas.microsoft.com/office/drawing/2014/main" id="{649FCB9B-4A50-F044-9E12-91E406C7C667}"/>
                </a:ext>
              </a:extLst>
            </p:cNvPr>
            <p:cNvCxnSpPr>
              <a:cxnSpLocks/>
              <a:stCxn id="54" idx="4"/>
              <a:endCxn id="55" idx="0"/>
            </p:cNvCxnSpPr>
            <p:nvPr/>
          </p:nvCxnSpPr>
          <p:spPr>
            <a:xfrm>
              <a:off x="1263313" y="3503402"/>
              <a:ext cx="1" cy="272624"/>
            </a:xfrm>
            <a:prstGeom prst="straightConnector1">
              <a:avLst/>
            </a:prstGeom>
            <a:noFill/>
            <a:ln w="19050" cap="flat" cmpd="sng" algn="ctr">
              <a:solidFill>
                <a:srgbClr val="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5CE1ABBE-75ED-0942-9285-DC07055B2765}"/>
                </a:ext>
              </a:extLst>
            </p:cNvPr>
            <p:cNvCxnSpPr>
              <a:cxnSpLocks/>
              <a:stCxn id="55" idx="2"/>
              <a:endCxn id="59" idx="0"/>
            </p:cNvCxnSpPr>
            <p:nvPr/>
          </p:nvCxnSpPr>
          <p:spPr>
            <a:xfrm flipH="1">
              <a:off x="1263313" y="4149005"/>
              <a:ext cx="1" cy="272623"/>
            </a:xfrm>
            <a:prstGeom prst="straightConnector1">
              <a:avLst/>
            </a:prstGeom>
            <a:noFill/>
            <a:ln w="19050" cap="flat" cmpd="sng" algn="ctr">
              <a:solidFill>
                <a:srgbClr val="000000"/>
              </a:solidFill>
              <a:prstDash val="solid"/>
              <a:miter lim="800000"/>
              <a:tailEnd type="triangle"/>
            </a:ln>
            <a:effectLst/>
          </p:spPr>
        </p:cxnSp>
        <p:cxnSp>
          <p:nvCxnSpPr>
            <p:cNvPr id="75" name="Straight Arrow Connector 74">
              <a:extLst>
                <a:ext uri="{FF2B5EF4-FFF2-40B4-BE49-F238E27FC236}">
                  <a16:creationId xmlns:a16="http://schemas.microsoft.com/office/drawing/2014/main" id="{C2211083-E984-EA4D-AB31-53B11BB3B0EA}"/>
                </a:ext>
              </a:extLst>
            </p:cNvPr>
            <p:cNvCxnSpPr>
              <a:cxnSpLocks/>
              <a:stCxn id="59" idx="4"/>
              <a:endCxn id="67" idx="0"/>
            </p:cNvCxnSpPr>
            <p:nvPr/>
          </p:nvCxnSpPr>
          <p:spPr>
            <a:xfrm>
              <a:off x="1263313" y="4803354"/>
              <a:ext cx="1" cy="277748"/>
            </a:xfrm>
            <a:prstGeom prst="straightConnector1">
              <a:avLst/>
            </a:prstGeom>
            <a:noFill/>
            <a:ln w="19050" cap="flat" cmpd="sng" algn="ctr">
              <a:solidFill>
                <a:srgbClr val="000000"/>
              </a:solidFill>
              <a:prstDash val="solid"/>
              <a:miter lim="800000"/>
              <a:tailEnd type="triangle"/>
            </a:ln>
            <a:effectLst/>
          </p:spPr>
        </p:cxnSp>
        <p:cxnSp>
          <p:nvCxnSpPr>
            <p:cNvPr id="76" name="Straight Arrow Connector 75">
              <a:extLst>
                <a:ext uri="{FF2B5EF4-FFF2-40B4-BE49-F238E27FC236}">
                  <a16:creationId xmlns:a16="http://schemas.microsoft.com/office/drawing/2014/main" id="{4D268E77-8899-F140-B010-AC140872B440}"/>
                </a:ext>
              </a:extLst>
            </p:cNvPr>
            <p:cNvCxnSpPr>
              <a:cxnSpLocks/>
              <a:stCxn id="67" idx="2"/>
              <a:endCxn id="56" idx="0"/>
            </p:cNvCxnSpPr>
            <p:nvPr/>
          </p:nvCxnSpPr>
          <p:spPr>
            <a:xfrm flipH="1">
              <a:off x="1237884" y="5454081"/>
              <a:ext cx="25430" cy="804939"/>
            </a:xfrm>
            <a:prstGeom prst="straightConnector1">
              <a:avLst/>
            </a:prstGeom>
            <a:noFill/>
            <a:ln w="19050" cap="flat" cmpd="sng" algn="ctr">
              <a:solidFill>
                <a:srgbClr val="000000"/>
              </a:solidFill>
              <a:prstDash val="solid"/>
              <a:miter lim="800000"/>
              <a:tailEnd type="triangle"/>
            </a:ln>
            <a:effectLst/>
          </p:spPr>
        </p:cxnSp>
        <p:cxnSp>
          <p:nvCxnSpPr>
            <p:cNvPr id="77" name="Straight Arrow Connector 76">
              <a:extLst>
                <a:ext uri="{FF2B5EF4-FFF2-40B4-BE49-F238E27FC236}">
                  <a16:creationId xmlns:a16="http://schemas.microsoft.com/office/drawing/2014/main" id="{31072694-F3CC-3943-A378-4F3F853EA25F}"/>
                </a:ext>
              </a:extLst>
            </p:cNvPr>
            <p:cNvCxnSpPr>
              <a:cxnSpLocks/>
              <a:stCxn id="56" idx="3"/>
              <a:endCxn id="57" idx="1"/>
            </p:cNvCxnSpPr>
            <p:nvPr/>
          </p:nvCxnSpPr>
          <p:spPr>
            <a:xfrm>
              <a:off x="1703132" y="6437605"/>
              <a:ext cx="2192362" cy="6081"/>
            </a:xfrm>
            <a:prstGeom prst="straightConnector1">
              <a:avLst/>
            </a:prstGeom>
            <a:noFill/>
            <a:ln w="19050" cap="flat" cmpd="sng" algn="ctr">
              <a:solidFill>
                <a:srgbClr val="000000"/>
              </a:solidFill>
              <a:prstDash val="solid"/>
              <a:miter lim="800000"/>
              <a:tailEnd type="triangle"/>
            </a:ln>
            <a:effectLst/>
          </p:spPr>
        </p:cxnSp>
        <p:cxnSp>
          <p:nvCxnSpPr>
            <p:cNvPr id="78" name="Straight Arrow Connector 77">
              <a:extLst>
                <a:ext uri="{FF2B5EF4-FFF2-40B4-BE49-F238E27FC236}">
                  <a16:creationId xmlns:a16="http://schemas.microsoft.com/office/drawing/2014/main" id="{593234CF-2D88-254C-B4B3-DDC1CCE3CEBA}"/>
                </a:ext>
              </a:extLst>
            </p:cNvPr>
            <p:cNvCxnSpPr>
              <a:cxnSpLocks/>
              <a:stCxn id="57" idx="0"/>
              <a:endCxn id="90" idx="4"/>
            </p:cNvCxnSpPr>
            <p:nvPr/>
          </p:nvCxnSpPr>
          <p:spPr>
            <a:xfrm flipH="1" flipV="1">
              <a:off x="4569262" y="5994266"/>
              <a:ext cx="1" cy="149893"/>
            </a:xfrm>
            <a:prstGeom prst="straightConnector1">
              <a:avLst/>
            </a:prstGeom>
            <a:noFill/>
            <a:ln w="19050" cap="flat" cmpd="sng" algn="ctr">
              <a:solidFill>
                <a:srgbClr val="000000"/>
              </a:solidFill>
              <a:prstDash val="solid"/>
              <a:miter lim="800000"/>
              <a:tailEnd type="triangle"/>
            </a:ln>
            <a:effectLst/>
          </p:spPr>
        </p:cxnSp>
        <p:cxnSp>
          <p:nvCxnSpPr>
            <p:cNvPr id="79" name="Elbow Connector 78">
              <a:extLst>
                <a:ext uri="{FF2B5EF4-FFF2-40B4-BE49-F238E27FC236}">
                  <a16:creationId xmlns:a16="http://schemas.microsoft.com/office/drawing/2014/main" id="{EB887230-019E-DD4F-BFD3-77EC35763C1A}"/>
                </a:ext>
              </a:extLst>
            </p:cNvPr>
            <p:cNvCxnSpPr>
              <a:stCxn id="65" idx="2"/>
              <a:endCxn id="66" idx="6"/>
            </p:cNvCxnSpPr>
            <p:nvPr/>
          </p:nvCxnSpPr>
          <p:spPr>
            <a:xfrm rot="5400000">
              <a:off x="2789511" y="2312176"/>
              <a:ext cx="443798" cy="256974"/>
            </a:xfrm>
            <a:prstGeom prst="bentConnector2">
              <a:avLst/>
            </a:prstGeom>
            <a:noFill/>
            <a:ln w="19050" cap="flat" cmpd="sng" algn="ctr">
              <a:solidFill>
                <a:srgbClr val="000000"/>
              </a:solidFill>
              <a:prstDash val="solid"/>
              <a:miter lim="800000"/>
              <a:tailEnd type="triangle"/>
            </a:ln>
            <a:effectLst/>
          </p:spPr>
        </p:cxnSp>
        <p:cxnSp>
          <p:nvCxnSpPr>
            <p:cNvPr id="80" name="Elbow Connector 79">
              <a:extLst>
                <a:ext uri="{FF2B5EF4-FFF2-40B4-BE49-F238E27FC236}">
                  <a16:creationId xmlns:a16="http://schemas.microsoft.com/office/drawing/2014/main" id="{447938ED-0E81-FE4C-A006-455652D52E96}"/>
                </a:ext>
              </a:extLst>
            </p:cNvPr>
            <p:cNvCxnSpPr>
              <a:cxnSpLocks/>
              <a:stCxn id="68" idx="2"/>
              <a:endCxn id="69" idx="6"/>
            </p:cNvCxnSpPr>
            <p:nvPr/>
          </p:nvCxnSpPr>
          <p:spPr>
            <a:xfrm rot="5400000">
              <a:off x="2830248" y="4957941"/>
              <a:ext cx="380707" cy="238592"/>
            </a:xfrm>
            <a:prstGeom prst="bentConnector2">
              <a:avLst/>
            </a:prstGeom>
            <a:noFill/>
            <a:ln w="19050" cap="flat" cmpd="sng" algn="ctr">
              <a:solidFill>
                <a:srgbClr val="000000"/>
              </a:solidFill>
              <a:prstDash val="solid"/>
              <a:miter lim="800000"/>
              <a:tailEnd type="triangle"/>
            </a:ln>
            <a:effectLst/>
          </p:spPr>
        </p:cxnSp>
        <p:cxnSp>
          <p:nvCxnSpPr>
            <p:cNvPr id="81" name="Straight Arrow Connector 80">
              <a:extLst>
                <a:ext uri="{FF2B5EF4-FFF2-40B4-BE49-F238E27FC236}">
                  <a16:creationId xmlns:a16="http://schemas.microsoft.com/office/drawing/2014/main" id="{88F33F0E-3DC7-8E45-940E-E934C31D98D4}"/>
                </a:ext>
              </a:extLst>
            </p:cNvPr>
            <p:cNvCxnSpPr>
              <a:cxnSpLocks/>
              <a:stCxn id="66" idx="2"/>
              <a:endCxn id="64" idx="3"/>
            </p:cNvCxnSpPr>
            <p:nvPr/>
          </p:nvCxnSpPr>
          <p:spPr>
            <a:xfrm flipH="1">
              <a:off x="2171151" y="2662562"/>
              <a:ext cx="330046" cy="2145"/>
            </a:xfrm>
            <a:prstGeom prst="straightConnector1">
              <a:avLst/>
            </a:prstGeom>
            <a:noFill/>
            <a:ln w="19050" cap="flat" cmpd="sng" algn="ctr">
              <a:solidFill>
                <a:srgbClr val="000000"/>
              </a:solidFill>
              <a:prstDash val="solid"/>
              <a:miter lim="800000"/>
              <a:tailEnd type="triangle"/>
            </a:ln>
            <a:effectLst/>
          </p:spPr>
        </p:cxnSp>
        <p:cxnSp>
          <p:nvCxnSpPr>
            <p:cNvPr id="82" name="Straight Arrow Connector 81">
              <a:extLst>
                <a:ext uri="{FF2B5EF4-FFF2-40B4-BE49-F238E27FC236}">
                  <a16:creationId xmlns:a16="http://schemas.microsoft.com/office/drawing/2014/main" id="{DBF07D04-D381-CA4E-B8E2-31037DEE96DB}"/>
                </a:ext>
              </a:extLst>
            </p:cNvPr>
            <p:cNvCxnSpPr>
              <a:cxnSpLocks/>
              <a:stCxn id="69" idx="2"/>
              <a:endCxn id="67" idx="3"/>
            </p:cNvCxnSpPr>
            <p:nvPr/>
          </p:nvCxnSpPr>
          <p:spPr>
            <a:xfrm flipH="1">
              <a:off x="2171151" y="5267591"/>
              <a:ext cx="348428" cy="1"/>
            </a:xfrm>
            <a:prstGeom prst="straightConnector1">
              <a:avLst/>
            </a:prstGeom>
            <a:noFill/>
            <a:ln w="19050" cap="flat" cmpd="sng" algn="ctr">
              <a:solidFill>
                <a:srgbClr val="000000"/>
              </a:solidFill>
              <a:prstDash val="solid"/>
              <a:miter lim="800000"/>
              <a:tailEnd type="triangle"/>
            </a:ln>
            <a:effectLst/>
          </p:spPr>
        </p:cxnSp>
        <p:cxnSp>
          <p:nvCxnSpPr>
            <p:cNvPr id="83" name="Elbow Connector 82">
              <a:extLst>
                <a:ext uri="{FF2B5EF4-FFF2-40B4-BE49-F238E27FC236}">
                  <a16:creationId xmlns:a16="http://schemas.microsoft.com/office/drawing/2014/main" id="{B2DFC06C-1490-0B43-95A5-D1760AC27BDB}"/>
                </a:ext>
              </a:extLst>
            </p:cNvPr>
            <p:cNvCxnSpPr>
              <a:cxnSpLocks/>
              <a:stCxn id="69" idx="4"/>
              <a:endCxn id="58" idx="1"/>
            </p:cNvCxnSpPr>
            <p:nvPr/>
          </p:nvCxnSpPr>
          <p:spPr>
            <a:xfrm rot="5400000" flipH="1" flipV="1">
              <a:off x="3171397" y="4803815"/>
              <a:ext cx="193684" cy="1115594"/>
            </a:xfrm>
            <a:prstGeom prst="bentConnector4">
              <a:avLst>
                <a:gd name="adj1" fmla="val -118027"/>
                <a:gd name="adj2" fmla="val 58554"/>
              </a:avLst>
            </a:prstGeom>
            <a:noFill/>
            <a:ln w="19050" cap="flat" cmpd="sng" algn="ctr">
              <a:solidFill>
                <a:srgbClr val="000000"/>
              </a:solidFill>
              <a:prstDash val="solid"/>
              <a:miter lim="800000"/>
              <a:tailEnd type="triangle"/>
            </a:ln>
            <a:effectLst/>
          </p:spPr>
        </p:cxnSp>
        <p:cxnSp>
          <p:nvCxnSpPr>
            <p:cNvPr id="84" name="Straight Arrow Connector 83">
              <a:extLst>
                <a:ext uri="{FF2B5EF4-FFF2-40B4-BE49-F238E27FC236}">
                  <a16:creationId xmlns:a16="http://schemas.microsoft.com/office/drawing/2014/main" id="{891E87ED-BF17-2547-A6A4-EE2AC3B46E98}"/>
                </a:ext>
              </a:extLst>
            </p:cNvPr>
            <p:cNvCxnSpPr>
              <a:cxnSpLocks/>
              <a:stCxn id="55" idx="3"/>
              <a:endCxn id="60" idx="1"/>
            </p:cNvCxnSpPr>
            <p:nvPr/>
          </p:nvCxnSpPr>
          <p:spPr>
            <a:xfrm>
              <a:off x="2171151" y="3962516"/>
              <a:ext cx="1654885" cy="0"/>
            </a:xfrm>
            <a:prstGeom prst="straightConnector1">
              <a:avLst/>
            </a:prstGeom>
            <a:noFill/>
            <a:ln w="19050" cap="flat" cmpd="sng" algn="ctr">
              <a:solidFill>
                <a:srgbClr val="000000"/>
              </a:solidFill>
              <a:prstDash val="solid"/>
              <a:miter lim="800000"/>
              <a:tailEnd type="triangle"/>
            </a:ln>
            <a:effectLst/>
          </p:spPr>
        </p:cxnSp>
        <p:cxnSp>
          <p:nvCxnSpPr>
            <p:cNvPr id="85" name="Straight Arrow Connector 84">
              <a:extLst>
                <a:ext uri="{FF2B5EF4-FFF2-40B4-BE49-F238E27FC236}">
                  <a16:creationId xmlns:a16="http://schemas.microsoft.com/office/drawing/2014/main" id="{34A6CDF0-9AF6-B446-A844-1A5E8D476799}"/>
                </a:ext>
              </a:extLst>
            </p:cNvPr>
            <p:cNvCxnSpPr>
              <a:cxnSpLocks/>
              <a:stCxn id="58" idx="0"/>
              <a:endCxn id="61" idx="4"/>
            </p:cNvCxnSpPr>
            <p:nvPr/>
          </p:nvCxnSpPr>
          <p:spPr>
            <a:xfrm flipH="1" flipV="1">
              <a:off x="4571994" y="4819782"/>
              <a:ext cx="2" cy="257536"/>
            </a:xfrm>
            <a:prstGeom prst="straightConnector1">
              <a:avLst/>
            </a:prstGeom>
            <a:noFill/>
            <a:ln w="19050" cap="flat" cmpd="sng" algn="ctr">
              <a:solidFill>
                <a:srgbClr val="000000"/>
              </a:solidFill>
              <a:prstDash val="solid"/>
              <a:miter lim="800000"/>
              <a:tailEnd type="triangle"/>
            </a:ln>
            <a:effectLst/>
          </p:spPr>
        </p:cxnSp>
        <p:cxnSp>
          <p:nvCxnSpPr>
            <p:cNvPr id="86" name="Straight Arrow Connector 85">
              <a:extLst>
                <a:ext uri="{FF2B5EF4-FFF2-40B4-BE49-F238E27FC236}">
                  <a16:creationId xmlns:a16="http://schemas.microsoft.com/office/drawing/2014/main" id="{BE185F47-A80D-C044-9C6A-2B491EC15AB6}"/>
                </a:ext>
              </a:extLst>
            </p:cNvPr>
            <p:cNvCxnSpPr>
              <a:cxnSpLocks/>
              <a:stCxn id="61" idx="0"/>
              <a:endCxn id="60" idx="2"/>
            </p:cNvCxnSpPr>
            <p:nvPr/>
          </p:nvCxnSpPr>
          <p:spPr>
            <a:xfrm flipV="1">
              <a:off x="4571994" y="4149005"/>
              <a:ext cx="2" cy="289051"/>
            </a:xfrm>
            <a:prstGeom prst="straightConnector1">
              <a:avLst/>
            </a:prstGeom>
            <a:noFill/>
            <a:ln w="19050" cap="flat" cmpd="sng" algn="ctr">
              <a:solidFill>
                <a:srgbClr val="000000"/>
              </a:solidFill>
              <a:prstDash val="solid"/>
              <a:miter lim="800000"/>
              <a:tailEnd type="triangle"/>
            </a:ln>
            <a:effectLst/>
          </p:spPr>
        </p:cxnSp>
        <p:cxnSp>
          <p:nvCxnSpPr>
            <p:cNvPr id="87" name="Elbow Connector 86">
              <a:extLst>
                <a:ext uri="{FF2B5EF4-FFF2-40B4-BE49-F238E27FC236}">
                  <a16:creationId xmlns:a16="http://schemas.microsoft.com/office/drawing/2014/main" id="{46FBBEC2-113E-A14E-8EEB-2306EAC77077}"/>
                </a:ext>
              </a:extLst>
            </p:cNvPr>
            <p:cNvCxnSpPr>
              <a:cxnSpLocks/>
              <a:stCxn id="66" idx="4"/>
              <a:endCxn id="63" idx="1"/>
            </p:cNvCxnSpPr>
            <p:nvPr/>
          </p:nvCxnSpPr>
          <p:spPr>
            <a:xfrm rot="5400000" flipH="1" flipV="1">
              <a:off x="3163323" y="2193444"/>
              <a:ext cx="188718" cy="1131244"/>
            </a:xfrm>
            <a:prstGeom prst="bentConnector4">
              <a:avLst>
                <a:gd name="adj1" fmla="val -121133"/>
                <a:gd name="adj2" fmla="val 58436"/>
              </a:avLst>
            </a:prstGeom>
            <a:noFill/>
            <a:ln w="19050" cap="flat" cmpd="sng" algn="ctr">
              <a:solidFill>
                <a:srgbClr val="000000"/>
              </a:solidFill>
              <a:prstDash val="solid"/>
              <a:miter lim="800000"/>
              <a:tailEnd type="triangle"/>
            </a:ln>
            <a:effectLst/>
          </p:spPr>
        </p:cxnSp>
        <p:cxnSp>
          <p:nvCxnSpPr>
            <p:cNvPr id="88" name="Straight Arrow Connector 87">
              <a:extLst>
                <a:ext uri="{FF2B5EF4-FFF2-40B4-BE49-F238E27FC236}">
                  <a16:creationId xmlns:a16="http://schemas.microsoft.com/office/drawing/2014/main" id="{BE2076B2-9EC0-7542-9B0B-BB3178608D0F}"/>
                </a:ext>
              </a:extLst>
            </p:cNvPr>
            <p:cNvCxnSpPr>
              <a:cxnSpLocks/>
              <a:stCxn id="62" idx="0"/>
              <a:endCxn id="63" idx="2"/>
            </p:cNvCxnSpPr>
            <p:nvPr/>
          </p:nvCxnSpPr>
          <p:spPr>
            <a:xfrm flipV="1">
              <a:off x="4569263" y="2851196"/>
              <a:ext cx="1" cy="317452"/>
            </a:xfrm>
            <a:prstGeom prst="straightConnector1">
              <a:avLst/>
            </a:prstGeom>
            <a:noFill/>
            <a:ln w="19050" cap="flat" cmpd="sng" algn="ctr">
              <a:solidFill>
                <a:srgbClr val="000000"/>
              </a:solidFill>
              <a:prstDash val="solid"/>
              <a:miter lim="800000"/>
              <a:tailEnd type="triangle"/>
            </a:ln>
            <a:effectLst/>
          </p:spPr>
        </p:cxnSp>
        <p:cxnSp>
          <p:nvCxnSpPr>
            <p:cNvPr id="89" name="Straight Arrow Connector 88">
              <a:extLst>
                <a:ext uri="{FF2B5EF4-FFF2-40B4-BE49-F238E27FC236}">
                  <a16:creationId xmlns:a16="http://schemas.microsoft.com/office/drawing/2014/main" id="{5A4078CB-B41F-0A49-8F6C-8C8C9CAB9C2E}"/>
                </a:ext>
              </a:extLst>
            </p:cNvPr>
            <p:cNvCxnSpPr>
              <a:cxnSpLocks/>
              <a:stCxn id="60" idx="0"/>
              <a:endCxn id="62" idx="4"/>
            </p:cNvCxnSpPr>
            <p:nvPr/>
          </p:nvCxnSpPr>
          <p:spPr>
            <a:xfrm flipH="1" flipV="1">
              <a:off x="4569263" y="3550374"/>
              <a:ext cx="2733" cy="225652"/>
            </a:xfrm>
            <a:prstGeom prst="straightConnector1">
              <a:avLst/>
            </a:prstGeom>
            <a:noFill/>
            <a:ln w="19050" cap="flat" cmpd="sng" algn="ctr">
              <a:solidFill>
                <a:srgbClr val="000000"/>
              </a:solidFill>
              <a:prstDash val="solid"/>
              <a:miter lim="800000"/>
              <a:tailEnd type="triangle"/>
            </a:ln>
            <a:effectLst/>
          </p:spPr>
        </p:cxnSp>
        <p:sp>
          <p:nvSpPr>
            <p:cNvPr id="90" name="Oval 89">
              <a:extLst>
                <a:ext uri="{FF2B5EF4-FFF2-40B4-BE49-F238E27FC236}">
                  <a16:creationId xmlns:a16="http://schemas.microsoft.com/office/drawing/2014/main" id="{24DF3BEE-9EB5-AC4D-BA9F-299DEC8D2BFF}"/>
                </a:ext>
              </a:extLst>
            </p:cNvPr>
            <p:cNvSpPr/>
            <p:nvPr/>
          </p:nvSpPr>
          <p:spPr>
            <a:xfrm>
              <a:off x="4378399" y="5612540"/>
              <a:ext cx="381726" cy="381726"/>
            </a:xfrm>
            <a:prstGeom prst="ellipse">
              <a:avLst/>
            </a:prstGeom>
            <a:solidFill>
              <a:srgbClr val="5B9BD5"/>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entury Gothic" panose="020F0302020204030204"/>
                  <a:ea typeface="+mn-ea"/>
                  <a:cs typeface="+mn-cs"/>
                </a:rPr>
                <a:t>Q</a:t>
              </a:r>
            </a:p>
          </p:txBody>
        </p:sp>
        <p:cxnSp>
          <p:nvCxnSpPr>
            <p:cNvPr id="91" name="Straight Arrow Connector 90">
              <a:extLst>
                <a:ext uri="{FF2B5EF4-FFF2-40B4-BE49-F238E27FC236}">
                  <a16:creationId xmlns:a16="http://schemas.microsoft.com/office/drawing/2014/main" id="{31E2C6C8-5C5C-5945-8068-15924B025612}"/>
                </a:ext>
              </a:extLst>
            </p:cNvPr>
            <p:cNvCxnSpPr>
              <a:cxnSpLocks/>
              <a:stCxn id="90" idx="0"/>
              <a:endCxn id="58" idx="2"/>
            </p:cNvCxnSpPr>
            <p:nvPr/>
          </p:nvCxnSpPr>
          <p:spPr>
            <a:xfrm flipV="1">
              <a:off x="4569262" y="5452222"/>
              <a:ext cx="2734" cy="160318"/>
            </a:xfrm>
            <a:prstGeom prst="straightConnector1">
              <a:avLst/>
            </a:prstGeom>
            <a:noFill/>
            <a:ln w="19050" cap="flat" cmpd="sng" algn="ctr">
              <a:solidFill>
                <a:srgbClr val="000000"/>
              </a:solidFill>
              <a:prstDash val="solid"/>
              <a:miter lim="800000"/>
              <a:tailEnd type="triangle"/>
            </a:ln>
            <a:effectLst/>
          </p:spPr>
        </p:cxnSp>
      </p:grpSp>
      <p:sp>
        <p:nvSpPr>
          <p:cNvPr id="95" name="TextBox 94">
            <a:extLst>
              <a:ext uri="{FF2B5EF4-FFF2-40B4-BE49-F238E27FC236}">
                <a16:creationId xmlns:a16="http://schemas.microsoft.com/office/drawing/2014/main" id="{2801B06E-E7D8-0446-A431-156938BC8A52}"/>
              </a:ext>
            </a:extLst>
          </p:cNvPr>
          <p:cNvSpPr txBox="1"/>
          <p:nvPr/>
        </p:nvSpPr>
        <p:spPr>
          <a:xfrm>
            <a:off x="762000" y="1075971"/>
            <a:ext cx="2772682" cy="369332"/>
          </a:xfrm>
          <a:prstGeom prst="rect">
            <a:avLst/>
          </a:prstGeom>
          <a:noFill/>
        </p:spPr>
        <p:txBody>
          <a:bodyPr wrap="none" rtlCol="0">
            <a:spAutoFit/>
          </a:bodyPr>
          <a:lstStyle/>
          <a:p>
            <a:r>
              <a:rPr lang="en-US" dirty="0" err="1"/>
              <a:t>Jianfei</a:t>
            </a:r>
            <a:r>
              <a:rPr lang="en-US" dirty="0"/>
              <a:t> Chen (Postdoc)</a:t>
            </a:r>
          </a:p>
        </p:txBody>
      </p:sp>
    </p:spTree>
    <p:extLst>
      <p:ext uri="{BB962C8B-B14F-4D97-AF65-F5344CB8AC3E}">
        <p14:creationId xmlns:p14="http://schemas.microsoft.com/office/powerpoint/2010/main" val="19124538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xEl>
                                              <p:pRg st="1" end="1"/>
                                            </p:txEl>
                                          </p:spTgt>
                                        </p:tgtEl>
                                        <p:attrNameLst>
                                          <p:attrName>style.visibility</p:attrName>
                                        </p:attrNameLst>
                                      </p:cBhvr>
                                      <p:to>
                                        <p:strVal val="visible"/>
                                      </p:to>
                                    </p:set>
                                    <p:animEffect transition="in" filter="fade">
                                      <p:cBhvr>
                                        <p:cTn id="7" dur="500"/>
                                        <p:tgtEl>
                                          <p:spTgt spid="94">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xEl>
                                              <p:pRg st="2" end="2"/>
                                            </p:txEl>
                                          </p:spTgt>
                                        </p:tgtEl>
                                        <p:attrNameLst>
                                          <p:attrName>style.visibility</p:attrName>
                                        </p:attrNameLst>
                                      </p:cBhvr>
                                      <p:to>
                                        <p:strVal val="visible"/>
                                      </p:to>
                                    </p:set>
                                    <p:animEffect transition="in" filter="fade">
                                      <p:cBhvr>
                                        <p:cTn id="10" dur="500"/>
                                        <p:tgtEl>
                                          <p:spTgt spid="94">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xEl>
                                              <p:pRg st="3" end="3"/>
                                            </p:txEl>
                                          </p:spTgt>
                                        </p:tgtEl>
                                        <p:attrNameLst>
                                          <p:attrName>style.visibility</p:attrName>
                                        </p:attrNameLst>
                                      </p:cBhvr>
                                      <p:to>
                                        <p:strVal val="visible"/>
                                      </p:to>
                                    </p:set>
                                    <p:animEffect transition="in" filter="fade">
                                      <p:cBhvr>
                                        <p:cTn id="13" dur="500"/>
                                        <p:tgtEl>
                                          <p:spTgt spid="9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4">
                                            <p:txEl>
                                              <p:pRg st="5" end="5"/>
                                            </p:txEl>
                                          </p:spTgt>
                                        </p:tgtEl>
                                        <p:attrNameLst>
                                          <p:attrName>style.visibility</p:attrName>
                                        </p:attrNameLst>
                                      </p:cBhvr>
                                      <p:to>
                                        <p:strVal val="visible"/>
                                      </p:to>
                                    </p:set>
                                    <p:animEffect transition="in" filter="fade">
                                      <p:cBhvr>
                                        <p:cTn id="18" dur="500"/>
                                        <p:tgtEl>
                                          <p:spTgt spid="94">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4">
                                            <p:txEl>
                                              <p:pRg st="6" end="6"/>
                                            </p:txEl>
                                          </p:spTgt>
                                        </p:tgtEl>
                                        <p:attrNameLst>
                                          <p:attrName>style.visibility</p:attrName>
                                        </p:attrNameLst>
                                      </p:cBhvr>
                                      <p:to>
                                        <p:strVal val="visible"/>
                                      </p:to>
                                    </p:set>
                                    <p:animEffect transition="in" filter="fade">
                                      <p:cBhvr>
                                        <p:cTn id="23" dur="500"/>
                                        <p:tgtEl>
                                          <p:spTgt spid="94">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4">
                                            <p:txEl>
                                              <p:pRg st="8" end="8"/>
                                            </p:txEl>
                                          </p:spTgt>
                                        </p:tgtEl>
                                        <p:attrNameLst>
                                          <p:attrName>style.visibility</p:attrName>
                                        </p:attrNameLst>
                                      </p:cBhvr>
                                      <p:to>
                                        <p:strVal val="visible"/>
                                      </p:to>
                                    </p:set>
                                    <p:animEffect transition="in" filter="fade">
                                      <p:cBhvr>
                                        <p:cTn id="28" dur="500"/>
                                        <p:tgtEl>
                                          <p:spTgt spid="94">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4">
                                            <p:txEl>
                                              <p:pRg st="9" end="9"/>
                                            </p:txEl>
                                          </p:spTgt>
                                        </p:tgtEl>
                                        <p:attrNameLst>
                                          <p:attrName>style.visibility</p:attrName>
                                        </p:attrNameLst>
                                      </p:cBhvr>
                                      <p:to>
                                        <p:strVal val="visible"/>
                                      </p:to>
                                    </p:set>
                                    <p:animEffect transition="in" filter="fade">
                                      <p:cBhvr>
                                        <p:cTn id="31" dur="500"/>
                                        <p:tgtEl>
                                          <p:spTgt spid="94">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4">
                                            <p:txEl>
                                              <p:pRg st="10" end="10"/>
                                            </p:txEl>
                                          </p:spTgt>
                                        </p:tgtEl>
                                        <p:attrNameLst>
                                          <p:attrName>style.visibility</p:attrName>
                                        </p:attrNameLst>
                                      </p:cBhvr>
                                      <p:to>
                                        <p:strVal val="visible"/>
                                      </p:to>
                                    </p:set>
                                    <p:animEffect transition="in" filter="fade">
                                      <p:cBhvr>
                                        <p:cTn id="34" dur="500"/>
                                        <p:tgtEl>
                                          <p:spTgt spid="94">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4">
                                            <p:txEl>
                                              <p:pRg st="11" end="11"/>
                                            </p:txEl>
                                          </p:spTgt>
                                        </p:tgtEl>
                                        <p:attrNameLst>
                                          <p:attrName>style.visibility</p:attrName>
                                        </p:attrNameLst>
                                      </p:cBhvr>
                                      <p:to>
                                        <p:strVal val="visible"/>
                                      </p:to>
                                    </p:set>
                                    <p:animEffect transition="in" filter="fade">
                                      <p:cBhvr>
                                        <p:cTn id="39" dur="500"/>
                                        <p:tgtEl>
                                          <p:spTgt spid="94">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4">
                                            <p:txEl>
                                              <p:pRg st="12" end="12"/>
                                            </p:txEl>
                                          </p:spTgt>
                                        </p:tgtEl>
                                        <p:attrNameLst>
                                          <p:attrName>style.visibility</p:attrName>
                                        </p:attrNameLst>
                                      </p:cBhvr>
                                      <p:to>
                                        <p:strVal val="visible"/>
                                      </p:to>
                                    </p:set>
                                    <p:animEffect transition="in" filter="fade">
                                      <p:cBhvr>
                                        <p:cTn id="42" dur="500"/>
                                        <p:tgtEl>
                                          <p:spTgt spid="9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53909F-4EF6-6243-888A-BC9B90E1A2D4}"/>
              </a:ext>
            </a:extLst>
          </p:cNvPr>
          <p:cNvSpPr>
            <a:spLocks noGrp="1"/>
          </p:cNvSpPr>
          <p:nvPr>
            <p:ph idx="1"/>
          </p:nvPr>
        </p:nvSpPr>
        <p:spPr>
          <a:xfrm>
            <a:off x="838200" y="1685958"/>
            <a:ext cx="10515600" cy="2270865"/>
          </a:xfrm>
        </p:spPr>
        <p:txBody>
          <a:bodyPr>
            <a:normAutofit/>
          </a:bodyPr>
          <a:lstStyle/>
          <a:p>
            <a:pPr marL="14287" indent="0">
              <a:buNone/>
            </a:pPr>
            <a:r>
              <a:rPr lang="en-US" sz="3200" dirty="0"/>
              <a:t>Models are being composed to solve new problems</a:t>
            </a:r>
          </a:p>
        </p:txBody>
      </p:sp>
      <p:sp>
        <p:nvSpPr>
          <p:cNvPr id="29" name="Title 28">
            <a:extLst>
              <a:ext uri="{FF2B5EF4-FFF2-40B4-BE49-F238E27FC236}">
                <a16:creationId xmlns:a16="http://schemas.microsoft.com/office/drawing/2014/main" id="{9F96F0A4-8174-4346-B77E-07A6F1A156BA}"/>
              </a:ext>
            </a:extLst>
          </p:cNvPr>
          <p:cNvSpPr>
            <a:spLocks noGrp="1"/>
          </p:cNvSpPr>
          <p:nvPr>
            <p:ph type="title"/>
          </p:nvPr>
        </p:nvSpPr>
        <p:spPr/>
        <p:txBody>
          <a:bodyPr>
            <a:normAutofit/>
          </a:bodyPr>
          <a:lstStyle/>
          <a:p>
            <a:r>
              <a:rPr lang="en-US" sz="6000" dirty="0"/>
              <a:t>Composition</a:t>
            </a:r>
          </a:p>
        </p:txBody>
      </p:sp>
      <p:pic>
        <p:nvPicPr>
          <p:cNvPr id="44" name="Picture 43">
            <a:extLst>
              <a:ext uri="{FF2B5EF4-FFF2-40B4-BE49-F238E27FC236}">
                <a16:creationId xmlns:a16="http://schemas.microsoft.com/office/drawing/2014/main" id="{2C89FD84-F97D-A14A-AE8E-2AAE396B65D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3854612" y="3872765"/>
            <a:ext cx="1580721" cy="1292932"/>
          </a:xfrm>
          <a:prstGeom prst="rect">
            <a:avLst/>
          </a:prstGeom>
        </p:spPr>
      </p:pic>
      <p:grpSp>
        <p:nvGrpSpPr>
          <p:cNvPr id="45" name="Group 44">
            <a:extLst>
              <a:ext uri="{FF2B5EF4-FFF2-40B4-BE49-F238E27FC236}">
                <a16:creationId xmlns:a16="http://schemas.microsoft.com/office/drawing/2014/main" id="{538E6363-41AE-5245-8353-499D58CB2E16}"/>
              </a:ext>
            </a:extLst>
          </p:cNvPr>
          <p:cNvGrpSpPr/>
          <p:nvPr/>
        </p:nvGrpSpPr>
        <p:grpSpPr>
          <a:xfrm rot="5400000">
            <a:off x="6617872" y="3873528"/>
            <a:ext cx="883333" cy="1235233"/>
            <a:chOff x="5500116" y="2341794"/>
            <a:chExt cx="1277112" cy="1785885"/>
          </a:xfrm>
        </p:grpSpPr>
        <p:cxnSp>
          <p:nvCxnSpPr>
            <p:cNvPr id="46" name="Straight Connector 45">
              <a:extLst>
                <a:ext uri="{FF2B5EF4-FFF2-40B4-BE49-F238E27FC236}">
                  <a16:creationId xmlns:a16="http://schemas.microsoft.com/office/drawing/2014/main" id="{3CE19284-A984-B842-A9E9-C211D0171A32}"/>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69CF6B77-3B90-6B49-9794-51CDF8A831E3}"/>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C5378B22-6800-5541-8C85-964B2042D50D}"/>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D876D296-AEAE-6741-B0E6-267250535C04}"/>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F64ABB45-1958-B945-8BB9-F8BCE0117828}"/>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51" name="TextBox 50">
            <a:extLst>
              <a:ext uri="{FF2B5EF4-FFF2-40B4-BE49-F238E27FC236}">
                <a16:creationId xmlns:a16="http://schemas.microsoft.com/office/drawing/2014/main" id="{A9870E98-5FF5-E64F-B591-2612480C5A3C}"/>
              </a:ext>
            </a:extLst>
          </p:cNvPr>
          <p:cNvSpPr txBox="1"/>
          <p:nvPr/>
        </p:nvSpPr>
        <p:spPr>
          <a:xfrm>
            <a:off x="6440009" y="3427263"/>
            <a:ext cx="1277914" cy="646331"/>
          </a:xfrm>
          <a:prstGeom prst="rect">
            <a:avLst/>
          </a:prstGeom>
        </p:spPr>
        <p:txBody>
          <a:bodyPr wrap="none" rtlCol="0">
            <a:spAutoFit/>
          </a:bodyPr>
          <a:lstStyle/>
          <a:p>
            <a:pPr algn="ctr"/>
            <a:r>
              <a:rPr lang="en-US" dirty="0"/>
              <a:t>Cuteness </a:t>
            </a:r>
            <a:br>
              <a:rPr lang="en-US" dirty="0"/>
            </a:br>
            <a:r>
              <a:rPr lang="en-US" dirty="0"/>
              <a:t>Detector</a:t>
            </a:r>
          </a:p>
        </p:txBody>
      </p:sp>
      <p:sp>
        <p:nvSpPr>
          <p:cNvPr id="54" name="Right Arrow 53">
            <a:extLst>
              <a:ext uri="{FF2B5EF4-FFF2-40B4-BE49-F238E27FC236}">
                <a16:creationId xmlns:a16="http://schemas.microsoft.com/office/drawing/2014/main" id="{5008684D-D734-2E4E-AE07-F8DB220CA83B}"/>
              </a:ext>
            </a:extLst>
          </p:cNvPr>
          <p:cNvSpPr/>
          <p:nvPr/>
        </p:nvSpPr>
        <p:spPr>
          <a:xfrm>
            <a:off x="5843510" y="4369089"/>
            <a:ext cx="307253" cy="2016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7CFC1756-C644-BB4D-A844-E560A644671A}"/>
              </a:ext>
            </a:extLst>
          </p:cNvPr>
          <p:cNvSpPr txBox="1"/>
          <p:nvPr/>
        </p:nvSpPr>
        <p:spPr>
          <a:xfrm>
            <a:off x="7714209" y="4233285"/>
            <a:ext cx="1018227" cy="461665"/>
          </a:xfrm>
          <a:prstGeom prst="rect">
            <a:avLst/>
          </a:prstGeom>
        </p:spPr>
        <p:txBody>
          <a:bodyPr wrap="none" rtlCol="0">
            <a:spAutoFit/>
          </a:bodyPr>
          <a:lstStyle/>
          <a:p>
            <a:r>
              <a:rPr lang="en-US" sz="2400" b="1" dirty="0">
                <a:solidFill>
                  <a:schemeClr val="accent6">
                    <a:lumMod val="75000"/>
                  </a:schemeClr>
                </a:solidFill>
              </a:rPr>
              <a:t>Cute!</a:t>
            </a:r>
          </a:p>
        </p:txBody>
      </p:sp>
      <p:sp>
        <p:nvSpPr>
          <p:cNvPr id="2" name="Slide Number Placeholder 1">
            <a:extLst>
              <a:ext uri="{FF2B5EF4-FFF2-40B4-BE49-F238E27FC236}">
                <a16:creationId xmlns:a16="http://schemas.microsoft.com/office/drawing/2014/main" id="{F3732BB4-16E3-D84B-ACF7-C3C3B9E24701}"/>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56</a:t>
            </a:fld>
            <a:endParaRPr lang="en-US">
              <a:solidFill>
                <a:srgbClr val="000000">
                  <a:tint val="75000"/>
                </a:srgbClr>
              </a:solidFill>
              <a:uFillTx/>
            </a:endParaRPr>
          </a:p>
        </p:txBody>
      </p:sp>
    </p:spTree>
    <p:extLst>
      <p:ext uri="{BB962C8B-B14F-4D97-AF65-F5344CB8AC3E}">
        <p14:creationId xmlns:p14="http://schemas.microsoft.com/office/powerpoint/2010/main" val="3935972678"/>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53909F-4EF6-6243-888A-BC9B90E1A2D4}"/>
              </a:ext>
            </a:extLst>
          </p:cNvPr>
          <p:cNvSpPr>
            <a:spLocks noGrp="1"/>
          </p:cNvSpPr>
          <p:nvPr>
            <p:ph idx="1"/>
          </p:nvPr>
        </p:nvSpPr>
        <p:spPr>
          <a:xfrm>
            <a:off x="838200" y="1685958"/>
            <a:ext cx="10515600" cy="2270865"/>
          </a:xfrm>
        </p:spPr>
        <p:txBody>
          <a:bodyPr>
            <a:normAutofit/>
          </a:bodyPr>
          <a:lstStyle/>
          <a:p>
            <a:pPr marL="14287" indent="0">
              <a:buNone/>
            </a:pPr>
            <a:r>
              <a:rPr lang="en-US" sz="3200" dirty="0"/>
              <a:t>Models are being composed to solve new problems</a:t>
            </a:r>
          </a:p>
        </p:txBody>
      </p:sp>
      <p:sp>
        <p:nvSpPr>
          <p:cNvPr id="29" name="Title 28">
            <a:extLst>
              <a:ext uri="{FF2B5EF4-FFF2-40B4-BE49-F238E27FC236}">
                <a16:creationId xmlns:a16="http://schemas.microsoft.com/office/drawing/2014/main" id="{9F96F0A4-8174-4346-B77E-07A6F1A156BA}"/>
              </a:ext>
            </a:extLst>
          </p:cNvPr>
          <p:cNvSpPr>
            <a:spLocks noGrp="1"/>
          </p:cNvSpPr>
          <p:nvPr>
            <p:ph type="title"/>
          </p:nvPr>
        </p:nvSpPr>
        <p:spPr/>
        <p:txBody>
          <a:bodyPr>
            <a:normAutofit/>
          </a:bodyPr>
          <a:lstStyle/>
          <a:p>
            <a:r>
              <a:rPr lang="en-US" sz="6000" dirty="0"/>
              <a:t>Composition</a:t>
            </a:r>
          </a:p>
        </p:txBody>
      </p:sp>
      <p:grpSp>
        <p:nvGrpSpPr>
          <p:cNvPr id="30" name="Group 29">
            <a:extLst>
              <a:ext uri="{FF2B5EF4-FFF2-40B4-BE49-F238E27FC236}">
                <a16:creationId xmlns:a16="http://schemas.microsoft.com/office/drawing/2014/main" id="{2ED4A2AA-A278-034C-AE1C-64BD0340F7E2}"/>
              </a:ext>
            </a:extLst>
          </p:cNvPr>
          <p:cNvGrpSpPr/>
          <p:nvPr/>
        </p:nvGrpSpPr>
        <p:grpSpPr>
          <a:xfrm rot="5400000">
            <a:off x="5049916" y="2868504"/>
            <a:ext cx="883333" cy="1235233"/>
            <a:chOff x="5500116" y="2341794"/>
            <a:chExt cx="1277112" cy="1785885"/>
          </a:xfrm>
        </p:grpSpPr>
        <p:cxnSp>
          <p:nvCxnSpPr>
            <p:cNvPr id="31" name="Straight Connector 30">
              <a:extLst>
                <a:ext uri="{FF2B5EF4-FFF2-40B4-BE49-F238E27FC236}">
                  <a16:creationId xmlns:a16="http://schemas.microsoft.com/office/drawing/2014/main" id="{AA0CA8DE-2846-4349-B215-B74AF243A696}"/>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5076B7E9-B7E6-174F-892D-50A0F2BF13A9}"/>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4F622581-2F19-5E43-8BF5-DC758817B605}"/>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B11244C0-3278-B448-8009-0973D9054E4B}"/>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35" name="Oval 34">
              <a:extLst>
                <a:ext uri="{FF2B5EF4-FFF2-40B4-BE49-F238E27FC236}">
                  <a16:creationId xmlns:a16="http://schemas.microsoft.com/office/drawing/2014/main" id="{E58B0E02-3233-6443-84D1-AB7B19A773C9}"/>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36" name="TextBox 35">
            <a:extLst>
              <a:ext uri="{FF2B5EF4-FFF2-40B4-BE49-F238E27FC236}">
                <a16:creationId xmlns:a16="http://schemas.microsoft.com/office/drawing/2014/main" id="{02F52BF3-ECBC-FE41-8949-C171EC1AB84A}"/>
              </a:ext>
            </a:extLst>
          </p:cNvPr>
          <p:cNvSpPr txBox="1"/>
          <p:nvPr/>
        </p:nvSpPr>
        <p:spPr>
          <a:xfrm>
            <a:off x="4899914" y="2476690"/>
            <a:ext cx="1183337" cy="646331"/>
          </a:xfrm>
          <a:prstGeom prst="rect">
            <a:avLst/>
          </a:prstGeom>
        </p:spPr>
        <p:txBody>
          <a:bodyPr wrap="none" rtlCol="0">
            <a:spAutoFit/>
          </a:bodyPr>
          <a:lstStyle/>
          <a:p>
            <a:pPr algn="ctr"/>
            <a:r>
              <a:rPr lang="en-US" dirty="0"/>
              <a:t>Puppy </a:t>
            </a:r>
          </a:p>
          <a:p>
            <a:pPr algn="ctr"/>
            <a:r>
              <a:rPr lang="en-US" dirty="0"/>
              <a:t>Detector</a:t>
            </a:r>
          </a:p>
        </p:txBody>
      </p:sp>
      <p:grpSp>
        <p:nvGrpSpPr>
          <p:cNvPr id="37" name="Group 36">
            <a:extLst>
              <a:ext uri="{FF2B5EF4-FFF2-40B4-BE49-F238E27FC236}">
                <a16:creationId xmlns:a16="http://schemas.microsoft.com/office/drawing/2014/main" id="{00734218-E29B-AA49-837F-1682499D379D}"/>
              </a:ext>
            </a:extLst>
          </p:cNvPr>
          <p:cNvGrpSpPr/>
          <p:nvPr/>
        </p:nvGrpSpPr>
        <p:grpSpPr>
          <a:xfrm rot="5400000">
            <a:off x="5049916" y="5216848"/>
            <a:ext cx="883333" cy="1235233"/>
            <a:chOff x="5500116" y="2341794"/>
            <a:chExt cx="1277112" cy="1785885"/>
          </a:xfrm>
        </p:grpSpPr>
        <p:cxnSp>
          <p:nvCxnSpPr>
            <p:cNvPr id="38" name="Straight Connector 37">
              <a:extLst>
                <a:ext uri="{FF2B5EF4-FFF2-40B4-BE49-F238E27FC236}">
                  <a16:creationId xmlns:a16="http://schemas.microsoft.com/office/drawing/2014/main" id="{C7BFB5CE-3A0F-2E4C-88DD-4F227D4BDFEB}"/>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E051CE57-BFCD-DD46-A8CC-EEC9CDA1FEBC}"/>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CF1BED34-F823-3F45-89C1-7001CF68E6F5}"/>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4ED5039F-A89C-4949-8AA3-CDD8C960F3C8}"/>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42" name="Oval 41">
              <a:extLst>
                <a:ext uri="{FF2B5EF4-FFF2-40B4-BE49-F238E27FC236}">
                  <a16:creationId xmlns:a16="http://schemas.microsoft.com/office/drawing/2014/main" id="{C0729B98-3D11-B14A-AA07-8BA2EC4839DA}"/>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43" name="TextBox 42">
            <a:extLst>
              <a:ext uri="{FF2B5EF4-FFF2-40B4-BE49-F238E27FC236}">
                <a16:creationId xmlns:a16="http://schemas.microsoft.com/office/drawing/2014/main" id="{2C1090DC-5517-6645-9A3D-D2BBBD7C42FC}"/>
              </a:ext>
            </a:extLst>
          </p:cNvPr>
          <p:cNvSpPr txBox="1"/>
          <p:nvPr/>
        </p:nvSpPr>
        <p:spPr>
          <a:xfrm>
            <a:off x="4899914" y="4801050"/>
            <a:ext cx="1183337" cy="646331"/>
          </a:xfrm>
          <a:prstGeom prst="rect">
            <a:avLst/>
          </a:prstGeom>
        </p:spPr>
        <p:txBody>
          <a:bodyPr wrap="none" rtlCol="0">
            <a:spAutoFit/>
          </a:bodyPr>
          <a:lstStyle/>
          <a:p>
            <a:pPr algn="ctr"/>
            <a:r>
              <a:rPr lang="en-US" dirty="0"/>
              <a:t>Ball </a:t>
            </a:r>
            <a:br>
              <a:rPr lang="en-US" dirty="0"/>
            </a:br>
            <a:r>
              <a:rPr lang="en-US" dirty="0"/>
              <a:t>Detector</a:t>
            </a:r>
          </a:p>
        </p:txBody>
      </p:sp>
      <p:pic>
        <p:nvPicPr>
          <p:cNvPr id="44" name="Picture 43">
            <a:extLst>
              <a:ext uri="{FF2B5EF4-FFF2-40B4-BE49-F238E27FC236}">
                <a16:creationId xmlns:a16="http://schemas.microsoft.com/office/drawing/2014/main" id="{2C89FD84-F97D-A14A-AE8E-2AAE396B65D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2011962" y="3872765"/>
            <a:ext cx="1580721" cy="1292932"/>
          </a:xfrm>
          <a:prstGeom prst="rect">
            <a:avLst/>
          </a:prstGeom>
        </p:spPr>
      </p:pic>
      <p:grpSp>
        <p:nvGrpSpPr>
          <p:cNvPr id="45" name="Group 44">
            <a:extLst>
              <a:ext uri="{FF2B5EF4-FFF2-40B4-BE49-F238E27FC236}">
                <a16:creationId xmlns:a16="http://schemas.microsoft.com/office/drawing/2014/main" id="{538E6363-41AE-5245-8353-499D58CB2E16}"/>
              </a:ext>
            </a:extLst>
          </p:cNvPr>
          <p:cNvGrpSpPr/>
          <p:nvPr/>
        </p:nvGrpSpPr>
        <p:grpSpPr>
          <a:xfrm rot="5400000">
            <a:off x="7949582" y="3873528"/>
            <a:ext cx="883333" cy="1235233"/>
            <a:chOff x="5500116" y="2341794"/>
            <a:chExt cx="1277112" cy="1785885"/>
          </a:xfrm>
        </p:grpSpPr>
        <p:cxnSp>
          <p:nvCxnSpPr>
            <p:cNvPr id="46" name="Straight Connector 45">
              <a:extLst>
                <a:ext uri="{FF2B5EF4-FFF2-40B4-BE49-F238E27FC236}">
                  <a16:creationId xmlns:a16="http://schemas.microsoft.com/office/drawing/2014/main" id="{3CE19284-A984-B842-A9E9-C211D0171A32}"/>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69CF6B77-3B90-6B49-9794-51CDF8A831E3}"/>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C5378B22-6800-5541-8C85-964B2042D50D}"/>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D876D296-AEAE-6741-B0E6-267250535C04}"/>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F64ABB45-1958-B945-8BB9-F8BCE0117828}"/>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51" name="TextBox 50">
            <a:extLst>
              <a:ext uri="{FF2B5EF4-FFF2-40B4-BE49-F238E27FC236}">
                <a16:creationId xmlns:a16="http://schemas.microsoft.com/office/drawing/2014/main" id="{A9870E98-5FF5-E64F-B591-2612480C5A3C}"/>
              </a:ext>
            </a:extLst>
          </p:cNvPr>
          <p:cNvSpPr txBox="1"/>
          <p:nvPr/>
        </p:nvSpPr>
        <p:spPr>
          <a:xfrm>
            <a:off x="7771719" y="3427263"/>
            <a:ext cx="1277914" cy="646331"/>
          </a:xfrm>
          <a:prstGeom prst="rect">
            <a:avLst/>
          </a:prstGeom>
        </p:spPr>
        <p:txBody>
          <a:bodyPr wrap="none" rtlCol="0">
            <a:spAutoFit/>
          </a:bodyPr>
          <a:lstStyle/>
          <a:p>
            <a:pPr algn="ctr"/>
            <a:r>
              <a:rPr lang="en-US" dirty="0"/>
              <a:t>Cuteness </a:t>
            </a:r>
            <a:br>
              <a:rPr lang="en-US" dirty="0"/>
            </a:br>
            <a:r>
              <a:rPr lang="en-US" dirty="0"/>
              <a:t>Detector</a:t>
            </a:r>
          </a:p>
        </p:txBody>
      </p:sp>
      <p:sp>
        <p:nvSpPr>
          <p:cNvPr id="52" name="Right Arrow 51">
            <a:extLst>
              <a:ext uri="{FF2B5EF4-FFF2-40B4-BE49-F238E27FC236}">
                <a16:creationId xmlns:a16="http://schemas.microsoft.com/office/drawing/2014/main" id="{0DFB4C93-E464-1F49-988E-8A94F780CD19}"/>
              </a:ext>
            </a:extLst>
          </p:cNvPr>
          <p:cNvSpPr/>
          <p:nvPr/>
        </p:nvSpPr>
        <p:spPr>
          <a:xfrm rot="20102574">
            <a:off x="3852333" y="3632199"/>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ight Arrow 52">
            <a:extLst>
              <a:ext uri="{FF2B5EF4-FFF2-40B4-BE49-F238E27FC236}">
                <a16:creationId xmlns:a16="http://schemas.microsoft.com/office/drawing/2014/main" id="{8EC9A4BA-09BC-0E42-BB50-9C5776E0B017}"/>
              </a:ext>
            </a:extLst>
          </p:cNvPr>
          <p:cNvSpPr/>
          <p:nvPr/>
        </p:nvSpPr>
        <p:spPr>
          <a:xfrm rot="1406421">
            <a:off x="3853782" y="5164686"/>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ight Arrow 57">
            <a:extLst>
              <a:ext uri="{FF2B5EF4-FFF2-40B4-BE49-F238E27FC236}">
                <a16:creationId xmlns:a16="http://schemas.microsoft.com/office/drawing/2014/main" id="{9C64AA4B-FC9E-8A48-B975-137D14C93792}"/>
              </a:ext>
            </a:extLst>
          </p:cNvPr>
          <p:cNvSpPr/>
          <p:nvPr/>
        </p:nvSpPr>
        <p:spPr>
          <a:xfrm rot="1989107">
            <a:off x="6865925" y="3612478"/>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ight Arrow 58">
            <a:extLst>
              <a:ext uri="{FF2B5EF4-FFF2-40B4-BE49-F238E27FC236}">
                <a16:creationId xmlns:a16="http://schemas.microsoft.com/office/drawing/2014/main" id="{E1E6C3EE-268A-5A42-8D53-BC89EB36A64D}"/>
              </a:ext>
            </a:extLst>
          </p:cNvPr>
          <p:cNvSpPr/>
          <p:nvPr/>
        </p:nvSpPr>
        <p:spPr>
          <a:xfrm rot="20259353">
            <a:off x="6851885" y="5274101"/>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FDD554-ABEE-E343-A28E-5EFA25ED3741}"/>
              </a:ext>
            </a:extLst>
          </p:cNvPr>
          <p:cNvSpPr txBox="1"/>
          <p:nvPr/>
        </p:nvSpPr>
        <p:spPr>
          <a:xfrm>
            <a:off x="6117682" y="3230690"/>
            <a:ext cx="707245" cy="461665"/>
          </a:xfrm>
          <a:prstGeom prst="rect">
            <a:avLst/>
          </a:prstGeom>
        </p:spPr>
        <p:txBody>
          <a:bodyPr wrap="none" rtlCol="0">
            <a:spAutoFit/>
          </a:bodyPr>
          <a:lstStyle/>
          <a:p>
            <a:r>
              <a:rPr lang="en-US" sz="2400" b="1" dirty="0">
                <a:solidFill>
                  <a:schemeClr val="accent6">
                    <a:lumMod val="75000"/>
                  </a:schemeClr>
                </a:solidFill>
              </a:rPr>
              <a:t>Yes</a:t>
            </a:r>
          </a:p>
        </p:txBody>
      </p:sp>
      <p:sp>
        <p:nvSpPr>
          <p:cNvPr id="62" name="TextBox 61">
            <a:extLst>
              <a:ext uri="{FF2B5EF4-FFF2-40B4-BE49-F238E27FC236}">
                <a16:creationId xmlns:a16="http://schemas.microsoft.com/office/drawing/2014/main" id="{E956D6EC-A9B7-5F4A-99FE-CD08FAB55681}"/>
              </a:ext>
            </a:extLst>
          </p:cNvPr>
          <p:cNvSpPr txBox="1"/>
          <p:nvPr/>
        </p:nvSpPr>
        <p:spPr>
          <a:xfrm>
            <a:off x="6048667" y="5579034"/>
            <a:ext cx="707245" cy="461665"/>
          </a:xfrm>
          <a:prstGeom prst="rect">
            <a:avLst/>
          </a:prstGeom>
        </p:spPr>
        <p:txBody>
          <a:bodyPr wrap="none" rtlCol="0">
            <a:spAutoFit/>
          </a:bodyPr>
          <a:lstStyle/>
          <a:p>
            <a:r>
              <a:rPr lang="en-US" sz="2400" b="1" dirty="0">
                <a:solidFill>
                  <a:schemeClr val="accent6">
                    <a:lumMod val="75000"/>
                  </a:schemeClr>
                </a:solidFill>
              </a:rPr>
              <a:t>Yes</a:t>
            </a:r>
          </a:p>
        </p:txBody>
      </p:sp>
      <p:sp>
        <p:nvSpPr>
          <p:cNvPr id="63" name="TextBox 62">
            <a:extLst>
              <a:ext uri="{FF2B5EF4-FFF2-40B4-BE49-F238E27FC236}">
                <a16:creationId xmlns:a16="http://schemas.microsoft.com/office/drawing/2014/main" id="{7CFC1756-C644-BB4D-A844-E560A644671A}"/>
              </a:ext>
            </a:extLst>
          </p:cNvPr>
          <p:cNvSpPr txBox="1"/>
          <p:nvPr/>
        </p:nvSpPr>
        <p:spPr>
          <a:xfrm>
            <a:off x="9045919" y="4233285"/>
            <a:ext cx="1018227" cy="461665"/>
          </a:xfrm>
          <a:prstGeom prst="rect">
            <a:avLst/>
          </a:prstGeom>
        </p:spPr>
        <p:txBody>
          <a:bodyPr wrap="none" rtlCol="0">
            <a:spAutoFit/>
          </a:bodyPr>
          <a:lstStyle/>
          <a:p>
            <a:r>
              <a:rPr lang="en-US" sz="2400" b="1" dirty="0">
                <a:solidFill>
                  <a:schemeClr val="accent6">
                    <a:lumMod val="75000"/>
                  </a:schemeClr>
                </a:solidFill>
              </a:rPr>
              <a:t>Cute!</a:t>
            </a:r>
          </a:p>
        </p:txBody>
      </p:sp>
      <p:sp>
        <p:nvSpPr>
          <p:cNvPr id="55" name="Right Arrow 54">
            <a:extLst>
              <a:ext uri="{FF2B5EF4-FFF2-40B4-BE49-F238E27FC236}">
                <a16:creationId xmlns:a16="http://schemas.microsoft.com/office/drawing/2014/main" id="{CA159502-9040-D046-B1C1-C6DFB29580E9}"/>
              </a:ext>
            </a:extLst>
          </p:cNvPr>
          <p:cNvSpPr/>
          <p:nvPr/>
        </p:nvSpPr>
        <p:spPr>
          <a:xfrm>
            <a:off x="4000860" y="4362952"/>
            <a:ext cx="3490077" cy="2016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C23E052-70F5-3045-8B2A-F20CFD064859}"/>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57</a:t>
            </a:fld>
            <a:endParaRPr lang="en-US">
              <a:solidFill>
                <a:srgbClr val="000000">
                  <a:tint val="75000"/>
                </a:srgbClr>
              </a:solidFill>
              <a:uFillTx/>
            </a:endParaRPr>
          </a:p>
        </p:txBody>
      </p:sp>
    </p:spTree>
    <p:extLst>
      <p:ext uri="{BB962C8B-B14F-4D97-AF65-F5344CB8AC3E}">
        <p14:creationId xmlns:p14="http://schemas.microsoft.com/office/powerpoint/2010/main" val="4095132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53909F-4EF6-6243-888A-BC9B90E1A2D4}"/>
              </a:ext>
            </a:extLst>
          </p:cNvPr>
          <p:cNvSpPr>
            <a:spLocks noGrp="1"/>
          </p:cNvSpPr>
          <p:nvPr>
            <p:ph idx="1"/>
          </p:nvPr>
        </p:nvSpPr>
        <p:spPr>
          <a:xfrm>
            <a:off x="838200" y="1685958"/>
            <a:ext cx="10515600" cy="2270865"/>
          </a:xfrm>
        </p:spPr>
        <p:txBody>
          <a:bodyPr>
            <a:normAutofit/>
          </a:bodyPr>
          <a:lstStyle/>
          <a:p>
            <a:pPr marL="14287" indent="0">
              <a:buNone/>
            </a:pPr>
            <a:r>
              <a:rPr lang="en-US" sz="3200" dirty="0"/>
              <a:t>Models are being composed to solve new problems</a:t>
            </a:r>
          </a:p>
        </p:txBody>
      </p:sp>
      <p:sp>
        <p:nvSpPr>
          <p:cNvPr id="29" name="Title 28">
            <a:extLst>
              <a:ext uri="{FF2B5EF4-FFF2-40B4-BE49-F238E27FC236}">
                <a16:creationId xmlns:a16="http://schemas.microsoft.com/office/drawing/2014/main" id="{9F96F0A4-8174-4346-B77E-07A6F1A156BA}"/>
              </a:ext>
            </a:extLst>
          </p:cNvPr>
          <p:cNvSpPr>
            <a:spLocks noGrp="1"/>
          </p:cNvSpPr>
          <p:nvPr>
            <p:ph type="title"/>
          </p:nvPr>
        </p:nvSpPr>
        <p:spPr/>
        <p:txBody>
          <a:bodyPr>
            <a:normAutofit/>
          </a:bodyPr>
          <a:lstStyle/>
          <a:p>
            <a:r>
              <a:rPr lang="en-US" sz="6000" dirty="0"/>
              <a:t>Composition</a:t>
            </a:r>
          </a:p>
        </p:txBody>
      </p:sp>
      <p:grpSp>
        <p:nvGrpSpPr>
          <p:cNvPr id="30" name="Group 29">
            <a:extLst>
              <a:ext uri="{FF2B5EF4-FFF2-40B4-BE49-F238E27FC236}">
                <a16:creationId xmlns:a16="http://schemas.microsoft.com/office/drawing/2014/main" id="{2ED4A2AA-A278-034C-AE1C-64BD0340F7E2}"/>
              </a:ext>
            </a:extLst>
          </p:cNvPr>
          <p:cNvGrpSpPr/>
          <p:nvPr/>
        </p:nvGrpSpPr>
        <p:grpSpPr>
          <a:xfrm rot="5400000">
            <a:off x="5049916" y="2868504"/>
            <a:ext cx="883333" cy="1235233"/>
            <a:chOff x="5500116" y="2341794"/>
            <a:chExt cx="1277112" cy="1785885"/>
          </a:xfrm>
        </p:grpSpPr>
        <p:cxnSp>
          <p:nvCxnSpPr>
            <p:cNvPr id="31" name="Straight Connector 30">
              <a:extLst>
                <a:ext uri="{FF2B5EF4-FFF2-40B4-BE49-F238E27FC236}">
                  <a16:creationId xmlns:a16="http://schemas.microsoft.com/office/drawing/2014/main" id="{AA0CA8DE-2846-4349-B215-B74AF243A696}"/>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5076B7E9-B7E6-174F-892D-50A0F2BF13A9}"/>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4F622581-2F19-5E43-8BF5-DC758817B605}"/>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B11244C0-3278-B448-8009-0973D9054E4B}"/>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35" name="Oval 34">
              <a:extLst>
                <a:ext uri="{FF2B5EF4-FFF2-40B4-BE49-F238E27FC236}">
                  <a16:creationId xmlns:a16="http://schemas.microsoft.com/office/drawing/2014/main" id="{E58B0E02-3233-6443-84D1-AB7B19A773C9}"/>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36" name="TextBox 35">
            <a:extLst>
              <a:ext uri="{FF2B5EF4-FFF2-40B4-BE49-F238E27FC236}">
                <a16:creationId xmlns:a16="http://schemas.microsoft.com/office/drawing/2014/main" id="{02F52BF3-ECBC-FE41-8949-C171EC1AB84A}"/>
              </a:ext>
            </a:extLst>
          </p:cNvPr>
          <p:cNvSpPr txBox="1"/>
          <p:nvPr/>
        </p:nvSpPr>
        <p:spPr>
          <a:xfrm>
            <a:off x="4899914" y="2476690"/>
            <a:ext cx="1183337" cy="646331"/>
          </a:xfrm>
          <a:prstGeom prst="rect">
            <a:avLst/>
          </a:prstGeom>
        </p:spPr>
        <p:txBody>
          <a:bodyPr wrap="none" rtlCol="0">
            <a:spAutoFit/>
          </a:bodyPr>
          <a:lstStyle/>
          <a:p>
            <a:pPr algn="ctr"/>
            <a:r>
              <a:rPr lang="en-US" dirty="0"/>
              <a:t>Puppy </a:t>
            </a:r>
          </a:p>
          <a:p>
            <a:pPr algn="ctr"/>
            <a:r>
              <a:rPr lang="en-US" dirty="0"/>
              <a:t>Detector</a:t>
            </a:r>
          </a:p>
        </p:txBody>
      </p:sp>
      <p:grpSp>
        <p:nvGrpSpPr>
          <p:cNvPr id="37" name="Group 36">
            <a:extLst>
              <a:ext uri="{FF2B5EF4-FFF2-40B4-BE49-F238E27FC236}">
                <a16:creationId xmlns:a16="http://schemas.microsoft.com/office/drawing/2014/main" id="{00734218-E29B-AA49-837F-1682499D379D}"/>
              </a:ext>
            </a:extLst>
          </p:cNvPr>
          <p:cNvGrpSpPr/>
          <p:nvPr/>
        </p:nvGrpSpPr>
        <p:grpSpPr>
          <a:xfrm rot="5400000">
            <a:off x="5049916" y="5216848"/>
            <a:ext cx="883333" cy="1235233"/>
            <a:chOff x="5500116" y="2341794"/>
            <a:chExt cx="1277112" cy="1785885"/>
          </a:xfrm>
        </p:grpSpPr>
        <p:cxnSp>
          <p:nvCxnSpPr>
            <p:cNvPr id="38" name="Straight Connector 37">
              <a:extLst>
                <a:ext uri="{FF2B5EF4-FFF2-40B4-BE49-F238E27FC236}">
                  <a16:creationId xmlns:a16="http://schemas.microsoft.com/office/drawing/2014/main" id="{C7BFB5CE-3A0F-2E4C-88DD-4F227D4BDFEB}"/>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E051CE57-BFCD-DD46-A8CC-EEC9CDA1FEBC}"/>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CF1BED34-F823-3F45-89C1-7001CF68E6F5}"/>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4ED5039F-A89C-4949-8AA3-CDD8C960F3C8}"/>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42" name="Oval 41">
              <a:extLst>
                <a:ext uri="{FF2B5EF4-FFF2-40B4-BE49-F238E27FC236}">
                  <a16:creationId xmlns:a16="http://schemas.microsoft.com/office/drawing/2014/main" id="{C0729B98-3D11-B14A-AA07-8BA2EC4839DA}"/>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43" name="TextBox 42">
            <a:extLst>
              <a:ext uri="{FF2B5EF4-FFF2-40B4-BE49-F238E27FC236}">
                <a16:creationId xmlns:a16="http://schemas.microsoft.com/office/drawing/2014/main" id="{2C1090DC-5517-6645-9A3D-D2BBBD7C42FC}"/>
              </a:ext>
            </a:extLst>
          </p:cNvPr>
          <p:cNvSpPr txBox="1"/>
          <p:nvPr/>
        </p:nvSpPr>
        <p:spPr>
          <a:xfrm>
            <a:off x="4899914" y="4801050"/>
            <a:ext cx="1183337" cy="646331"/>
          </a:xfrm>
          <a:prstGeom prst="rect">
            <a:avLst/>
          </a:prstGeom>
        </p:spPr>
        <p:txBody>
          <a:bodyPr wrap="none" rtlCol="0">
            <a:spAutoFit/>
          </a:bodyPr>
          <a:lstStyle/>
          <a:p>
            <a:pPr algn="ctr"/>
            <a:r>
              <a:rPr lang="en-US" dirty="0"/>
              <a:t>Ball </a:t>
            </a:r>
            <a:br>
              <a:rPr lang="en-US" dirty="0"/>
            </a:br>
            <a:r>
              <a:rPr lang="en-US" dirty="0"/>
              <a:t>Detector</a:t>
            </a:r>
          </a:p>
        </p:txBody>
      </p:sp>
      <p:grpSp>
        <p:nvGrpSpPr>
          <p:cNvPr id="45" name="Group 44">
            <a:extLst>
              <a:ext uri="{FF2B5EF4-FFF2-40B4-BE49-F238E27FC236}">
                <a16:creationId xmlns:a16="http://schemas.microsoft.com/office/drawing/2014/main" id="{538E6363-41AE-5245-8353-499D58CB2E16}"/>
              </a:ext>
            </a:extLst>
          </p:cNvPr>
          <p:cNvGrpSpPr/>
          <p:nvPr/>
        </p:nvGrpSpPr>
        <p:grpSpPr>
          <a:xfrm rot="5400000">
            <a:off x="7949582" y="3873528"/>
            <a:ext cx="883333" cy="1235233"/>
            <a:chOff x="5500116" y="2341794"/>
            <a:chExt cx="1277112" cy="1785885"/>
          </a:xfrm>
        </p:grpSpPr>
        <p:cxnSp>
          <p:nvCxnSpPr>
            <p:cNvPr id="46" name="Straight Connector 45">
              <a:extLst>
                <a:ext uri="{FF2B5EF4-FFF2-40B4-BE49-F238E27FC236}">
                  <a16:creationId xmlns:a16="http://schemas.microsoft.com/office/drawing/2014/main" id="{3CE19284-A984-B842-A9E9-C211D0171A32}"/>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69CF6B77-3B90-6B49-9794-51CDF8A831E3}"/>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C5378B22-6800-5541-8C85-964B2042D50D}"/>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D876D296-AEAE-6741-B0E6-267250535C04}"/>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F64ABB45-1958-B945-8BB9-F8BCE0117828}"/>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51" name="TextBox 50">
            <a:extLst>
              <a:ext uri="{FF2B5EF4-FFF2-40B4-BE49-F238E27FC236}">
                <a16:creationId xmlns:a16="http://schemas.microsoft.com/office/drawing/2014/main" id="{A9870E98-5FF5-E64F-B591-2612480C5A3C}"/>
              </a:ext>
            </a:extLst>
          </p:cNvPr>
          <p:cNvSpPr txBox="1"/>
          <p:nvPr/>
        </p:nvSpPr>
        <p:spPr>
          <a:xfrm>
            <a:off x="7771719" y="3427263"/>
            <a:ext cx="1277914" cy="646331"/>
          </a:xfrm>
          <a:prstGeom prst="rect">
            <a:avLst/>
          </a:prstGeom>
        </p:spPr>
        <p:txBody>
          <a:bodyPr wrap="none" rtlCol="0">
            <a:spAutoFit/>
          </a:bodyPr>
          <a:lstStyle/>
          <a:p>
            <a:pPr algn="ctr"/>
            <a:r>
              <a:rPr lang="en-US" dirty="0"/>
              <a:t>Cuteness </a:t>
            </a:r>
            <a:br>
              <a:rPr lang="en-US" dirty="0"/>
            </a:br>
            <a:r>
              <a:rPr lang="en-US" dirty="0"/>
              <a:t>Detector</a:t>
            </a:r>
          </a:p>
        </p:txBody>
      </p:sp>
      <p:sp>
        <p:nvSpPr>
          <p:cNvPr id="52" name="Right Arrow 51">
            <a:extLst>
              <a:ext uri="{FF2B5EF4-FFF2-40B4-BE49-F238E27FC236}">
                <a16:creationId xmlns:a16="http://schemas.microsoft.com/office/drawing/2014/main" id="{0DFB4C93-E464-1F49-988E-8A94F780CD19}"/>
              </a:ext>
            </a:extLst>
          </p:cNvPr>
          <p:cNvSpPr/>
          <p:nvPr/>
        </p:nvSpPr>
        <p:spPr>
          <a:xfrm rot="20102574">
            <a:off x="3852333" y="3632199"/>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ight Arrow 52">
            <a:extLst>
              <a:ext uri="{FF2B5EF4-FFF2-40B4-BE49-F238E27FC236}">
                <a16:creationId xmlns:a16="http://schemas.microsoft.com/office/drawing/2014/main" id="{8EC9A4BA-09BC-0E42-BB50-9C5776E0B017}"/>
              </a:ext>
            </a:extLst>
          </p:cNvPr>
          <p:cNvSpPr/>
          <p:nvPr/>
        </p:nvSpPr>
        <p:spPr>
          <a:xfrm rot="1406421">
            <a:off x="3853782" y="5164686"/>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86E5FBBA-0FAF-3045-B1E7-962D805C4417}"/>
              </a:ext>
            </a:extLst>
          </p:cNvPr>
          <p:cNvSpPr txBox="1"/>
          <p:nvPr/>
        </p:nvSpPr>
        <p:spPr>
          <a:xfrm>
            <a:off x="6117682" y="3230690"/>
            <a:ext cx="707245" cy="461665"/>
          </a:xfrm>
          <a:prstGeom prst="rect">
            <a:avLst/>
          </a:prstGeom>
        </p:spPr>
        <p:txBody>
          <a:bodyPr wrap="none" rtlCol="0">
            <a:spAutoFit/>
          </a:bodyPr>
          <a:lstStyle/>
          <a:p>
            <a:r>
              <a:rPr lang="en-US" sz="2400" b="1" i="1" u="sng" dirty="0">
                <a:solidFill>
                  <a:schemeClr val="accent4"/>
                </a:solidFill>
              </a:rPr>
              <a:t>Yes</a:t>
            </a:r>
          </a:p>
        </p:txBody>
      </p:sp>
      <p:sp>
        <p:nvSpPr>
          <p:cNvPr id="57" name="TextBox 56">
            <a:extLst>
              <a:ext uri="{FF2B5EF4-FFF2-40B4-BE49-F238E27FC236}">
                <a16:creationId xmlns:a16="http://schemas.microsoft.com/office/drawing/2014/main" id="{12A1D15D-D2E7-F949-9F7C-09B1847F6DBC}"/>
              </a:ext>
            </a:extLst>
          </p:cNvPr>
          <p:cNvSpPr txBox="1"/>
          <p:nvPr/>
        </p:nvSpPr>
        <p:spPr>
          <a:xfrm>
            <a:off x="6048667" y="5579034"/>
            <a:ext cx="707245" cy="461665"/>
          </a:xfrm>
          <a:prstGeom prst="rect">
            <a:avLst/>
          </a:prstGeom>
        </p:spPr>
        <p:txBody>
          <a:bodyPr wrap="none" rtlCol="0">
            <a:spAutoFit/>
          </a:bodyPr>
          <a:lstStyle/>
          <a:p>
            <a:r>
              <a:rPr lang="en-US" sz="2400" b="1" dirty="0">
                <a:solidFill>
                  <a:schemeClr val="accent6">
                    <a:lumMod val="75000"/>
                  </a:schemeClr>
                </a:solidFill>
              </a:rPr>
              <a:t>Yes</a:t>
            </a:r>
          </a:p>
        </p:txBody>
      </p:sp>
      <p:sp>
        <p:nvSpPr>
          <p:cNvPr id="58" name="Right Arrow 57">
            <a:extLst>
              <a:ext uri="{FF2B5EF4-FFF2-40B4-BE49-F238E27FC236}">
                <a16:creationId xmlns:a16="http://schemas.microsoft.com/office/drawing/2014/main" id="{9C64AA4B-FC9E-8A48-B975-137D14C93792}"/>
              </a:ext>
            </a:extLst>
          </p:cNvPr>
          <p:cNvSpPr/>
          <p:nvPr/>
        </p:nvSpPr>
        <p:spPr>
          <a:xfrm rot="1989107">
            <a:off x="6865925" y="3612478"/>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ight Arrow 58">
            <a:extLst>
              <a:ext uri="{FF2B5EF4-FFF2-40B4-BE49-F238E27FC236}">
                <a16:creationId xmlns:a16="http://schemas.microsoft.com/office/drawing/2014/main" id="{E1E6C3EE-268A-5A42-8D53-BC89EB36A64D}"/>
              </a:ext>
            </a:extLst>
          </p:cNvPr>
          <p:cNvSpPr/>
          <p:nvPr/>
        </p:nvSpPr>
        <p:spPr>
          <a:xfrm rot="20259353">
            <a:off x="6851885" y="5274101"/>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3C471E3-7FF4-C743-9F13-D0430610069D}"/>
              </a:ext>
            </a:extLst>
          </p:cNvPr>
          <p:cNvSpPr txBox="1"/>
          <p:nvPr/>
        </p:nvSpPr>
        <p:spPr>
          <a:xfrm>
            <a:off x="9045919" y="4233285"/>
            <a:ext cx="1018227" cy="461665"/>
          </a:xfrm>
          <a:prstGeom prst="rect">
            <a:avLst/>
          </a:prstGeom>
        </p:spPr>
        <p:txBody>
          <a:bodyPr wrap="none" rtlCol="0">
            <a:spAutoFit/>
          </a:bodyPr>
          <a:lstStyle/>
          <a:p>
            <a:r>
              <a:rPr lang="en-US" sz="2400" b="1" dirty="0">
                <a:solidFill>
                  <a:schemeClr val="accent6">
                    <a:lumMod val="75000"/>
                  </a:schemeClr>
                </a:solidFill>
              </a:rPr>
              <a:t>Cute!</a:t>
            </a:r>
          </a:p>
        </p:txBody>
      </p:sp>
      <p:pic>
        <p:nvPicPr>
          <p:cNvPr id="2" name="Picture 1">
            <a:extLst>
              <a:ext uri="{FF2B5EF4-FFF2-40B4-BE49-F238E27FC236}">
                <a16:creationId xmlns:a16="http://schemas.microsoft.com/office/drawing/2014/main" id="{B32EAC10-CAC5-6343-86C9-1C2ECC4451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1097" y="3678585"/>
            <a:ext cx="2175770" cy="1634245"/>
          </a:xfrm>
          <a:prstGeom prst="rect">
            <a:avLst/>
          </a:prstGeom>
        </p:spPr>
      </p:pic>
      <p:sp>
        <p:nvSpPr>
          <p:cNvPr id="4" name="Rounded Rectangular Callout 3">
            <a:extLst>
              <a:ext uri="{FF2B5EF4-FFF2-40B4-BE49-F238E27FC236}">
                <a16:creationId xmlns:a16="http://schemas.microsoft.com/office/drawing/2014/main" id="{C6868735-5542-2943-A7B4-26472C81988B}"/>
              </a:ext>
            </a:extLst>
          </p:cNvPr>
          <p:cNvSpPr/>
          <p:nvPr/>
        </p:nvSpPr>
        <p:spPr>
          <a:xfrm>
            <a:off x="6363221" y="2476690"/>
            <a:ext cx="1468446" cy="720306"/>
          </a:xfrm>
          <a:prstGeom prst="wedgeRoundRectCallout">
            <a:avLst>
              <a:gd name="adj1" fmla="val -33022"/>
              <a:gd name="adj2" fmla="val 71422"/>
              <a:gd name="adj3" fmla="val 16667"/>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dirty="0"/>
              <a:t>Wrong but helpful…</a:t>
            </a:r>
          </a:p>
        </p:txBody>
      </p:sp>
      <p:sp>
        <p:nvSpPr>
          <p:cNvPr id="56" name="Rounded Rectangular Callout 55">
            <a:extLst>
              <a:ext uri="{FF2B5EF4-FFF2-40B4-BE49-F238E27FC236}">
                <a16:creationId xmlns:a16="http://schemas.microsoft.com/office/drawing/2014/main" id="{A68986FB-24E3-794F-8C2C-0142F9DAD51D}"/>
              </a:ext>
            </a:extLst>
          </p:cNvPr>
          <p:cNvSpPr/>
          <p:nvPr/>
        </p:nvSpPr>
        <p:spPr>
          <a:xfrm>
            <a:off x="9684268" y="3374748"/>
            <a:ext cx="1468446" cy="720306"/>
          </a:xfrm>
          <a:prstGeom prst="wedgeRoundRectCallout">
            <a:avLst>
              <a:gd name="adj1" fmla="val -33022"/>
              <a:gd name="adj2" fmla="val 71422"/>
              <a:gd name="adj3" fmla="val 16667"/>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dirty="0"/>
              <a:t>Still Correct</a:t>
            </a:r>
          </a:p>
        </p:txBody>
      </p:sp>
      <p:pic>
        <p:nvPicPr>
          <p:cNvPr id="61" name="Picture 60">
            <a:extLst>
              <a:ext uri="{FF2B5EF4-FFF2-40B4-BE49-F238E27FC236}">
                <a16:creationId xmlns:a16="http://schemas.microsoft.com/office/drawing/2014/main" id="{AD2D14C0-8793-BE47-8A92-0474861E56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89224" y="4744560"/>
            <a:ext cx="2057139" cy="1136539"/>
          </a:xfrm>
          <a:prstGeom prst="rect">
            <a:avLst/>
          </a:prstGeom>
        </p:spPr>
      </p:pic>
      <p:sp>
        <p:nvSpPr>
          <p:cNvPr id="44" name="Right Arrow 43">
            <a:extLst>
              <a:ext uri="{FF2B5EF4-FFF2-40B4-BE49-F238E27FC236}">
                <a16:creationId xmlns:a16="http://schemas.microsoft.com/office/drawing/2014/main" id="{6CE8D51C-3F23-6646-8E97-7FAEE8E95E27}"/>
              </a:ext>
            </a:extLst>
          </p:cNvPr>
          <p:cNvSpPr/>
          <p:nvPr/>
        </p:nvSpPr>
        <p:spPr>
          <a:xfrm>
            <a:off x="4000860" y="4369089"/>
            <a:ext cx="3490077" cy="2016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442E922-D112-4C47-96AD-F09B188CAA65}"/>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58</a:t>
            </a:fld>
            <a:endParaRPr lang="en-US">
              <a:solidFill>
                <a:srgbClr val="000000">
                  <a:tint val="75000"/>
                </a:srgbClr>
              </a:solidFill>
              <a:uFillTx/>
            </a:endParaRPr>
          </a:p>
        </p:txBody>
      </p:sp>
    </p:spTree>
    <p:extLst>
      <p:ext uri="{BB962C8B-B14F-4D97-AF65-F5344CB8AC3E}">
        <p14:creationId xmlns:p14="http://schemas.microsoft.com/office/powerpoint/2010/main" val="360577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6"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F2E5B7EB-674E-054E-AAA9-65532F0EE2E7}"/>
              </a:ext>
            </a:extLst>
          </p:cNvPr>
          <p:cNvCxnSpPr/>
          <p:nvPr/>
        </p:nvCxnSpPr>
        <p:spPr>
          <a:xfrm rot="5400000" flipV="1">
            <a:off x="5175475" y="3168509"/>
            <a:ext cx="0" cy="603018"/>
          </a:xfrm>
          <a:prstGeom prst="line">
            <a:avLst/>
          </a:prstGeom>
          <a:ln w="57150">
            <a:solidFill>
              <a:schemeClr val="tx1"/>
            </a:solidFill>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3" name="Content Placeholder 2">
            <a:extLst>
              <a:ext uri="{FF2B5EF4-FFF2-40B4-BE49-F238E27FC236}">
                <a16:creationId xmlns:a16="http://schemas.microsoft.com/office/drawing/2014/main" id="{BB53909F-4EF6-6243-888A-BC9B90E1A2D4}"/>
              </a:ext>
            </a:extLst>
          </p:cNvPr>
          <p:cNvSpPr>
            <a:spLocks noGrp="1"/>
          </p:cNvSpPr>
          <p:nvPr>
            <p:ph idx="1"/>
          </p:nvPr>
        </p:nvSpPr>
        <p:spPr>
          <a:xfrm>
            <a:off x="838200" y="1685958"/>
            <a:ext cx="10515600" cy="2270865"/>
          </a:xfrm>
        </p:spPr>
        <p:txBody>
          <a:bodyPr>
            <a:normAutofit/>
          </a:bodyPr>
          <a:lstStyle/>
          <a:p>
            <a:pPr marL="14287" indent="0">
              <a:buNone/>
            </a:pPr>
            <a:r>
              <a:rPr lang="en-US" sz="3200" dirty="0"/>
              <a:t>Models are being composed to solve new problems</a:t>
            </a:r>
          </a:p>
        </p:txBody>
      </p:sp>
      <p:sp>
        <p:nvSpPr>
          <p:cNvPr id="29" name="Title 28">
            <a:extLst>
              <a:ext uri="{FF2B5EF4-FFF2-40B4-BE49-F238E27FC236}">
                <a16:creationId xmlns:a16="http://schemas.microsoft.com/office/drawing/2014/main" id="{9F96F0A4-8174-4346-B77E-07A6F1A156BA}"/>
              </a:ext>
            </a:extLst>
          </p:cNvPr>
          <p:cNvSpPr>
            <a:spLocks noGrp="1"/>
          </p:cNvSpPr>
          <p:nvPr>
            <p:ph type="title"/>
          </p:nvPr>
        </p:nvSpPr>
        <p:spPr/>
        <p:txBody>
          <a:bodyPr>
            <a:normAutofit/>
          </a:bodyPr>
          <a:lstStyle/>
          <a:p>
            <a:r>
              <a:rPr lang="en-US" sz="6000" dirty="0"/>
              <a:t>Composition</a:t>
            </a:r>
          </a:p>
        </p:txBody>
      </p:sp>
      <p:grpSp>
        <p:nvGrpSpPr>
          <p:cNvPr id="30" name="Group 29">
            <a:extLst>
              <a:ext uri="{FF2B5EF4-FFF2-40B4-BE49-F238E27FC236}">
                <a16:creationId xmlns:a16="http://schemas.microsoft.com/office/drawing/2014/main" id="{2ED4A2AA-A278-034C-AE1C-64BD0340F7E2}"/>
              </a:ext>
            </a:extLst>
          </p:cNvPr>
          <p:cNvGrpSpPr/>
          <p:nvPr/>
        </p:nvGrpSpPr>
        <p:grpSpPr>
          <a:xfrm rot="5400000">
            <a:off x="5049916" y="2868504"/>
            <a:ext cx="883333" cy="1235233"/>
            <a:chOff x="5500116" y="2341794"/>
            <a:chExt cx="1277112" cy="1785885"/>
          </a:xfrm>
        </p:grpSpPr>
        <p:cxnSp>
          <p:nvCxnSpPr>
            <p:cNvPr id="31" name="Straight Connector 30">
              <a:extLst>
                <a:ext uri="{FF2B5EF4-FFF2-40B4-BE49-F238E27FC236}">
                  <a16:creationId xmlns:a16="http://schemas.microsoft.com/office/drawing/2014/main" id="{AA0CA8DE-2846-4349-B215-B74AF243A696}"/>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5076B7E9-B7E6-174F-892D-50A0F2BF13A9}"/>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4F622581-2F19-5E43-8BF5-DC758817B605}"/>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B11244C0-3278-B448-8009-0973D9054E4B}"/>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35" name="Oval 34">
              <a:extLst>
                <a:ext uri="{FF2B5EF4-FFF2-40B4-BE49-F238E27FC236}">
                  <a16:creationId xmlns:a16="http://schemas.microsoft.com/office/drawing/2014/main" id="{E58B0E02-3233-6443-84D1-AB7B19A773C9}"/>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36" name="TextBox 35">
            <a:extLst>
              <a:ext uri="{FF2B5EF4-FFF2-40B4-BE49-F238E27FC236}">
                <a16:creationId xmlns:a16="http://schemas.microsoft.com/office/drawing/2014/main" id="{02F52BF3-ECBC-FE41-8949-C171EC1AB84A}"/>
              </a:ext>
            </a:extLst>
          </p:cNvPr>
          <p:cNvSpPr txBox="1"/>
          <p:nvPr/>
        </p:nvSpPr>
        <p:spPr>
          <a:xfrm>
            <a:off x="4899914" y="2476690"/>
            <a:ext cx="1183337" cy="646331"/>
          </a:xfrm>
          <a:prstGeom prst="rect">
            <a:avLst/>
          </a:prstGeom>
        </p:spPr>
        <p:txBody>
          <a:bodyPr wrap="none" rtlCol="0">
            <a:spAutoFit/>
          </a:bodyPr>
          <a:lstStyle/>
          <a:p>
            <a:pPr algn="ctr"/>
            <a:r>
              <a:rPr lang="en-US" dirty="0"/>
              <a:t>Puppy </a:t>
            </a:r>
          </a:p>
          <a:p>
            <a:pPr algn="ctr"/>
            <a:r>
              <a:rPr lang="en-US" dirty="0"/>
              <a:t>Detector</a:t>
            </a:r>
          </a:p>
        </p:txBody>
      </p:sp>
      <p:grpSp>
        <p:nvGrpSpPr>
          <p:cNvPr id="37" name="Group 36">
            <a:extLst>
              <a:ext uri="{FF2B5EF4-FFF2-40B4-BE49-F238E27FC236}">
                <a16:creationId xmlns:a16="http://schemas.microsoft.com/office/drawing/2014/main" id="{00734218-E29B-AA49-837F-1682499D379D}"/>
              </a:ext>
            </a:extLst>
          </p:cNvPr>
          <p:cNvGrpSpPr/>
          <p:nvPr/>
        </p:nvGrpSpPr>
        <p:grpSpPr>
          <a:xfrm rot="5400000">
            <a:off x="5049916" y="5216848"/>
            <a:ext cx="883333" cy="1235233"/>
            <a:chOff x="5500116" y="2341794"/>
            <a:chExt cx="1277112" cy="1785885"/>
          </a:xfrm>
        </p:grpSpPr>
        <p:cxnSp>
          <p:nvCxnSpPr>
            <p:cNvPr id="38" name="Straight Connector 37">
              <a:extLst>
                <a:ext uri="{FF2B5EF4-FFF2-40B4-BE49-F238E27FC236}">
                  <a16:creationId xmlns:a16="http://schemas.microsoft.com/office/drawing/2014/main" id="{C7BFB5CE-3A0F-2E4C-88DD-4F227D4BDFEB}"/>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E051CE57-BFCD-DD46-A8CC-EEC9CDA1FEBC}"/>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CF1BED34-F823-3F45-89C1-7001CF68E6F5}"/>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4ED5039F-A89C-4949-8AA3-CDD8C960F3C8}"/>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42" name="Oval 41">
              <a:extLst>
                <a:ext uri="{FF2B5EF4-FFF2-40B4-BE49-F238E27FC236}">
                  <a16:creationId xmlns:a16="http://schemas.microsoft.com/office/drawing/2014/main" id="{C0729B98-3D11-B14A-AA07-8BA2EC4839DA}"/>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43" name="TextBox 42">
            <a:extLst>
              <a:ext uri="{FF2B5EF4-FFF2-40B4-BE49-F238E27FC236}">
                <a16:creationId xmlns:a16="http://schemas.microsoft.com/office/drawing/2014/main" id="{2C1090DC-5517-6645-9A3D-D2BBBD7C42FC}"/>
              </a:ext>
            </a:extLst>
          </p:cNvPr>
          <p:cNvSpPr txBox="1"/>
          <p:nvPr/>
        </p:nvSpPr>
        <p:spPr>
          <a:xfrm>
            <a:off x="4899914" y="4801050"/>
            <a:ext cx="1183337" cy="646331"/>
          </a:xfrm>
          <a:prstGeom prst="rect">
            <a:avLst/>
          </a:prstGeom>
        </p:spPr>
        <p:txBody>
          <a:bodyPr wrap="none" rtlCol="0">
            <a:spAutoFit/>
          </a:bodyPr>
          <a:lstStyle/>
          <a:p>
            <a:pPr algn="ctr"/>
            <a:r>
              <a:rPr lang="en-US" dirty="0"/>
              <a:t>Ball </a:t>
            </a:r>
            <a:br>
              <a:rPr lang="en-US" dirty="0"/>
            </a:br>
            <a:r>
              <a:rPr lang="en-US" dirty="0"/>
              <a:t>Detector</a:t>
            </a:r>
          </a:p>
        </p:txBody>
      </p:sp>
      <p:grpSp>
        <p:nvGrpSpPr>
          <p:cNvPr id="45" name="Group 44">
            <a:extLst>
              <a:ext uri="{FF2B5EF4-FFF2-40B4-BE49-F238E27FC236}">
                <a16:creationId xmlns:a16="http://schemas.microsoft.com/office/drawing/2014/main" id="{538E6363-41AE-5245-8353-499D58CB2E16}"/>
              </a:ext>
            </a:extLst>
          </p:cNvPr>
          <p:cNvGrpSpPr/>
          <p:nvPr/>
        </p:nvGrpSpPr>
        <p:grpSpPr>
          <a:xfrm rot="5400000">
            <a:off x="7949582" y="3873528"/>
            <a:ext cx="883333" cy="1235233"/>
            <a:chOff x="5500116" y="2341794"/>
            <a:chExt cx="1277112" cy="1785885"/>
          </a:xfrm>
        </p:grpSpPr>
        <p:cxnSp>
          <p:nvCxnSpPr>
            <p:cNvPr id="46" name="Straight Connector 45">
              <a:extLst>
                <a:ext uri="{FF2B5EF4-FFF2-40B4-BE49-F238E27FC236}">
                  <a16:creationId xmlns:a16="http://schemas.microsoft.com/office/drawing/2014/main" id="{3CE19284-A984-B842-A9E9-C211D0171A32}"/>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69CF6B77-3B90-6B49-9794-51CDF8A831E3}"/>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C5378B22-6800-5541-8C85-964B2042D50D}"/>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D876D296-AEAE-6741-B0E6-267250535C04}"/>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F64ABB45-1958-B945-8BB9-F8BCE0117828}"/>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51" name="TextBox 50">
            <a:extLst>
              <a:ext uri="{FF2B5EF4-FFF2-40B4-BE49-F238E27FC236}">
                <a16:creationId xmlns:a16="http://schemas.microsoft.com/office/drawing/2014/main" id="{A9870E98-5FF5-E64F-B591-2612480C5A3C}"/>
              </a:ext>
            </a:extLst>
          </p:cNvPr>
          <p:cNvSpPr txBox="1"/>
          <p:nvPr/>
        </p:nvSpPr>
        <p:spPr>
          <a:xfrm>
            <a:off x="7771719" y="3427263"/>
            <a:ext cx="1277914" cy="646331"/>
          </a:xfrm>
          <a:prstGeom prst="rect">
            <a:avLst/>
          </a:prstGeom>
        </p:spPr>
        <p:txBody>
          <a:bodyPr wrap="none" rtlCol="0">
            <a:spAutoFit/>
          </a:bodyPr>
          <a:lstStyle/>
          <a:p>
            <a:pPr algn="ctr"/>
            <a:r>
              <a:rPr lang="en-US" dirty="0"/>
              <a:t>Cuteness </a:t>
            </a:r>
            <a:br>
              <a:rPr lang="en-US" dirty="0"/>
            </a:br>
            <a:r>
              <a:rPr lang="en-US" dirty="0"/>
              <a:t>Detector</a:t>
            </a:r>
          </a:p>
        </p:txBody>
      </p:sp>
      <p:sp>
        <p:nvSpPr>
          <p:cNvPr id="52" name="Right Arrow 51">
            <a:extLst>
              <a:ext uri="{FF2B5EF4-FFF2-40B4-BE49-F238E27FC236}">
                <a16:creationId xmlns:a16="http://schemas.microsoft.com/office/drawing/2014/main" id="{0DFB4C93-E464-1F49-988E-8A94F780CD19}"/>
              </a:ext>
            </a:extLst>
          </p:cNvPr>
          <p:cNvSpPr/>
          <p:nvPr/>
        </p:nvSpPr>
        <p:spPr>
          <a:xfrm rot="20102574">
            <a:off x="3852333" y="3632199"/>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ight Arrow 52">
            <a:extLst>
              <a:ext uri="{FF2B5EF4-FFF2-40B4-BE49-F238E27FC236}">
                <a16:creationId xmlns:a16="http://schemas.microsoft.com/office/drawing/2014/main" id="{8EC9A4BA-09BC-0E42-BB50-9C5776E0B017}"/>
              </a:ext>
            </a:extLst>
          </p:cNvPr>
          <p:cNvSpPr/>
          <p:nvPr/>
        </p:nvSpPr>
        <p:spPr>
          <a:xfrm rot="1406421">
            <a:off x="3853782" y="5164686"/>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86E5FBBA-0FAF-3045-B1E7-962D805C4417}"/>
              </a:ext>
            </a:extLst>
          </p:cNvPr>
          <p:cNvSpPr txBox="1"/>
          <p:nvPr/>
        </p:nvSpPr>
        <p:spPr>
          <a:xfrm>
            <a:off x="6117682" y="3230690"/>
            <a:ext cx="707245" cy="461665"/>
          </a:xfrm>
          <a:prstGeom prst="rect">
            <a:avLst/>
          </a:prstGeom>
        </p:spPr>
        <p:txBody>
          <a:bodyPr wrap="none" rtlCol="0">
            <a:spAutoFit/>
          </a:bodyPr>
          <a:lstStyle/>
          <a:p>
            <a:r>
              <a:rPr lang="en-US" sz="2400" b="1" i="1" u="sng" dirty="0">
                <a:solidFill>
                  <a:schemeClr val="accent4"/>
                </a:solidFill>
              </a:rPr>
              <a:t>Yes</a:t>
            </a:r>
          </a:p>
        </p:txBody>
      </p:sp>
      <p:sp>
        <p:nvSpPr>
          <p:cNvPr id="57" name="TextBox 56">
            <a:extLst>
              <a:ext uri="{FF2B5EF4-FFF2-40B4-BE49-F238E27FC236}">
                <a16:creationId xmlns:a16="http://schemas.microsoft.com/office/drawing/2014/main" id="{12A1D15D-D2E7-F949-9F7C-09B1847F6DBC}"/>
              </a:ext>
            </a:extLst>
          </p:cNvPr>
          <p:cNvSpPr txBox="1"/>
          <p:nvPr/>
        </p:nvSpPr>
        <p:spPr>
          <a:xfrm>
            <a:off x="6048667" y="5579034"/>
            <a:ext cx="707245" cy="461665"/>
          </a:xfrm>
          <a:prstGeom prst="rect">
            <a:avLst/>
          </a:prstGeom>
        </p:spPr>
        <p:txBody>
          <a:bodyPr wrap="none" rtlCol="0">
            <a:spAutoFit/>
          </a:bodyPr>
          <a:lstStyle/>
          <a:p>
            <a:r>
              <a:rPr lang="en-US" sz="2400" b="1" dirty="0">
                <a:solidFill>
                  <a:schemeClr val="accent6">
                    <a:lumMod val="75000"/>
                  </a:schemeClr>
                </a:solidFill>
              </a:rPr>
              <a:t>Yes</a:t>
            </a:r>
          </a:p>
        </p:txBody>
      </p:sp>
      <p:sp>
        <p:nvSpPr>
          <p:cNvPr id="58" name="Right Arrow 57">
            <a:extLst>
              <a:ext uri="{FF2B5EF4-FFF2-40B4-BE49-F238E27FC236}">
                <a16:creationId xmlns:a16="http://schemas.microsoft.com/office/drawing/2014/main" id="{9C64AA4B-FC9E-8A48-B975-137D14C93792}"/>
              </a:ext>
            </a:extLst>
          </p:cNvPr>
          <p:cNvSpPr/>
          <p:nvPr/>
        </p:nvSpPr>
        <p:spPr>
          <a:xfrm rot="1989107">
            <a:off x="6865925" y="3612478"/>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ight Arrow 58">
            <a:extLst>
              <a:ext uri="{FF2B5EF4-FFF2-40B4-BE49-F238E27FC236}">
                <a16:creationId xmlns:a16="http://schemas.microsoft.com/office/drawing/2014/main" id="{E1E6C3EE-268A-5A42-8D53-BC89EB36A64D}"/>
              </a:ext>
            </a:extLst>
          </p:cNvPr>
          <p:cNvSpPr/>
          <p:nvPr/>
        </p:nvSpPr>
        <p:spPr>
          <a:xfrm rot="20259353">
            <a:off x="6851885" y="5274101"/>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3C471E3-7FF4-C743-9F13-D0430610069D}"/>
              </a:ext>
            </a:extLst>
          </p:cNvPr>
          <p:cNvSpPr txBox="1"/>
          <p:nvPr/>
        </p:nvSpPr>
        <p:spPr>
          <a:xfrm>
            <a:off x="9045919" y="4233285"/>
            <a:ext cx="1018227" cy="461665"/>
          </a:xfrm>
          <a:prstGeom prst="rect">
            <a:avLst/>
          </a:prstGeom>
        </p:spPr>
        <p:txBody>
          <a:bodyPr wrap="none" rtlCol="0">
            <a:spAutoFit/>
          </a:bodyPr>
          <a:lstStyle/>
          <a:p>
            <a:r>
              <a:rPr lang="en-US" sz="2400" b="1" dirty="0">
                <a:solidFill>
                  <a:schemeClr val="accent6">
                    <a:lumMod val="75000"/>
                  </a:schemeClr>
                </a:solidFill>
              </a:rPr>
              <a:t>Cute!</a:t>
            </a:r>
          </a:p>
        </p:txBody>
      </p:sp>
      <p:pic>
        <p:nvPicPr>
          <p:cNvPr id="2" name="Picture 1">
            <a:extLst>
              <a:ext uri="{FF2B5EF4-FFF2-40B4-BE49-F238E27FC236}">
                <a16:creationId xmlns:a16="http://schemas.microsoft.com/office/drawing/2014/main" id="{B32EAC10-CAC5-6343-86C9-1C2ECC4451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1097" y="3678585"/>
            <a:ext cx="2175770" cy="1634245"/>
          </a:xfrm>
          <a:prstGeom prst="rect">
            <a:avLst/>
          </a:prstGeom>
        </p:spPr>
      </p:pic>
      <p:sp>
        <p:nvSpPr>
          <p:cNvPr id="4" name="Rounded Rectangular Callout 3">
            <a:extLst>
              <a:ext uri="{FF2B5EF4-FFF2-40B4-BE49-F238E27FC236}">
                <a16:creationId xmlns:a16="http://schemas.microsoft.com/office/drawing/2014/main" id="{C6868735-5542-2943-A7B4-26472C81988B}"/>
              </a:ext>
            </a:extLst>
          </p:cNvPr>
          <p:cNvSpPr/>
          <p:nvPr/>
        </p:nvSpPr>
        <p:spPr>
          <a:xfrm>
            <a:off x="6363221" y="2476690"/>
            <a:ext cx="1468446" cy="720306"/>
          </a:xfrm>
          <a:prstGeom prst="wedgeRoundRectCallout">
            <a:avLst>
              <a:gd name="adj1" fmla="val -33022"/>
              <a:gd name="adj2" fmla="val 71422"/>
              <a:gd name="adj3" fmla="val 16667"/>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dirty="0"/>
              <a:t>Wrong but helpful…</a:t>
            </a:r>
          </a:p>
        </p:txBody>
      </p:sp>
      <p:sp>
        <p:nvSpPr>
          <p:cNvPr id="56" name="Rounded Rectangular Callout 55">
            <a:extLst>
              <a:ext uri="{FF2B5EF4-FFF2-40B4-BE49-F238E27FC236}">
                <a16:creationId xmlns:a16="http://schemas.microsoft.com/office/drawing/2014/main" id="{A68986FB-24E3-794F-8C2C-0142F9DAD51D}"/>
              </a:ext>
            </a:extLst>
          </p:cNvPr>
          <p:cNvSpPr/>
          <p:nvPr/>
        </p:nvSpPr>
        <p:spPr>
          <a:xfrm>
            <a:off x="9684268" y="3374748"/>
            <a:ext cx="1468446" cy="720306"/>
          </a:xfrm>
          <a:prstGeom prst="wedgeRoundRectCallout">
            <a:avLst>
              <a:gd name="adj1" fmla="val -33022"/>
              <a:gd name="adj2" fmla="val 71422"/>
              <a:gd name="adj3" fmla="val 16667"/>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dirty="0"/>
              <a:t>Still Correct</a:t>
            </a:r>
          </a:p>
        </p:txBody>
      </p:sp>
      <p:pic>
        <p:nvPicPr>
          <p:cNvPr id="61" name="Picture 60">
            <a:extLst>
              <a:ext uri="{FF2B5EF4-FFF2-40B4-BE49-F238E27FC236}">
                <a16:creationId xmlns:a16="http://schemas.microsoft.com/office/drawing/2014/main" id="{AD2D14C0-8793-BE47-8A92-0474861E56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81801" y="2485157"/>
            <a:ext cx="1432020" cy="791170"/>
          </a:xfrm>
          <a:prstGeom prst="rect">
            <a:avLst/>
          </a:prstGeom>
        </p:spPr>
      </p:pic>
      <p:sp>
        <p:nvSpPr>
          <p:cNvPr id="62" name="Chord 61">
            <a:extLst>
              <a:ext uri="{FF2B5EF4-FFF2-40B4-BE49-F238E27FC236}">
                <a16:creationId xmlns:a16="http://schemas.microsoft.com/office/drawing/2014/main" id="{D5663913-3D9E-D948-A09B-48D5B4126F20}"/>
              </a:ext>
            </a:extLst>
          </p:cNvPr>
          <p:cNvSpPr/>
          <p:nvPr/>
        </p:nvSpPr>
        <p:spPr>
          <a:xfrm>
            <a:off x="5201850" y="3204276"/>
            <a:ext cx="536364" cy="536364"/>
          </a:xfrm>
          <a:prstGeom prst="chord">
            <a:avLst>
              <a:gd name="adj1" fmla="val 4290841"/>
              <a:gd name="adj2" fmla="val 1620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Right Arrow 62">
            <a:extLst>
              <a:ext uri="{FF2B5EF4-FFF2-40B4-BE49-F238E27FC236}">
                <a16:creationId xmlns:a16="http://schemas.microsoft.com/office/drawing/2014/main" id="{F04ADF59-989C-1045-890D-6AB8994259D1}"/>
              </a:ext>
            </a:extLst>
          </p:cNvPr>
          <p:cNvSpPr/>
          <p:nvPr/>
        </p:nvSpPr>
        <p:spPr>
          <a:xfrm>
            <a:off x="4000860" y="4369089"/>
            <a:ext cx="3490077" cy="2016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EBDF1EB-1454-A243-AB85-0B05C989172F}"/>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59</a:t>
            </a:fld>
            <a:endParaRPr lang="en-US">
              <a:solidFill>
                <a:srgbClr val="000000">
                  <a:tint val="75000"/>
                </a:srgbClr>
              </a:solidFill>
              <a:uFillTx/>
            </a:endParaRPr>
          </a:p>
        </p:txBody>
      </p:sp>
    </p:spTree>
    <p:extLst>
      <p:ext uri="{BB962C8B-B14F-4D97-AF65-F5344CB8AC3E}">
        <p14:creationId xmlns:p14="http://schemas.microsoft.com/office/powerpoint/2010/main" val="2808980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9C0F04D7-DBE4-9B45-963C-D473F91C6B93}"/>
              </a:ext>
            </a:extLst>
          </p:cNvPr>
          <p:cNvSpPr/>
          <p:nvPr/>
        </p:nvSpPr>
        <p:spPr>
          <a:xfrm>
            <a:off x="869462" y="4232368"/>
            <a:ext cx="3628355" cy="77992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5E380B9F-0D5E-8848-B1DC-A0DCBF63E9ED}"/>
              </a:ext>
            </a:extLst>
          </p:cNvPr>
          <p:cNvPicPr>
            <a:picLocks noChangeAspect="1"/>
          </p:cNvPicPr>
          <p:nvPr/>
        </p:nvPicPr>
        <p:blipFill>
          <a:blip r:embed="rId3"/>
          <a:stretch>
            <a:fillRect/>
          </a:stretch>
        </p:blipFill>
        <p:spPr>
          <a:xfrm>
            <a:off x="4998636" y="226079"/>
            <a:ext cx="1857768" cy="1490414"/>
          </a:xfrm>
          <a:prstGeom prst="rect">
            <a:avLst/>
          </a:prstGeom>
        </p:spPr>
      </p:pic>
      <p:pic>
        <p:nvPicPr>
          <p:cNvPr id="7" name="Picture 6">
            <a:extLst>
              <a:ext uri="{FF2B5EF4-FFF2-40B4-BE49-F238E27FC236}">
                <a16:creationId xmlns:a16="http://schemas.microsoft.com/office/drawing/2014/main" id="{67BFB908-FD1A-714C-B747-4BDA15131DDE}"/>
              </a:ext>
            </a:extLst>
          </p:cNvPr>
          <p:cNvPicPr>
            <a:picLocks noChangeAspect="1"/>
          </p:cNvPicPr>
          <p:nvPr/>
        </p:nvPicPr>
        <p:blipFill>
          <a:blip r:embed="rId4"/>
          <a:stretch>
            <a:fillRect/>
          </a:stretch>
        </p:blipFill>
        <p:spPr>
          <a:xfrm>
            <a:off x="3152377" y="305393"/>
            <a:ext cx="1404668" cy="1331785"/>
          </a:xfrm>
          <a:prstGeom prst="rect">
            <a:avLst/>
          </a:prstGeom>
        </p:spPr>
      </p:pic>
      <p:pic>
        <p:nvPicPr>
          <p:cNvPr id="8" name="Picture 7">
            <a:extLst>
              <a:ext uri="{FF2B5EF4-FFF2-40B4-BE49-F238E27FC236}">
                <a16:creationId xmlns:a16="http://schemas.microsoft.com/office/drawing/2014/main" id="{E7101919-1389-074B-A9EA-48AEB04233B4}"/>
              </a:ext>
            </a:extLst>
          </p:cNvPr>
          <p:cNvPicPr>
            <a:picLocks noChangeAspect="1"/>
          </p:cNvPicPr>
          <p:nvPr/>
        </p:nvPicPr>
        <p:blipFill>
          <a:blip r:embed="rId5"/>
          <a:stretch>
            <a:fillRect/>
          </a:stretch>
        </p:blipFill>
        <p:spPr>
          <a:xfrm>
            <a:off x="7618287" y="405202"/>
            <a:ext cx="2228069" cy="1271045"/>
          </a:xfrm>
          <a:prstGeom prst="rect">
            <a:avLst/>
          </a:prstGeom>
        </p:spPr>
      </p:pic>
      <p:pic>
        <p:nvPicPr>
          <p:cNvPr id="9" name="Picture 8">
            <a:extLst>
              <a:ext uri="{FF2B5EF4-FFF2-40B4-BE49-F238E27FC236}">
                <a16:creationId xmlns:a16="http://schemas.microsoft.com/office/drawing/2014/main" id="{E1A1021C-9797-994C-B465-D6206CCFDD61}"/>
              </a:ext>
            </a:extLst>
          </p:cNvPr>
          <p:cNvPicPr>
            <a:picLocks noChangeAspect="1"/>
          </p:cNvPicPr>
          <p:nvPr/>
        </p:nvPicPr>
        <p:blipFill>
          <a:blip r:embed="rId6"/>
          <a:stretch>
            <a:fillRect/>
          </a:stretch>
        </p:blipFill>
        <p:spPr>
          <a:xfrm>
            <a:off x="6585249" y="5107740"/>
            <a:ext cx="2748071" cy="1099229"/>
          </a:xfrm>
          <a:prstGeom prst="rect">
            <a:avLst/>
          </a:prstGeom>
        </p:spPr>
      </p:pic>
      <p:pic>
        <p:nvPicPr>
          <p:cNvPr id="10" name="Picture 9">
            <a:extLst>
              <a:ext uri="{FF2B5EF4-FFF2-40B4-BE49-F238E27FC236}">
                <a16:creationId xmlns:a16="http://schemas.microsoft.com/office/drawing/2014/main" id="{F29411DF-8636-2B43-BB8F-6CD99BA19AFD}"/>
              </a:ext>
            </a:extLst>
          </p:cNvPr>
          <p:cNvPicPr>
            <a:picLocks noChangeAspect="1"/>
          </p:cNvPicPr>
          <p:nvPr/>
        </p:nvPicPr>
        <p:blipFill>
          <a:blip r:embed="rId7"/>
          <a:stretch>
            <a:fillRect/>
          </a:stretch>
        </p:blipFill>
        <p:spPr>
          <a:xfrm>
            <a:off x="9377327" y="3461467"/>
            <a:ext cx="2694498" cy="3094181"/>
          </a:xfrm>
          <a:prstGeom prst="rect">
            <a:avLst/>
          </a:prstGeom>
        </p:spPr>
      </p:pic>
      <p:pic>
        <p:nvPicPr>
          <p:cNvPr id="11" name="Picture 10">
            <a:extLst>
              <a:ext uri="{FF2B5EF4-FFF2-40B4-BE49-F238E27FC236}">
                <a16:creationId xmlns:a16="http://schemas.microsoft.com/office/drawing/2014/main" id="{DEAB1AB0-872A-BE4D-B046-64ED35E96B8B}"/>
              </a:ext>
            </a:extLst>
          </p:cNvPr>
          <p:cNvPicPr>
            <a:picLocks noChangeAspect="1"/>
          </p:cNvPicPr>
          <p:nvPr/>
        </p:nvPicPr>
        <p:blipFill>
          <a:blip r:embed="rId8"/>
          <a:stretch>
            <a:fillRect/>
          </a:stretch>
        </p:blipFill>
        <p:spPr>
          <a:xfrm>
            <a:off x="424244" y="5035042"/>
            <a:ext cx="2812473" cy="1270431"/>
          </a:xfrm>
          <a:prstGeom prst="rect">
            <a:avLst/>
          </a:prstGeom>
        </p:spPr>
      </p:pic>
      <p:pic>
        <p:nvPicPr>
          <p:cNvPr id="12" name="Picture 11">
            <a:extLst>
              <a:ext uri="{FF2B5EF4-FFF2-40B4-BE49-F238E27FC236}">
                <a16:creationId xmlns:a16="http://schemas.microsoft.com/office/drawing/2014/main" id="{EC7B8D67-0E33-C846-8E6D-C6DAE577DF4A}"/>
              </a:ext>
            </a:extLst>
          </p:cNvPr>
          <p:cNvPicPr>
            <a:picLocks noChangeAspect="1"/>
          </p:cNvPicPr>
          <p:nvPr/>
        </p:nvPicPr>
        <p:blipFill rotWithShape="1">
          <a:blip r:embed="rId9">
            <a:clrChange>
              <a:clrFrom>
                <a:srgbClr val="FFFFFF"/>
              </a:clrFrom>
              <a:clrTo>
                <a:srgbClr val="FFFFFF">
                  <a:alpha val="0"/>
                </a:srgbClr>
              </a:clrTo>
            </a:clrChange>
          </a:blip>
          <a:srcRect l="20067" t="17565" r="17485" b="10669"/>
          <a:stretch/>
        </p:blipFill>
        <p:spPr>
          <a:xfrm>
            <a:off x="2807701" y="4897860"/>
            <a:ext cx="3004130" cy="1939068"/>
          </a:xfrm>
          <a:prstGeom prst="rect">
            <a:avLst/>
          </a:prstGeom>
        </p:spPr>
      </p:pic>
      <p:sp>
        <p:nvSpPr>
          <p:cNvPr id="17" name="Right Arrow 16">
            <a:extLst>
              <a:ext uri="{FF2B5EF4-FFF2-40B4-BE49-F238E27FC236}">
                <a16:creationId xmlns:a16="http://schemas.microsoft.com/office/drawing/2014/main" id="{9AB287F7-BAF7-8242-8580-CC6EEBF1355B}"/>
              </a:ext>
            </a:extLst>
          </p:cNvPr>
          <p:cNvSpPr/>
          <p:nvPr/>
        </p:nvSpPr>
        <p:spPr>
          <a:xfrm rot="3423623">
            <a:off x="5756649" y="3080342"/>
            <a:ext cx="1870364"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F6C0C195-36E6-D94B-AC3A-E273FDC5C955}"/>
              </a:ext>
            </a:extLst>
          </p:cNvPr>
          <p:cNvSpPr/>
          <p:nvPr/>
        </p:nvSpPr>
        <p:spPr>
          <a:xfrm rot="10800000">
            <a:off x="4533576" y="4288259"/>
            <a:ext cx="1870364"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2175A39B-8F19-2142-A96E-48C68CF3C365}"/>
              </a:ext>
            </a:extLst>
          </p:cNvPr>
          <p:cNvSpPr/>
          <p:nvPr/>
        </p:nvSpPr>
        <p:spPr>
          <a:xfrm rot="18274554">
            <a:off x="3631581" y="3068694"/>
            <a:ext cx="1870364"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066429D-D380-C04E-9C44-8B6A301A610E}"/>
              </a:ext>
            </a:extLst>
          </p:cNvPr>
          <p:cNvSpPr txBox="1"/>
          <p:nvPr/>
        </p:nvSpPr>
        <p:spPr>
          <a:xfrm>
            <a:off x="833703" y="4177561"/>
            <a:ext cx="3794660" cy="830997"/>
          </a:xfrm>
          <a:prstGeom prst="rect">
            <a:avLst/>
          </a:prstGeom>
          <a:noFill/>
          <a:effectLst>
            <a:softEdge rad="228600"/>
          </a:effectLst>
        </p:spPr>
        <p:txBody>
          <a:bodyPr wrap="square" rtlCol="0">
            <a:spAutoFit/>
          </a:bodyPr>
          <a:lstStyle/>
          <a:p>
            <a:pPr algn="ctr"/>
            <a:r>
              <a:rPr lang="en-US" sz="4800" dirty="0"/>
              <a:t>Abstractions</a:t>
            </a:r>
          </a:p>
        </p:txBody>
      </p:sp>
      <p:sp>
        <p:nvSpPr>
          <p:cNvPr id="23" name="TextBox 22">
            <a:extLst>
              <a:ext uri="{FF2B5EF4-FFF2-40B4-BE49-F238E27FC236}">
                <a16:creationId xmlns:a16="http://schemas.microsoft.com/office/drawing/2014/main" id="{0BA3E95E-A574-F047-9B9B-1103A61A462A}"/>
              </a:ext>
            </a:extLst>
          </p:cNvPr>
          <p:cNvSpPr txBox="1"/>
          <p:nvPr/>
        </p:nvSpPr>
        <p:spPr>
          <a:xfrm>
            <a:off x="4116699" y="1769978"/>
            <a:ext cx="2768687" cy="830997"/>
          </a:xfrm>
          <a:prstGeom prst="rect">
            <a:avLst/>
          </a:prstGeom>
          <a:noFill/>
          <a:effectLst>
            <a:softEdge rad="228600"/>
          </a:effectLst>
        </p:spPr>
        <p:txBody>
          <a:bodyPr wrap="square" rtlCol="0">
            <a:spAutoFit/>
          </a:bodyPr>
          <a:lstStyle/>
          <a:p>
            <a:pPr algn="ctr"/>
            <a:r>
              <a:rPr lang="en-US" sz="4800" dirty="0"/>
              <a:t>Compute</a:t>
            </a:r>
          </a:p>
        </p:txBody>
      </p:sp>
      <p:pic>
        <p:nvPicPr>
          <p:cNvPr id="24" name="Picture 23">
            <a:extLst>
              <a:ext uri="{FF2B5EF4-FFF2-40B4-BE49-F238E27FC236}">
                <a16:creationId xmlns:a16="http://schemas.microsoft.com/office/drawing/2014/main" id="{3D0BB684-C5CC-D94A-A3BB-BDF925C3D07C}"/>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562584" y="2979149"/>
            <a:ext cx="1817178" cy="1329136"/>
          </a:xfrm>
          <a:prstGeom prst="rect">
            <a:avLst/>
          </a:prstGeom>
        </p:spPr>
      </p:pic>
      <p:pic>
        <p:nvPicPr>
          <p:cNvPr id="26" name="Picture 25">
            <a:extLst>
              <a:ext uri="{FF2B5EF4-FFF2-40B4-BE49-F238E27FC236}">
                <a16:creationId xmlns:a16="http://schemas.microsoft.com/office/drawing/2014/main" id="{5B9D5508-8D7E-A641-B8E1-489CA2212E9F}"/>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0618889" y="3034145"/>
            <a:ext cx="1405960" cy="2024004"/>
          </a:xfrm>
          <a:prstGeom prst="rect">
            <a:avLst/>
          </a:prstGeom>
        </p:spPr>
      </p:pic>
      <p:sp>
        <p:nvSpPr>
          <p:cNvPr id="21" name="TextBox 20">
            <a:extLst>
              <a:ext uri="{FF2B5EF4-FFF2-40B4-BE49-F238E27FC236}">
                <a16:creationId xmlns:a16="http://schemas.microsoft.com/office/drawing/2014/main" id="{03889D22-2808-324E-84F9-F74BF2FEC69C}"/>
              </a:ext>
            </a:extLst>
          </p:cNvPr>
          <p:cNvSpPr txBox="1"/>
          <p:nvPr/>
        </p:nvSpPr>
        <p:spPr>
          <a:xfrm>
            <a:off x="6405773" y="4177561"/>
            <a:ext cx="4802554" cy="830997"/>
          </a:xfrm>
          <a:prstGeom prst="rect">
            <a:avLst/>
          </a:prstGeom>
          <a:solidFill>
            <a:schemeClr val="bg1"/>
          </a:solidFill>
          <a:effectLst>
            <a:softEdge rad="228600"/>
          </a:effectLst>
        </p:spPr>
        <p:txBody>
          <a:bodyPr wrap="square" rtlCol="0">
            <a:spAutoFit/>
          </a:bodyPr>
          <a:lstStyle/>
          <a:p>
            <a:pPr algn="ctr"/>
            <a:r>
              <a:rPr lang="en-US" sz="4800" dirty="0"/>
              <a:t>Data &amp; Models</a:t>
            </a:r>
          </a:p>
        </p:txBody>
      </p:sp>
      <p:sp>
        <p:nvSpPr>
          <p:cNvPr id="27" name="TextBox 26">
            <a:extLst>
              <a:ext uri="{FF2B5EF4-FFF2-40B4-BE49-F238E27FC236}">
                <a16:creationId xmlns:a16="http://schemas.microsoft.com/office/drawing/2014/main" id="{92F3EE0A-A1EF-F84A-9D65-56AE391FFB1D}"/>
              </a:ext>
            </a:extLst>
          </p:cNvPr>
          <p:cNvSpPr txBox="1"/>
          <p:nvPr/>
        </p:nvSpPr>
        <p:spPr>
          <a:xfrm>
            <a:off x="4965421" y="3522206"/>
            <a:ext cx="1197764" cy="646331"/>
          </a:xfrm>
          <a:prstGeom prst="rect">
            <a:avLst/>
          </a:prstGeom>
          <a:noFill/>
        </p:spPr>
        <p:txBody>
          <a:bodyPr wrap="none" rtlCol="0">
            <a:spAutoFit/>
          </a:bodyPr>
          <a:lstStyle/>
          <a:p>
            <a:pPr algn="ctr"/>
            <a:r>
              <a:rPr lang="en-US" dirty="0"/>
              <a:t>Feedback</a:t>
            </a:r>
          </a:p>
          <a:p>
            <a:pPr algn="ctr"/>
            <a:r>
              <a:rPr lang="en-US" dirty="0"/>
              <a:t>Cycle</a:t>
            </a:r>
          </a:p>
        </p:txBody>
      </p:sp>
      <p:sp>
        <p:nvSpPr>
          <p:cNvPr id="3" name="Cloud 2">
            <a:extLst>
              <a:ext uri="{FF2B5EF4-FFF2-40B4-BE49-F238E27FC236}">
                <a16:creationId xmlns:a16="http://schemas.microsoft.com/office/drawing/2014/main" id="{5C2ED547-5360-4444-9696-8533AD65D999}"/>
              </a:ext>
            </a:extLst>
          </p:cNvPr>
          <p:cNvSpPr/>
          <p:nvPr/>
        </p:nvSpPr>
        <p:spPr>
          <a:xfrm>
            <a:off x="1444057" y="794465"/>
            <a:ext cx="1198357" cy="8595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F32DA3B-4729-5445-939F-2C33DBD72A0B}"/>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6</a:t>
            </a:fld>
            <a:endParaRPr lang="en-US">
              <a:solidFill>
                <a:prstClr val="black">
                  <a:tint val="75000"/>
                </a:prstClr>
              </a:solidFill>
            </a:endParaRPr>
          </a:p>
        </p:txBody>
      </p:sp>
      <p:pic>
        <p:nvPicPr>
          <p:cNvPr id="29" name="Picture 28">
            <a:extLst>
              <a:ext uri="{FF2B5EF4-FFF2-40B4-BE49-F238E27FC236}">
                <a16:creationId xmlns:a16="http://schemas.microsoft.com/office/drawing/2014/main" id="{3A86F6BB-BA02-1F4C-8A97-5A11F2703EC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33703" y="6075710"/>
            <a:ext cx="1644780" cy="561281"/>
          </a:xfrm>
          <a:prstGeom prst="rect">
            <a:avLst/>
          </a:prstGeom>
        </p:spPr>
      </p:pic>
    </p:spTree>
    <p:extLst>
      <p:ext uri="{BB962C8B-B14F-4D97-AF65-F5344CB8AC3E}">
        <p14:creationId xmlns:p14="http://schemas.microsoft.com/office/powerpoint/2010/main" val="194406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2" grpId="0"/>
      <p:bldP spid="23" grpId="0"/>
      <p:bldP spid="21" grpId="0" animBg="1"/>
      <p:bldP spid="27" grpId="0"/>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F2E5B7EB-674E-054E-AAA9-65532F0EE2E7}"/>
              </a:ext>
            </a:extLst>
          </p:cNvPr>
          <p:cNvCxnSpPr/>
          <p:nvPr/>
        </p:nvCxnSpPr>
        <p:spPr>
          <a:xfrm rot="5400000" flipV="1">
            <a:off x="5175475" y="3168509"/>
            <a:ext cx="0" cy="603018"/>
          </a:xfrm>
          <a:prstGeom prst="line">
            <a:avLst/>
          </a:prstGeom>
          <a:ln w="57150">
            <a:solidFill>
              <a:schemeClr val="tx1"/>
            </a:solidFill>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3" name="Content Placeholder 2">
            <a:extLst>
              <a:ext uri="{FF2B5EF4-FFF2-40B4-BE49-F238E27FC236}">
                <a16:creationId xmlns:a16="http://schemas.microsoft.com/office/drawing/2014/main" id="{BB53909F-4EF6-6243-888A-BC9B90E1A2D4}"/>
              </a:ext>
            </a:extLst>
          </p:cNvPr>
          <p:cNvSpPr>
            <a:spLocks noGrp="1"/>
          </p:cNvSpPr>
          <p:nvPr>
            <p:ph idx="1"/>
          </p:nvPr>
        </p:nvSpPr>
        <p:spPr>
          <a:xfrm>
            <a:off x="838200" y="1685958"/>
            <a:ext cx="10515600" cy="2270865"/>
          </a:xfrm>
        </p:spPr>
        <p:txBody>
          <a:bodyPr>
            <a:normAutofit/>
          </a:bodyPr>
          <a:lstStyle/>
          <a:p>
            <a:pPr marL="14287" indent="0">
              <a:buNone/>
            </a:pPr>
            <a:r>
              <a:rPr lang="en-US" sz="3200" dirty="0"/>
              <a:t>Models are being composed to solve new problems</a:t>
            </a:r>
          </a:p>
        </p:txBody>
      </p:sp>
      <p:sp>
        <p:nvSpPr>
          <p:cNvPr id="29" name="Title 28">
            <a:extLst>
              <a:ext uri="{FF2B5EF4-FFF2-40B4-BE49-F238E27FC236}">
                <a16:creationId xmlns:a16="http://schemas.microsoft.com/office/drawing/2014/main" id="{9F96F0A4-8174-4346-B77E-07A6F1A156BA}"/>
              </a:ext>
            </a:extLst>
          </p:cNvPr>
          <p:cNvSpPr>
            <a:spLocks noGrp="1"/>
          </p:cNvSpPr>
          <p:nvPr>
            <p:ph type="title"/>
          </p:nvPr>
        </p:nvSpPr>
        <p:spPr/>
        <p:txBody>
          <a:bodyPr>
            <a:normAutofit/>
          </a:bodyPr>
          <a:lstStyle/>
          <a:p>
            <a:r>
              <a:rPr lang="en-US" sz="6000" dirty="0"/>
              <a:t>Composition</a:t>
            </a:r>
          </a:p>
        </p:txBody>
      </p:sp>
      <p:grpSp>
        <p:nvGrpSpPr>
          <p:cNvPr id="30" name="Group 29">
            <a:extLst>
              <a:ext uri="{FF2B5EF4-FFF2-40B4-BE49-F238E27FC236}">
                <a16:creationId xmlns:a16="http://schemas.microsoft.com/office/drawing/2014/main" id="{2ED4A2AA-A278-034C-AE1C-64BD0340F7E2}"/>
              </a:ext>
            </a:extLst>
          </p:cNvPr>
          <p:cNvGrpSpPr/>
          <p:nvPr/>
        </p:nvGrpSpPr>
        <p:grpSpPr>
          <a:xfrm rot="5400000">
            <a:off x="5049916" y="2868504"/>
            <a:ext cx="883333" cy="1235233"/>
            <a:chOff x="5500116" y="2341794"/>
            <a:chExt cx="1277112" cy="1785885"/>
          </a:xfrm>
        </p:grpSpPr>
        <p:cxnSp>
          <p:nvCxnSpPr>
            <p:cNvPr id="31" name="Straight Connector 30">
              <a:extLst>
                <a:ext uri="{FF2B5EF4-FFF2-40B4-BE49-F238E27FC236}">
                  <a16:creationId xmlns:a16="http://schemas.microsoft.com/office/drawing/2014/main" id="{AA0CA8DE-2846-4349-B215-B74AF243A696}"/>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5076B7E9-B7E6-174F-892D-50A0F2BF13A9}"/>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4F622581-2F19-5E43-8BF5-DC758817B605}"/>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B11244C0-3278-B448-8009-0973D9054E4B}"/>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35" name="Oval 34">
              <a:extLst>
                <a:ext uri="{FF2B5EF4-FFF2-40B4-BE49-F238E27FC236}">
                  <a16:creationId xmlns:a16="http://schemas.microsoft.com/office/drawing/2014/main" id="{E58B0E02-3233-6443-84D1-AB7B19A773C9}"/>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36" name="TextBox 35">
            <a:extLst>
              <a:ext uri="{FF2B5EF4-FFF2-40B4-BE49-F238E27FC236}">
                <a16:creationId xmlns:a16="http://schemas.microsoft.com/office/drawing/2014/main" id="{02F52BF3-ECBC-FE41-8949-C171EC1AB84A}"/>
              </a:ext>
            </a:extLst>
          </p:cNvPr>
          <p:cNvSpPr txBox="1"/>
          <p:nvPr/>
        </p:nvSpPr>
        <p:spPr>
          <a:xfrm>
            <a:off x="4899914" y="2476690"/>
            <a:ext cx="1183337" cy="646331"/>
          </a:xfrm>
          <a:prstGeom prst="rect">
            <a:avLst/>
          </a:prstGeom>
        </p:spPr>
        <p:txBody>
          <a:bodyPr wrap="none" rtlCol="0">
            <a:spAutoFit/>
          </a:bodyPr>
          <a:lstStyle/>
          <a:p>
            <a:pPr algn="ctr"/>
            <a:r>
              <a:rPr lang="en-US" dirty="0"/>
              <a:t>Puppy </a:t>
            </a:r>
          </a:p>
          <a:p>
            <a:pPr algn="ctr"/>
            <a:r>
              <a:rPr lang="en-US" dirty="0"/>
              <a:t>Detector</a:t>
            </a:r>
          </a:p>
        </p:txBody>
      </p:sp>
      <p:grpSp>
        <p:nvGrpSpPr>
          <p:cNvPr id="37" name="Group 36">
            <a:extLst>
              <a:ext uri="{FF2B5EF4-FFF2-40B4-BE49-F238E27FC236}">
                <a16:creationId xmlns:a16="http://schemas.microsoft.com/office/drawing/2014/main" id="{00734218-E29B-AA49-837F-1682499D379D}"/>
              </a:ext>
            </a:extLst>
          </p:cNvPr>
          <p:cNvGrpSpPr/>
          <p:nvPr/>
        </p:nvGrpSpPr>
        <p:grpSpPr>
          <a:xfrm rot="5400000">
            <a:off x="5049916" y="5216848"/>
            <a:ext cx="883333" cy="1235233"/>
            <a:chOff x="5500116" y="2341794"/>
            <a:chExt cx="1277112" cy="1785885"/>
          </a:xfrm>
        </p:grpSpPr>
        <p:cxnSp>
          <p:nvCxnSpPr>
            <p:cNvPr id="38" name="Straight Connector 37">
              <a:extLst>
                <a:ext uri="{FF2B5EF4-FFF2-40B4-BE49-F238E27FC236}">
                  <a16:creationId xmlns:a16="http://schemas.microsoft.com/office/drawing/2014/main" id="{C7BFB5CE-3A0F-2E4C-88DD-4F227D4BDFEB}"/>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E051CE57-BFCD-DD46-A8CC-EEC9CDA1FEBC}"/>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CF1BED34-F823-3F45-89C1-7001CF68E6F5}"/>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4ED5039F-A89C-4949-8AA3-CDD8C960F3C8}"/>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42" name="Oval 41">
              <a:extLst>
                <a:ext uri="{FF2B5EF4-FFF2-40B4-BE49-F238E27FC236}">
                  <a16:creationId xmlns:a16="http://schemas.microsoft.com/office/drawing/2014/main" id="{C0729B98-3D11-B14A-AA07-8BA2EC4839DA}"/>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43" name="TextBox 42">
            <a:extLst>
              <a:ext uri="{FF2B5EF4-FFF2-40B4-BE49-F238E27FC236}">
                <a16:creationId xmlns:a16="http://schemas.microsoft.com/office/drawing/2014/main" id="{2C1090DC-5517-6645-9A3D-D2BBBD7C42FC}"/>
              </a:ext>
            </a:extLst>
          </p:cNvPr>
          <p:cNvSpPr txBox="1"/>
          <p:nvPr/>
        </p:nvSpPr>
        <p:spPr>
          <a:xfrm>
            <a:off x="4899914" y="4801050"/>
            <a:ext cx="1183337" cy="646331"/>
          </a:xfrm>
          <a:prstGeom prst="rect">
            <a:avLst/>
          </a:prstGeom>
        </p:spPr>
        <p:txBody>
          <a:bodyPr wrap="none" rtlCol="0">
            <a:spAutoFit/>
          </a:bodyPr>
          <a:lstStyle/>
          <a:p>
            <a:pPr algn="ctr"/>
            <a:r>
              <a:rPr lang="en-US" dirty="0"/>
              <a:t>Ball </a:t>
            </a:r>
            <a:br>
              <a:rPr lang="en-US" dirty="0"/>
            </a:br>
            <a:r>
              <a:rPr lang="en-US" dirty="0"/>
              <a:t>Detector</a:t>
            </a:r>
          </a:p>
        </p:txBody>
      </p:sp>
      <p:grpSp>
        <p:nvGrpSpPr>
          <p:cNvPr id="45" name="Group 44">
            <a:extLst>
              <a:ext uri="{FF2B5EF4-FFF2-40B4-BE49-F238E27FC236}">
                <a16:creationId xmlns:a16="http://schemas.microsoft.com/office/drawing/2014/main" id="{538E6363-41AE-5245-8353-499D58CB2E16}"/>
              </a:ext>
            </a:extLst>
          </p:cNvPr>
          <p:cNvGrpSpPr/>
          <p:nvPr/>
        </p:nvGrpSpPr>
        <p:grpSpPr>
          <a:xfrm rot="5400000">
            <a:off x="7949582" y="3873528"/>
            <a:ext cx="883333" cy="1235233"/>
            <a:chOff x="5500116" y="2341794"/>
            <a:chExt cx="1277112" cy="1785885"/>
          </a:xfrm>
        </p:grpSpPr>
        <p:cxnSp>
          <p:nvCxnSpPr>
            <p:cNvPr id="46" name="Straight Connector 45">
              <a:extLst>
                <a:ext uri="{FF2B5EF4-FFF2-40B4-BE49-F238E27FC236}">
                  <a16:creationId xmlns:a16="http://schemas.microsoft.com/office/drawing/2014/main" id="{3CE19284-A984-B842-A9E9-C211D0171A32}"/>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69CF6B77-3B90-6B49-9794-51CDF8A831E3}"/>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C5378B22-6800-5541-8C85-964B2042D50D}"/>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D876D296-AEAE-6741-B0E6-267250535C04}"/>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F64ABB45-1958-B945-8BB9-F8BCE0117828}"/>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51" name="TextBox 50">
            <a:extLst>
              <a:ext uri="{FF2B5EF4-FFF2-40B4-BE49-F238E27FC236}">
                <a16:creationId xmlns:a16="http://schemas.microsoft.com/office/drawing/2014/main" id="{A9870E98-5FF5-E64F-B591-2612480C5A3C}"/>
              </a:ext>
            </a:extLst>
          </p:cNvPr>
          <p:cNvSpPr txBox="1"/>
          <p:nvPr/>
        </p:nvSpPr>
        <p:spPr>
          <a:xfrm>
            <a:off x="7771719" y="3427263"/>
            <a:ext cx="1277914" cy="646331"/>
          </a:xfrm>
          <a:prstGeom prst="rect">
            <a:avLst/>
          </a:prstGeom>
        </p:spPr>
        <p:txBody>
          <a:bodyPr wrap="none" rtlCol="0">
            <a:spAutoFit/>
          </a:bodyPr>
          <a:lstStyle/>
          <a:p>
            <a:pPr algn="ctr"/>
            <a:r>
              <a:rPr lang="en-US" dirty="0"/>
              <a:t>Cuteness </a:t>
            </a:r>
            <a:br>
              <a:rPr lang="en-US" dirty="0"/>
            </a:br>
            <a:r>
              <a:rPr lang="en-US" dirty="0"/>
              <a:t>Detector</a:t>
            </a:r>
          </a:p>
        </p:txBody>
      </p:sp>
      <p:sp>
        <p:nvSpPr>
          <p:cNvPr id="52" name="Right Arrow 51">
            <a:extLst>
              <a:ext uri="{FF2B5EF4-FFF2-40B4-BE49-F238E27FC236}">
                <a16:creationId xmlns:a16="http://schemas.microsoft.com/office/drawing/2014/main" id="{0DFB4C93-E464-1F49-988E-8A94F780CD19}"/>
              </a:ext>
            </a:extLst>
          </p:cNvPr>
          <p:cNvSpPr/>
          <p:nvPr/>
        </p:nvSpPr>
        <p:spPr>
          <a:xfrm rot="20102574">
            <a:off x="3852333" y="3632199"/>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ight Arrow 52">
            <a:extLst>
              <a:ext uri="{FF2B5EF4-FFF2-40B4-BE49-F238E27FC236}">
                <a16:creationId xmlns:a16="http://schemas.microsoft.com/office/drawing/2014/main" id="{8EC9A4BA-09BC-0E42-BB50-9C5776E0B017}"/>
              </a:ext>
            </a:extLst>
          </p:cNvPr>
          <p:cNvSpPr/>
          <p:nvPr/>
        </p:nvSpPr>
        <p:spPr>
          <a:xfrm rot="1406421">
            <a:off x="3853782" y="5164686"/>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ight Arrow 53">
            <a:extLst>
              <a:ext uri="{FF2B5EF4-FFF2-40B4-BE49-F238E27FC236}">
                <a16:creationId xmlns:a16="http://schemas.microsoft.com/office/drawing/2014/main" id="{5008684D-D734-2E4E-AE07-F8DB220CA83B}"/>
              </a:ext>
            </a:extLst>
          </p:cNvPr>
          <p:cNvSpPr/>
          <p:nvPr/>
        </p:nvSpPr>
        <p:spPr>
          <a:xfrm>
            <a:off x="4000860" y="4369089"/>
            <a:ext cx="3490077" cy="2016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86E5FBBA-0FAF-3045-B1E7-962D805C4417}"/>
              </a:ext>
            </a:extLst>
          </p:cNvPr>
          <p:cNvSpPr txBox="1"/>
          <p:nvPr/>
        </p:nvSpPr>
        <p:spPr>
          <a:xfrm>
            <a:off x="6117682" y="3230690"/>
            <a:ext cx="609462" cy="461665"/>
          </a:xfrm>
          <a:prstGeom prst="rect">
            <a:avLst/>
          </a:prstGeom>
        </p:spPr>
        <p:txBody>
          <a:bodyPr wrap="none" rtlCol="0">
            <a:spAutoFit/>
          </a:bodyPr>
          <a:lstStyle/>
          <a:p>
            <a:r>
              <a:rPr lang="en-US" sz="2400" b="1" dirty="0">
                <a:solidFill>
                  <a:schemeClr val="accent6">
                    <a:lumMod val="75000"/>
                  </a:schemeClr>
                </a:solidFill>
              </a:rPr>
              <a:t>No</a:t>
            </a:r>
          </a:p>
        </p:txBody>
      </p:sp>
      <p:sp>
        <p:nvSpPr>
          <p:cNvPr id="57" name="TextBox 56">
            <a:extLst>
              <a:ext uri="{FF2B5EF4-FFF2-40B4-BE49-F238E27FC236}">
                <a16:creationId xmlns:a16="http://schemas.microsoft.com/office/drawing/2014/main" id="{12A1D15D-D2E7-F949-9F7C-09B1847F6DBC}"/>
              </a:ext>
            </a:extLst>
          </p:cNvPr>
          <p:cNvSpPr txBox="1"/>
          <p:nvPr/>
        </p:nvSpPr>
        <p:spPr>
          <a:xfrm>
            <a:off x="6048667" y="5579034"/>
            <a:ext cx="707245" cy="461665"/>
          </a:xfrm>
          <a:prstGeom prst="rect">
            <a:avLst/>
          </a:prstGeom>
        </p:spPr>
        <p:txBody>
          <a:bodyPr wrap="none" rtlCol="0">
            <a:spAutoFit/>
          </a:bodyPr>
          <a:lstStyle/>
          <a:p>
            <a:r>
              <a:rPr lang="en-US" sz="2400" b="1" dirty="0">
                <a:solidFill>
                  <a:schemeClr val="accent6">
                    <a:lumMod val="75000"/>
                  </a:schemeClr>
                </a:solidFill>
              </a:rPr>
              <a:t>Yes</a:t>
            </a:r>
          </a:p>
        </p:txBody>
      </p:sp>
      <p:sp>
        <p:nvSpPr>
          <p:cNvPr id="58" name="Right Arrow 57">
            <a:extLst>
              <a:ext uri="{FF2B5EF4-FFF2-40B4-BE49-F238E27FC236}">
                <a16:creationId xmlns:a16="http://schemas.microsoft.com/office/drawing/2014/main" id="{9C64AA4B-FC9E-8A48-B975-137D14C93792}"/>
              </a:ext>
            </a:extLst>
          </p:cNvPr>
          <p:cNvSpPr/>
          <p:nvPr/>
        </p:nvSpPr>
        <p:spPr>
          <a:xfrm rot="1989107">
            <a:off x="6865925" y="3612478"/>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ight Arrow 58">
            <a:extLst>
              <a:ext uri="{FF2B5EF4-FFF2-40B4-BE49-F238E27FC236}">
                <a16:creationId xmlns:a16="http://schemas.microsoft.com/office/drawing/2014/main" id="{E1E6C3EE-268A-5A42-8D53-BC89EB36A64D}"/>
              </a:ext>
            </a:extLst>
          </p:cNvPr>
          <p:cNvSpPr/>
          <p:nvPr/>
        </p:nvSpPr>
        <p:spPr>
          <a:xfrm rot="20259353">
            <a:off x="6851885" y="5274101"/>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3C471E3-7FF4-C743-9F13-D0430610069D}"/>
              </a:ext>
            </a:extLst>
          </p:cNvPr>
          <p:cNvSpPr txBox="1"/>
          <p:nvPr/>
        </p:nvSpPr>
        <p:spPr>
          <a:xfrm>
            <a:off x="9045919" y="4233285"/>
            <a:ext cx="1590500" cy="461665"/>
          </a:xfrm>
          <a:prstGeom prst="rect">
            <a:avLst/>
          </a:prstGeom>
        </p:spPr>
        <p:txBody>
          <a:bodyPr wrap="none" rtlCol="0">
            <a:spAutoFit/>
          </a:bodyPr>
          <a:lstStyle/>
          <a:p>
            <a:r>
              <a:rPr lang="en-US" sz="2400" b="1" i="1" u="sng" dirty="0">
                <a:solidFill>
                  <a:srgbClr val="FF0000"/>
                </a:solidFill>
              </a:rPr>
              <a:t>Not Cute!</a:t>
            </a:r>
          </a:p>
        </p:txBody>
      </p:sp>
      <p:pic>
        <p:nvPicPr>
          <p:cNvPr id="2" name="Picture 1">
            <a:extLst>
              <a:ext uri="{FF2B5EF4-FFF2-40B4-BE49-F238E27FC236}">
                <a16:creationId xmlns:a16="http://schemas.microsoft.com/office/drawing/2014/main" id="{B32EAC10-CAC5-6343-86C9-1C2ECC4451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1097" y="3678585"/>
            <a:ext cx="2175770" cy="1634245"/>
          </a:xfrm>
          <a:prstGeom prst="rect">
            <a:avLst/>
          </a:prstGeom>
        </p:spPr>
      </p:pic>
      <p:sp>
        <p:nvSpPr>
          <p:cNvPr id="56" name="Rounded Rectangular Callout 55">
            <a:extLst>
              <a:ext uri="{FF2B5EF4-FFF2-40B4-BE49-F238E27FC236}">
                <a16:creationId xmlns:a16="http://schemas.microsoft.com/office/drawing/2014/main" id="{A68986FB-24E3-794F-8C2C-0142F9DAD51D}"/>
              </a:ext>
            </a:extLst>
          </p:cNvPr>
          <p:cNvSpPr/>
          <p:nvPr/>
        </p:nvSpPr>
        <p:spPr>
          <a:xfrm>
            <a:off x="9008865" y="4892596"/>
            <a:ext cx="1887174" cy="720306"/>
          </a:xfrm>
          <a:prstGeom prst="wedgeRoundRectCallout">
            <a:avLst>
              <a:gd name="adj1" fmla="val -29445"/>
              <a:gd name="adj2" fmla="val -76824"/>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Degradation in accuracy</a:t>
            </a:r>
          </a:p>
        </p:txBody>
      </p:sp>
      <p:pic>
        <p:nvPicPr>
          <p:cNvPr id="61" name="Picture 60">
            <a:extLst>
              <a:ext uri="{FF2B5EF4-FFF2-40B4-BE49-F238E27FC236}">
                <a16:creationId xmlns:a16="http://schemas.microsoft.com/office/drawing/2014/main" id="{AD2D14C0-8793-BE47-8A92-0474861E56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81801" y="2485157"/>
            <a:ext cx="1432020" cy="791170"/>
          </a:xfrm>
          <a:prstGeom prst="rect">
            <a:avLst/>
          </a:prstGeom>
        </p:spPr>
      </p:pic>
      <p:sp>
        <p:nvSpPr>
          <p:cNvPr id="5" name="Chord 4">
            <a:extLst>
              <a:ext uri="{FF2B5EF4-FFF2-40B4-BE49-F238E27FC236}">
                <a16:creationId xmlns:a16="http://schemas.microsoft.com/office/drawing/2014/main" id="{F37D5979-3C29-7541-A317-317D92520701}"/>
              </a:ext>
            </a:extLst>
          </p:cNvPr>
          <p:cNvSpPr/>
          <p:nvPr/>
        </p:nvSpPr>
        <p:spPr>
          <a:xfrm>
            <a:off x="5201850" y="3204276"/>
            <a:ext cx="536364" cy="536364"/>
          </a:xfrm>
          <a:prstGeom prst="chord">
            <a:avLst>
              <a:gd name="adj1" fmla="val 4290841"/>
              <a:gd name="adj2" fmla="val 1620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2" name="Rounded Rectangular Callout 61">
            <a:extLst>
              <a:ext uri="{FF2B5EF4-FFF2-40B4-BE49-F238E27FC236}">
                <a16:creationId xmlns:a16="http://schemas.microsoft.com/office/drawing/2014/main" id="{7FD82292-FF2D-194A-93EB-75C8B6547DFD}"/>
              </a:ext>
            </a:extLst>
          </p:cNvPr>
          <p:cNvSpPr/>
          <p:nvPr/>
        </p:nvSpPr>
        <p:spPr>
          <a:xfrm>
            <a:off x="6303273" y="2348053"/>
            <a:ext cx="2073377" cy="720306"/>
          </a:xfrm>
          <a:prstGeom prst="wedgeRoundRectCallout">
            <a:avLst>
              <a:gd name="adj1" fmla="val -36598"/>
              <a:gd name="adj2" fmla="val 79090"/>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Reasonable Improvement</a:t>
            </a:r>
          </a:p>
        </p:txBody>
      </p:sp>
      <p:sp>
        <p:nvSpPr>
          <p:cNvPr id="4" name="Slide Number Placeholder 3">
            <a:extLst>
              <a:ext uri="{FF2B5EF4-FFF2-40B4-BE49-F238E27FC236}">
                <a16:creationId xmlns:a16="http://schemas.microsoft.com/office/drawing/2014/main" id="{8100838C-3458-A94A-8B94-A46A9E9EEAE2}"/>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60</a:t>
            </a:fld>
            <a:endParaRPr lang="en-US">
              <a:solidFill>
                <a:srgbClr val="000000">
                  <a:tint val="75000"/>
                </a:srgbClr>
              </a:solidFill>
              <a:uFillTx/>
            </a:endParaRPr>
          </a:p>
        </p:txBody>
      </p:sp>
    </p:spTree>
    <p:extLst>
      <p:ext uri="{BB962C8B-B14F-4D97-AF65-F5344CB8AC3E}">
        <p14:creationId xmlns:p14="http://schemas.microsoft.com/office/powerpoint/2010/main" val="155077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53909F-4EF6-6243-888A-BC9B90E1A2D4}"/>
              </a:ext>
            </a:extLst>
          </p:cNvPr>
          <p:cNvSpPr>
            <a:spLocks noGrp="1"/>
          </p:cNvSpPr>
          <p:nvPr>
            <p:ph idx="1"/>
          </p:nvPr>
        </p:nvSpPr>
        <p:spPr>
          <a:xfrm>
            <a:off x="838200" y="1685958"/>
            <a:ext cx="10515600" cy="2270865"/>
          </a:xfrm>
        </p:spPr>
        <p:txBody>
          <a:bodyPr>
            <a:normAutofit/>
          </a:bodyPr>
          <a:lstStyle/>
          <a:p>
            <a:pPr marL="14287" indent="0">
              <a:buNone/>
            </a:pPr>
            <a:r>
              <a:rPr lang="en-US" sz="3200" dirty="0"/>
              <a:t>Models are being composed to solve new problems</a:t>
            </a:r>
          </a:p>
        </p:txBody>
      </p:sp>
      <p:sp>
        <p:nvSpPr>
          <p:cNvPr id="29" name="Title 28">
            <a:extLst>
              <a:ext uri="{FF2B5EF4-FFF2-40B4-BE49-F238E27FC236}">
                <a16:creationId xmlns:a16="http://schemas.microsoft.com/office/drawing/2014/main" id="{9F96F0A4-8174-4346-B77E-07A6F1A156BA}"/>
              </a:ext>
            </a:extLst>
          </p:cNvPr>
          <p:cNvSpPr>
            <a:spLocks noGrp="1"/>
          </p:cNvSpPr>
          <p:nvPr>
            <p:ph type="title"/>
          </p:nvPr>
        </p:nvSpPr>
        <p:spPr/>
        <p:txBody>
          <a:bodyPr>
            <a:normAutofit/>
          </a:bodyPr>
          <a:lstStyle/>
          <a:p>
            <a:r>
              <a:rPr lang="en-US" sz="6000" dirty="0"/>
              <a:t>Composition</a:t>
            </a:r>
          </a:p>
        </p:txBody>
      </p:sp>
      <p:cxnSp>
        <p:nvCxnSpPr>
          <p:cNvPr id="44" name="Straight Connector 43">
            <a:extLst>
              <a:ext uri="{FF2B5EF4-FFF2-40B4-BE49-F238E27FC236}">
                <a16:creationId xmlns:a16="http://schemas.microsoft.com/office/drawing/2014/main" id="{F2E5B7EB-674E-054E-AAA9-65532F0EE2E7}"/>
              </a:ext>
            </a:extLst>
          </p:cNvPr>
          <p:cNvCxnSpPr/>
          <p:nvPr/>
        </p:nvCxnSpPr>
        <p:spPr>
          <a:xfrm rot="5400000" flipV="1">
            <a:off x="2887660" y="4306817"/>
            <a:ext cx="0" cy="458510"/>
          </a:xfrm>
          <a:prstGeom prst="line">
            <a:avLst/>
          </a:prstGeom>
          <a:ln w="57150">
            <a:solidFill>
              <a:schemeClr val="tx1"/>
            </a:solidFill>
            <a:headEnd type="oval" w="med" len="med"/>
            <a:tailEnd type="oval" w="med" len="med"/>
          </a:ln>
        </p:spPr>
        <p:style>
          <a:lnRef idx="3">
            <a:schemeClr val="dk1"/>
          </a:lnRef>
          <a:fillRef idx="0">
            <a:schemeClr val="dk1"/>
          </a:fillRef>
          <a:effectRef idx="2">
            <a:schemeClr val="dk1"/>
          </a:effectRef>
          <a:fontRef idx="minor">
            <a:schemeClr val="tx1"/>
          </a:fontRef>
        </p:style>
      </p:cxnSp>
      <p:grpSp>
        <p:nvGrpSpPr>
          <p:cNvPr id="30" name="Group 29">
            <a:extLst>
              <a:ext uri="{FF2B5EF4-FFF2-40B4-BE49-F238E27FC236}">
                <a16:creationId xmlns:a16="http://schemas.microsoft.com/office/drawing/2014/main" id="{2ED4A2AA-A278-034C-AE1C-64BD0340F7E2}"/>
              </a:ext>
            </a:extLst>
          </p:cNvPr>
          <p:cNvGrpSpPr/>
          <p:nvPr/>
        </p:nvGrpSpPr>
        <p:grpSpPr>
          <a:xfrm rot="5400000">
            <a:off x="2792190" y="4078706"/>
            <a:ext cx="671649" cy="939219"/>
            <a:chOff x="5500116" y="2341794"/>
            <a:chExt cx="1277112" cy="1785885"/>
          </a:xfrm>
        </p:grpSpPr>
        <p:cxnSp>
          <p:nvCxnSpPr>
            <p:cNvPr id="31" name="Straight Connector 30">
              <a:extLst>
                <a:ext uri="{FF2B5EF4-FFF2-40B4-BE49-F238E27FC236}">
                  <a16:creationId xmlns:a16="http://schemas.microsoft.com/office/drawing/2014/main" id="{AA0CA8DE-2846-4349-B215-B74AF243A696}"/>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5076B7E9-B7E6-174F-892D-50A0F2BF13A9}"/>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4F622581-2F19-5E43-8BF5-DC758817B605}"/>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B11244C0-3278-B448-8009-0973D9054E4B}"/>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35" name="Oval 34">
              <a:extLst>
                <a:ext uri="{FF2B5EF4-FFF2-40B4-BE49-F238E27FC236}">
                  <a16:creationId xmlns:a16="http://schemas.microsoft.com/office/drawing/2014/main" id="{E58B0E02-3233-6443-84D1-AB7B19A773C9}"/>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a:solidFill>
                  <a:srgbClr val="000000"/>
                </a:solidFill>
                <a:latin typeface="Century Gothic" panose="020F0302020204030204"/>
              </a:endParaRPr>
            </a:p>
          </p:txBody>
        </p:sp>
      </p:grpSp>
      <p:sp>
        <p:nvSpPr>
          <p:cNvPr id="36" name="TextBox 35">
            <a:extLst>
              <a:ext uri="{FF2B5EF4-FFF2-40B4-BE49-F238E27FC236}">
                <a16:creationId xmlns:a16="http://schemas.microsoft.com/office/drawing/2014/main" id="{02F52BF3-ECBC-FE41-8949-C171EC1AB84A}"/>
              </a:ext>
            </a:extLst>
          </p:cNvPr>
          <p:cNvSpPr txBox="1"/>
          <p:nvPr/>
        </p:nvSpPr>
        <p:spPr>
          <a:xfrm>
            <a:off x="2647756" y="3780787"/>
            <a:ext cx="960519" cy="523220"/>
          </a:xfrm>
          <a:prstGeom prst="rect">
            <a:avLst/>
          </a:prstGeom>
        </p:spPr>
        <p:txBody>
          <a:bodyPr wrap="none" rtlCol="0">
            <a:spAutoFit/>
          </a:bodyPr>
          <a:lstStyle/>
          <a:p>
            <a:pPr algn="ctr"/>
            <a:r>
              <a:rPr lang="en-US" sz="1400" dirty="0"/>
              <a:t>Puppy </a:t>
            </a:r>
          </a:p>
          <a:p>
            <a:pPr algn="ctr"/>
            <a:r>
              <a:rPr lang="en-US" sz="1400" dirty="0"/>
              <a:t>Detector</a:t>
            </a:r>
          </a:p>
        </p:txBody>
      </p:sp>
      <p:grpSp>
        <p:nvGrpSpPr>
          <p:cNvPr id="37" name="Group 36">
            <a:extLst>
              <a:ext uri="{FF2B5EF4-FFF2-40B4-BE49-F238E27FC236}">
                <a16:creationId xmlns:a16="http://schemas.microsoft.com/office/drawing/2014/main" id="{00734218-E29B-AA49-837F-1682499D379D}"/>
              </a:ext>
            </a:extLst>
          </p:cNvPr>
          <p:cNvGrpSpPr/>
          <p:nvPr/>
        </p:nvGrpSpPr>
        <p:grpSpPr>
          <a:xfrm rot="5400000">
            <a:off x="2792190" y="5864289"/>
            <a:ext cx="671649" cy="939219"/>
            <a:chOff x="5500116" y="2341794"/>
            <a:chExt cx="1277112" cy="1785885"/>
          </a:xfrm>
        </p:grpSpPr>
        <p:cxnSp>
          <p:nvCxnSpPr>
            <p:cNvPr id="38" name="Straight Connector 37">
              <a:extLst>
                <a:ext uri="{FF2B5EF4-FFF2-40B4-BE49-F238E27FC236}">
                  <a16:creationId xmlns:a16="http://schemas.microsoft.com/office/drawing/2014/main" id="{C7BFB5CE-3A0F-2E4C-88DD-4F227D4BDFEB}"/>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E051CE57-BFCD-DD46-A8CC-EEC9CDA1FEBC}"/>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CF1BED34-F823-3F45-89C1-7001CF68E6F5}"/>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4ED5039F-A89C-4949-8AA3-CDD8C960F3C8}"/>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42" name="Oval 41">
              <a:extLst>
                <a:ext uri="{FF2B5EF4-FFF2-40B4-BE49-F238E27FC236}">
                  <a16:creationId xmlns:a16="http://schemas.microsoft.com/office/drawing/2014/main" id="{C0729B98-3D11-B14A-AA07-8BA2EC4839DA}"/>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a:solidFill>
                  <a:srgbClr val="000000"/>
                </a:solidFill>
                <a:latin typeface="Century Gothic" panose="020F0302020204030204"/>
              </a:endParaRPr>
            </a:p>
          </p:txBody>
        </p:sp>
      </p:grpSp>
      <p:sp>
        <p:nvSpPr>
          <p:cNvPr id="43" name="TextBox 42">
            <a:extLst>
              <a:ext uri="{FF2B5EF4-FFF2-40B4-BE49-F238E27FC236}">
                <a16:creationId xmlns:a16="http://schemas.microsoft.com/office/drawing/2014/main" id="{2C1090DC-5517-6645-9A3D-D2BBBD7C42FC}"/>
              </a:ext>
            </a:extLst>
          </p:cNvPr>
          <p:cNvSpPr txBox="1"/>
          <p:nvPr/>
        </p:nvSpPr>
        <p:spPr>
          <a:xfrm>
            <a:off x="2647756" y="5548133"/>
            <a:ext cx="960519" cy="523220"/>
          </a:xfrm>
          <a:prstGeom prst="rect">
            <a:avLst/>
          </a:prstGeom>
        </p:spPr>
        <p:txBody>
          <a:bodyPr wrap="none" rtlCol="0">
            <a:spAutoFit/>
          </a:bodyPr>
          <a:lstStyle/>
          <a:p>
            <a:pPr algn="ctr"/>
            <a:r>
              <a:rPr lang="en-US" sz="1400" dirty="0"/>
              <a:t>Ball </a:t>
            </a:r>
            <a:br>
              <a:rPr lang="en-US" sz="1400" dirty="0"/>
            </a:br>
            <a:r>
              <a:rPr lang="en-US" sz="1400" dirty="0"/>
              <a:t>Detector</a:t>
            </a:r>
          </a:p>
        </p:txBody>
      </p:sp>
      <p:grpSp>
        <p:nvGrpSpPr>
          <p:cNvPr id="45" name="Group 44">
            <a:extLst>
              <a:ext uri="{FF2B5EF4-FFF2-40B4-BE49-F238E27FC236}">
                <a16:creationId xmlns:a16="http://schemas.microsoft.com/office/drawing/2014/main" id="{538E6363-41AE-5245-8353-499D58CB2E16}"/>
              </a:ext>
            </a:extLst>
          </p:cNvPr>
          <p:cNvGrpSpPr/>
          <p:nvPr/>
        </p:nvGrpSpPr>
        <p:grpSpPr>
          <a:xfrm rot="5400000">
            <a:off x="4996975" y="4842884"/>
            <a:ext cx="671649" cy="939219"/>
            <a:chOff x="5500116" y="2341794"/>
            <a:chExt cx="1277112" cy="1785885"/>
          </a:xfrm>
        </p:grpSpPr>
        <p:cxnSp>
          <p:nvCxnSpPr>
            <p:cNvPr id="46" name="Straight Connector 45">
              <a:extLst>
                <a:ext uri="{FF2B5EF4-FFF2-40B4-BE49-F238E27FC236}">
                  <a16:creationId xmlns:a16="http://schemas.microsoft.com/office/drawing/2014/main" id="{3CE19284-A984-B842-A9E9-C211D0171A32}"/>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69CF6B77-3B90-6B49-9794-51CDF8A831E3}"/>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C5378B22-6800-5541-8C85-964B2042D50D}"/>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D876D296-AEAE-6741-B0E6-267250535C04}"/>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F64ABB45-1958-B945-8BB9-F8BCE0117828}"/>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a:solidFill>
                  <a:srgbClr val="000000"/>
                </a:solidFill>
                <a:latin typeface="Century Gothic" panose="020F0302020204030204"/>
              </a:endParaRPr>
            </a:p>
          </p:txBody>
        </p:sp>
      </p:grpSp>
      <p:sp>
        <p:nvSpPr>
          <p:cNvPr id="51" name="TextBox 50">
            <a:extLst>
              <a:ext uri="{FF2B5EF4-FFF2-40B4-BE49-F238E27FC236}">
                <a16:creationId xmlns:a16="http://schemas.microsoft.com/office/drawing/2014/main" id="{A9870E98-5FF5-E64F-B591-2612480C5A3C}"/>
              </a:ext>
            </a:extLst>
          </p:cNvPr>
          <p:cNvSpPr txBox="1"/>
          <p:nvPr/>
        </p:nvSpPr>
        <p:spPr>
          <a:xfrm>
            <a:off x="4832045" y="4503563"/>
            <a:ext cx="1031051" cy="523220"/>
          </a:xfrm>
          <a:prstGeom prst="rect">
            <a:avLst/>
          </a:prstGeom>
        </p:spPr>
        <p:txBody>
          <a:bodyPr wrap="none" rtlCol="0">
            <a:spAutoFit/>
          </a:bodyPr>
          <a:lstStyle/>
          <a:p>
            <a:pPr algn="ctr"/>
            <a:r>
              <a:rPr lang="en-US" sz="1400" dirty="0"/>
              <a:t>Cuteness </a:t>
            </a:r>
            <a:br>
              <a:rPr lang="en-US" sz="1400" dirty="0"/>
            </a:br>
            <a:r>
              <a:rPr lang="en-US" sz="1400" dirty="0"/>
              <a:t>Detector</a:t>
            </a:r>
          </a:p>
        </p:txBody>
      </p:sp>
      <p:sp>
        <p:nvSpPr>
          <p:cNvPr id="52" name="Right Arrow 51">
            <a:extLst>
              <a:ext uri="{FF2B5EF4-FFF2-40B4-BE49-F238E27FC236}">
                <a16:creationId xmlns:a16="http://schemas.microsoft.com/office/drawing/2014/main" id="{0DFB4C93-E464-1F49-988E-8A94F780CD19}"/>
              </a:ext>
            </a:extLst>
          </p:cNvPr>
          <p:cNvSpPr/>
          <p:nvPr/>
        </p:nvSpPr>
        <p:spPr>
          <a:xfrm rot="20102574">
            <a:off x="1881598" y="4659388"/>
            <a:ext cx="480260" cy="12456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53" name="Right Arrow 52">
            <a:extLst>
              <a:ext uri="{FF2B5EF4-FFF2-40B4-BE49-F238E27FC236}">
                <a16:creationId xmlns:a16="http://schemas.microsoft.com/office/drawing/2014/main" id="{8EC9A4BA-09BC-0E42-BB50-9C5776E0B017}"/>
              </a:ext>
            </a:extLst>
          </p:cNvPr>
          <p:cNvSpPr/>
          <p:nvPr/>
        </p:nvSpPr>
        <p:spPr>
          <a:xfrm rot="1406421">
            <a:off x="1882700" y="5824627"/>
            <a:ext cx="480260" cy="12456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54" name="Right Arrow 53">
            <a:extLst>
              <a:ext uri="{FF2B5EF4-FFF2-40B4-BE49-F238E27FC236}">
                <a16:creationId xmlns:a16="http://schemas.microsoft.com/office/drawing/2014/main" id="{5008684D-D734-2E4E-AE07-F8DB220CA83B}"/>
              </a:ext>
            </a:extLst>
          </p:cNvPr>
          <p:cNvSpPr/>
          <p:nvPr/>
        </p:nvSpPr>
        <p:spPr>
          <a:xfrm>
            <a:off x="1994532" y="5219688"/>
            <a:ext cx="2653708" cy="1533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55" name="TextBox 54">
            <a:extLst>
              <a:ext uri="{FF2B5EF4-FFF2-40B4-BE49-F238E27FC236}">
                <a16:creationId xmlns:a16="http://schemas.microsoft.com/office/drawing/2014/main" id="{86E5FBBA-0FAF-3045-B1E7-962D805C4417}"/>
              </a:ext>
            </a:extLst>
          </p:cNvPr>
          <p:cNvSpPr txBox="1"/>
          <p:nvPr/>
        </p:nvSpPr>
        <p:spPr>
          <a:xfrm>
            <a:off x="3604075" y="4354097"/>
            <a:ext cx="503664" cy="369332"/>
          </a:xfrm>
          <a:prstGeom prst="rect">
            <a:avLst/>
          </a:prstGeom>
        </p:spPr>
        <p:txBody>
          <a:bodyPr wrap="none" rtlCol="0">
            <a:spAutoFit/>
          </a:bodyPr>
          <a:lstStyle/>
          <a:p>
            <a:r>
              <a:rPr lang="en-US" b="1" dirty="0">
                <a:solidFill>
                  <a:schemeClr val="accent6">
                    <a:lumMod val="75000"/>
                  </a:schemeClr>
                </a:solidFill>
              </a:rPr>
              <a:t>No</a:t>
            </a:r>
          </a:p>
        </p:txBody>
      </p:sp>
      <p:sp>
        <p:nvSpPr>
          <p:cNvPr id="57" name="TextBox 56">
            <a:extLst>
              <a:ext uri="{FF2B5EF4-FFF2-40B4-BE49-F238E27FC236}">
                <a16:creationId xmlns:a16="http://schemas.microsoft.com/office/drawing/2014/main" id="{12A1D15D-D2E7-F949-9F7C-09B1847F6DBC}"/>
              </a:ext>
            </a:extLst>
          </p:cNvPr>
          <p:cNvSpPr txBox="1"/>
          <p:nvPr/>
        </p:nvSpPr>
        <p:spPr>
          <a:xfrm>
            <a:off x="3551599" y="6139680"/>
            <a:ext cx="575799" cy="369332"/>
          </a:xfrm>
          <a:prstGeom prst="rect">
            <a:avLst/>
          </a:prstGeom>
        </p:spPr>
        <p:txBody>
          <a:bodyPr wrap="none" rtlCol="0">
            <a:spAutoFit/>
          </a:bodyPr>
          <a:lstStyle/>
          <a:p>
            <a:r>
              <a:rPr lang="en-US" b="1" dirty="0">
                <a:solidFill>
                  <a:schemeClr val="accent6">
                    <a:lumMod val="75000"/>
                  </a:schemeClr>
                </a:solidFill>
              </a:rPr>
              <a:t>Yes</a:t>
            </a:r>
          </a:p>
        </p:txBody>
      </p:sp>
      <p:sp>
        <p:nvSpPr>
          <p:cNvPr id="58" name="Right Arrow 57">
            <a:extLst>
              <a:ext uri="{FF2B5EF4-FFF2-40B4-BE49-F238E27FC236}">
                <a16:creationId xmlns:a16="http://schemas.microsoft.com/office/drawing/2014/main" id="{9C64AA4B-FC9E-8A48-B975-137D14C93792}"/>
              </a:ext>
            </a:extLst>
          </p:cNvPr>
          <p:cNvSpPr/>
          <p:nvPr/>
        </p:nvSpPr>
        <p:spPr>
          <a:xfrm rot="1989107">
            <a:off x="4173007" y="4644393"/>
            <a:ext cx="480260" cy="12456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59" name="Right Arrow 58">
            <a:extLst>
              <a:ext uri="{FF2B5EF4-FFF2-40B4-BE49-F238E27FC236}">
                <a16:creationId xmlns:a16="http://schemas.microsoft.com/office/drawing/2014/main" id="{E1E6C3EE-268A-5A42-8D53-BC89EB36A64D}"/>
              </a:ext>
            </a:extLst>
          </p:cNvPr>
          <p:cNvSpPr/>
          <p:nvPr/>
        </p:nvSpPr>
        <p:spPr>
          <a:xfrm rot="20259353">
            <a:off x="4162332" y="5907821"/>
            <a:ext cx="480260" cy="12456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60" name="TextBox 59">
            <a:extLst>
              <a:ext uri="{FF2B5EF4-FFF2-40B4-BE49-F238E27FC236}">
                <a16:creationId xmlns:a16="http://schemas.microsoft.com/office/drawing/2014/main" id="{13C471E3-7FF4-C743-9F13-D0430610069D}"/>
              </a:ext>
            </a:extLst>
          </p:cNvPr>
          <p:cNvSpPr txBox="1"/>
          <p:nvPr/>
        </p:nvSpPr>
        <p:spPr>
          <a:xfrm>
            <a:off x="5830583" y="5116428"/>
            <a:ext cx="1234633" cy="369332"/>
          </a:xfrm>
          <a:prstGeom prst="rect">
            <a:avLst/>
          </a:prstGeom>
        </p:spPr>
        <p:txBody>
          <a:bodyPr wrap="none" rtlCol="0">
            <a:spAutoFit/>
          </a:bodyPr>
          <a:lstStyle/>
          <a:p>
            <a:r>
              <a:rPr lang="en-US" b="1" i="1" u="sng" dirty="0">
                <a:solidFill>
                  <a:srgbClr val="FF0000"/>
                </a:solidFill>
              </a:rPr>
              <a:t>Not Cute!</a:t>
            </a:r>
          </a:p>
        </p:txBody>
      </p:sp>
      <p:pic>
        <p:nvPicPr>
          <p:cNvPr id="2" name="Picture 1">
            <a:extLst>
              <a:ext uri="{FF2B5EF4-FFF2-40B4-BE49-F238E27FC236}">
                <a16:creationId xmlns:a16="http://schemas.microsoft.com/office/drawing/2014/main" id="{B32EAC10-CAC5-6343-86C9-1C2ECC4451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060" y="4694658"/>
            <a:ext cx="1654364" cy="1242611"/>
          </a:xfrm>
          <a:prstGeom prst="rect">
            <a:avLst/>
          </a:prstGeom>
        </p:spPr>
      </p:pic>
      <p:sp>
        <p:nvSpPr>
          <p:cNvPr id="56" name="Rounded Rectangular Callout 55">
            <a:extLst>
              <a:ext uri="{FF2B5EF4-FFF2-40B4-BE49-F238E27FC236}">
                <a16:creationId xmlns:a16="http://schemas.microsoft.com/office/drawing/2014/main" id="{A68986FB-24E3-794F-8C2C-0142F9DAD51D}"/>
              </a:ext>
            </a:extLst>
          </p:cNvPr>
          <p:cNvSpPr/>
          <p:nvPr/>
        </p:nvSpPr>
        <p:spPr>
          <a:xfrm>
            <a:off x="5802409" y="5617741"/>
            <a:ext cx="1434928" cy="547691"/>
          </a:xfrm>
          <a:prstGeom prst="wedgeRoundRectCallout">
            <a:avLst>
              <a:gd name="adj1" fmla="val -29445"/>
              <a:gd name="adj2" fmla="val -76824"/>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Degradation in accuracy</a:t>
            </a:r>
          </a:p>
        </p:txBody>
      </p:sp>
      <p:pic>
        <p:nvPicPr>
          <p:cNvPr id="61" name="Picture 60">
            <a:extLst>
              <a:ext uri="{FF2B5EF4-FFF2-40B4-BE49-F238E27FC236}">
                <a16:creationId xmlns:a16="http://schemas.microsoft.com/office/drawing/2014/main" id="{AD2D14C0-8793-BE47-8A92-0474861E56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47790" y="3787225"/>
            <a:ext cx="1088848" cy="601573"/>
          </a:xfrm>
          <a:prstGeom prst="rect">
            <a:avLst/>
          </a:prstGeom>
        </p:spPr>
      </p:pic>
      <p:sp>
        <p:nvSpPr>
          <p:cNvPr id="5" name="Chord 4">
            <a:extLst>
              <a:ext uri="{FF2B5EF4-FFF2-40B4-BE49-F238E27FC236}">
                <a16:creationId xmlns:a16="http://schemas.microsoft.com/office/drawing/2014/main" id="{F37D5979-3C29-7541-A317-317D92520701}"/>
              </a:ext>
            </a:extLst>
          </p:cNvPr>
          <p:cNvSpPr/>
          <p:nvPr/>
        </p:nvSpPr>
        <p:spPr>
          <a:xfrm>
            <a:off x="2907714" y="4334013"/>
            <a:ext cx="407829" cy="407829"/>
          </a:xfrm>
          <a:prstGeom prst="chord">
            <a:avLst>
              <a:gd name="adj1" fmla="val 4290841"/>
              <a:gd name="adj2" fmla="val 1620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62" name="Rounded Rectangular Callout 61">
            <a:extLst>
              <a:ext uri="{FF2B5EF4-FFF2-40B4-BE49-F238E27FC236}">
                <a16:creationId xmlns:a16="http://schemas.microsoft.com/office/drawing/2014/main" id="{7FD82292-FF2D-194A-93EB-75C8B6547DFD}"/>
              </a:ext>
            </a:extLst>
          </p:cNvPr>
          <p:cNvSpPr/>
          <p:nvPr/>
        </p:nvSpPr>
        <p:spPr>
          <a:xfrm>
            <a:off x="3745190" y="3682977"/>
            <a:ext cx="1576509" cy="547691"/>
          </a:xfrm>
          <a:prstGeom prst="wedgeRoundRectCallout">
            <a:avLst>
              <a:gd name="adj1" fmla="val -36598"/>
              <a:gd name="adj2" fmla="val 79090"/>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Reasonable Improvement</a:t>
            </a:r>
          </a:p>
        </p:txBody>
      </p:sp>
      <p:sp>
        <p:nvSpPr>
          <p:cNvPr id="8" name="Rectangle 7">
            <a:extLst>
              <a:ext uri="{FF2B5EF4-FFF2-40B4-BE49-F238E27FC236}">
                <a16:creationId xmlns:a16="http://schemas.microsoft.com/office/drawing/2014/main" id="{DB95C55C-EC49-7942-AA15-5FA8B7822722}"/>
              </a:ext>
            </a:extLst>
          </p:cNvPr>
          <p:cNvSpPr/>
          <p:nvPr/>
        </p:nvSpPr>
        <p:spPr>
          <a:xfrm>
            <a:off x="270024" y="423447"/>
            <a:ext cx="11752188" cy="6434553"/>
          </a:xfrm>
          <a:prstGeom prst="rect">
            <a:avLst/>
          </a:prstGeom>
          <a:solidFill>
            <a:schemeClr val="bg1">
              <a:alpha val="84000"/>
            </a:schemeClr>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B83E23E-A79C-8442-89ED-F98393A5C9D6}"/>
              </a:ext>
            </a:extLst>
          </p:cNvPr>
          <p:cNvGrpSpPr/>
          <p:nvPr/>
        </p:nvGrpSpPr>
        <p:grpSpPr>
          <a:xfrm>
            <a:off x="5935195" y="2528583"/>
            <a:ext cx="5853812" cy="954107"/>
            <a:chOff x="5935195" y="2528583"/>
            <a:chExt cx="5853812" cy="954107"/>
          </a:xfrm>
        </p:grpSpPr>
        <p:sp>
          <p:nvSpPr>
            <p:cNvPr id="6" name="TextBox 5">
              <a:extLst>
                <a:ext uri="{FF2B5EF4-FFF2-40B4-BE49-F238E27FC236}">
                  <a16:creationId xmlns:a16="http://schemas.microsoft.com/office/drawing/2014/main" id="{B41C63C9-9C30-7F4E-BDAC-88F238CA865D}"/>
                </a:ext>
              </a:extLst>
            </p:cNvPr>
            <p:cNvSpPr txBox="1"/>
            <p:nvPr/>
          </p:nvSpPr>
          <p:spPr>
            <a:xfrm>
              <a:off x="5938484" y="2528583"/>
              <a:ext cx="5850523" cy="954107"/>
            </a:xfrm>
            <a:prstGeom prst="rect">
              <a:avLst/>
            </a:prstGeom>
          </p:spPr>
          <p:txBody>
            <a:bodyPr wrap="square" rtlCol="0">
              <a:spAutoFit/>
            </a:bodyPr>
            <a:lstStyle/>
            <a:p>
              <a:r>
                <a:rPr lang="en-US" sz="2800" dirty="0"/>
                <a:t>Need to track composition and validate </a:t>
              </a:r>
              <a:r>
                <a:rPr lang="en-US" sz="2800" b="1" dirty="0"/>
                <a:t>end-to-end</a:t>
              </a:r>
              <a:r>
                <a:rPr lang="en-US" sz="2800" dirty="0"/>
                <a:t> </a:t>
              </a:r>
              <a:r>
                <a:rPr lang="en-US" sz="2800" b="1" dirty="0"/>
                <a:t>accuracy</a:t>
              </a:r>
              <a:r>
                <a:rPr lang="en-US" sz="2800" dirty="0"/>
                <a:t>.</a:t>
              </a:r>
            </a:p>
          </p:txBody>
        </p:sp>
        <p:cxnSp>
          <p:nvCxnSpPr>
            <p:cNvPr id="9" name="Straight Connector 8">
              <a:extLst>
                <a:ext uri="{FF2B5EF4-FFF2-40B4-BE49-F238E27FC236}">
                  <a16:creationId xmlns:a16="http://schemas.microsoft.com/office/drawing/2014/main" id="{9F8AAFF7-DF4E-2C49-AF16-03254150E0E2}"/>
                </a:ext>
              </a:extLst>
            </p:cNvPr>
            <p:cNvCxnSpPr/>
            <p:nvPr/>
          </p:nvCxnSpPr>
          <p:spPr>
            <a:xfrm>
              <a:off x="5935195" y="2626659"/>
              <a:ext cx="0" cy="762000"/>
            </a:xfrm>
            <a:prstGeom prst="line">
              <a:avLst/>
            </a:prstGeom>
          </p:spPr>
          <p:style>
            <a:lnRef idx="3">
              <a:schemeClr val="dk1"/>
            </a:lnRef>
            <a:fillRef idx="0">
              <a:schemeClr val="dk1"/>
            </a:fillRef>
            <a:effectRef idx="2">
              <a:schemeClr val="dk1"/>
            </a:effectRef>
            <a:fontRef idx="minor">
              <a:schemeClr val="tx1"/>
            </a:fontRef>
          </p:style>
        </p:cxnSp>
      </p:grpSp>
      <p:grpSp>
        <p:nvGrpSpPr>
          <p:cNvPr id="10" name="Group 9">
            <a:extLst>
              <a:ext uri="{FF2B5EF4-FFF2-40B4-BE49-F238E27FC236}">
                <a16:creationId xmlns:a16="http://schemas.microsoft.com/office/drawing/2014/main" id="{34FAEEC6-D3FF-C44A-ADF4-36485E8B20A6}"/>
              </a:ext>
            </a:extLst>
          </p:cNvPr>
          <p:cNvGrpSpPr/>
          <p:nvPr/>
        </p:nvGrpSpPr>
        <p:grpSpPr>
          <a:xfrm>
            <a:off x="5938484" y="3800267"/>
            <a:ext cx="6096000" cy="954107"/>
            <a:chOff x="5938484" y="3800267"/>
            <a:chExt cx="6096000" cy="954107"/>
          </a:xfrm>
        </p:grpSpPr>
        <p:sp>
          <p:nvSpPr>
            <p:cNvPr id="7" name="Rectangle 6">
              <a:extLst>
                <a:ext uri="{FF2B5EF4-FFF2-40B4-BE49-F238E27FC236}">
                  <a16:creationId xmlns:a16="http://schemas.microsoft.com/office/drawing/2014/main" id="{2A4F0139-22F6-FC4A-8D04-5DDD7F84936D}"/>
                </a:ext>
              </a:extLst>
            </p:cNvPr>
            <p:cNvSpPr/>
            <p:nvPr/>
          </p:nvSpPr>
          <p:spPr>
            <a:xfrm>
              <a:off x="5938484" y="3800267"/>
              <a:ext cx="6096000" cy="954107"/>
            </a:xfrm>
            <a:prstGeom prst="rect">
              <a:avLst/>
            </a:prstGeom>
          </p:spPr>
          <p:txBody>
            <a:bodyPr wrap="square">
              <a:spAutoFit/>
            </a:bodyPr>
            <a:lstStyle/>
            <a:p>
              <a:pPr lvl="0"/>
              <a:r>
                <a:rPr lang="en-US" sz="2800" dirty="0">
                  <a:solidFill>
                    <a:srgbClr val="000000"/>
                  </a:solidFill>
                </a:rPr>
                <a:t>Need </a:t>
              </a:r>
              <a:r>
                <a:rPr lang="en-US" sz="2800" b="1" dirty="0">
                  <a:solidFill>
                    <a:srgbClr val="000000"/>
                  </a:solidFill>
                </a:rPr>
                <a:t>unit</a:t>
              </a:r>
              <a:r>
                <a:rPr lang="en-US" sz="2800" dirty="0">
                  <a:solidFill>
                    <a:srgbClr val="000000"/>
                  </a:solidFill>
                </a:rPr>
                <a:t> and </a:t>
              </a:r>
              <a:r>
                <a:rPr lang="en-US" sz="2800" b="1" dirty="0">
                  <a:solidFill>
                    <a:srgbClr val="000000"/>
                  </a:solidFill>
                </a:rPr>
                <a:t>integration</a:t>
              </a:r>
              <a:r>
                <a:rPr lang="en-US" sz="2800" dirty="0">
                  <a:solidFill>
                    <a:srgbClr val="000000"/>
                  </a:solidFill>
                </a:rPr>
                <a:t> testing for models.</a:t>
              </a:r>
            </a:p>
          </p:txBody>
        </p:sp>
        <p:cxnSp>
          <p:nvCxnSpPr>
            <p:cNvPr id="63" name="Straight Connector 62">
              <a:extLst>
                <a:ext uri="{FF2B5EF4-FFF2-40B4-BE49-F238E27FC236}">
                  <a16:creationId xmlns:a16="http://schemas.microsoft.com/office/drawing/2014/main" id="{C8A3D697-20C4-214E-BB44-71160D1E15B1}"/>
                </a:ext>
              </a:extLst>
            </p:cNvPr>
            <p:cNvCxnSpPr/>
            <p:nvPr/>
          </p:nvCxnSpPr>
          <p:spPr>
            <a:xfrm>
              <a:off x="5944720" y="3880123"/>
              <a:ext cx="0" cy="762000"/>
            </a:xfrm>
            <a:prstGeom prst="line">
              <a:avLst/>
            </a:prstGeom>
          </p:spPr>
          <p:style>
            <a:lnRef idx="3">
              <a:schemeClr val="dk1"/>
            </a:lnRef>
            <a:fillRef idx="0">
              <a:schemeClr val="dk1"/>
            </a:fillRef>
            <a:effectRef idx="2">
              <a:schemeClr val="dk1"/>
            </a:effectRef>
            <a:fontRef idx="minor">
              <a:schemeClr val="tx1"/>
            </a:fontRef>
          </p:style>
        </p:cxnSp>
      </p:grpSp>
      <p:sp>
        <p:nvSpPr>
          <p:cNvPr id="4" name="Slide Number Placeholder 3">
            <a:extLst>
              <a:ext uri="{FF2B5EF4-FFF2-40B4-BE49-F238E27FC236}">
                <a16:creationId xmlns:a16="http://schemas.microsoft.com/office/drawing/2014/main" id="{1B5AC838-CD7C-9346-828C-29D113E855F6}"/>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61</a:t>
            </a:fld>
            <a:endParaRPr lang="en-US">
              <a:solidFill>
                <a:srgbClr val="000000">
                  <a:tint val="75000"/>
                </a:srgbClr>
              </a:solidFill>
              <a:uFillTx/>
            </a:endParaRPr>
          </a:p>
        </p:txBody>
      </p:sp>
    </p:spTree>
    <p:extLst>
      <p:ext uri="{BB962C8B-B14F-4D97-AF65-F5344CB8AC3E}">
        <p14:creationId xmlns:p14="http://schemas.microsoft.com/office/powerpoint/2010/main" val="122323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707853"/>
            <a:ext cx="6845685" cy="4148021"/>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45685" y="707853"/>
            <a:ext cx="5102860" cy="4544582"/>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040979" y="509573"/>
            <a:ext cx="9770851" cy="4544582"/>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04990" y="722786"/>
            <a:ext cx="437827" cy="4133088"/>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24885" y="905502"/>
            <a:ext cx="437652" cy="4131438"/>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673237" y="5721461"/>
            <a:ext cx="2138049" cy="1136539"/>
          </a:xfrm>
          <a:prstGeom prst="rect">
            <a:avLst/>
          </a:prstGeom>
        </p:spPr>
      </p:pic>
      <p:sp>
        <p:nvSpPr>
          <p:cNvPr id="13" name="TextBox 12">
            <a:extLst>
              <a:ext uri="{FF2B5EF4-FFF2-40B4-BE49-F238E27FC236}">
                <a16:creationId xmlns:a16="http://schemas.microsoft.com/office/drawing/2014/main" id="{79FD2496-4019-6042-8526-A3631FAE0F48}"/>
              </a:ext>
            </a:extLst>
          </p:cNvPr>
          <p:cNvSpPr txBox="1"/>
          <p:nvPr/>
        </p:nvSpPr>
        <p:spPr>
          <a:xfrm>
            <a:off x="-2082170" y="-2229518"/>
            <a:ext cx="6224781" cy="830997"/>
          </a:xfrm>
          <a:prstGeom prst="rect">
            <a:avLst/>
          </a:prstGeom>
          <a:noFill/>
        </p:spPr>
        <p:txBody>
          <a:bodyPr wrap="none" rtlCol="0">
            <a:spAutoFit/>
          </a:bodyPr>
          <a:lstStyle/>
          <a:p>
            <a:r>
              <a:rPr lang="en-US" sz="4800" b="1" dirty="0">
                <a:latin typeface="Century Gothic" panose="020B0502020202020204" pitchFamily="34" charset="0"/>
              </a:rPr>
              <a:t>What is the output of</a:t>
            </a:r>
          </a:p>
        </p:txBody>
      </p:sp>
      <p:sp>
        <p:nvSpPr>
          <p:cNvPr id="2" name="Slide Number Placeholder 1">
            <a:extLst>
              <a:ext uri="{FF2B5EF4-FFF2-40B4-BE49-F238E27FC236}">
                <a16:creationId xmlns:a16="http://schemas.microsoft.com/office/drawing/2014/main" id="{2A9AC6E7-35D7-2845-B301-12455E242B22}"/>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62</a:t>
            </a:fld>
            <a:endParaRPr lang="en-US">
              <a:solidFill>
                <a:srgbClr val="000000">
                  <a:tint val="75000"/>
                </a:srgbClr>
              </a:solidFill>
              <a:uFillTx/>
            </a:endParaRPr>
          </a:p>
        </p:txBody>
      </p:sp>
    </p:spTree>
    <p:extLst>
      <p:ext uri="{BB962C8B-B14F-4D97-AF65-F5344CB8AC3E}">
        <p14:creationId xmlns:p14="http://schemas.microsoft.com/office/powerpoint/2010/main" val="3160470140"/>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1158" y="2220972"/>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1342" y="975070"/>
            <a:ext cx="437827" cy="4133088"/>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872" y="1622770"/>
            <a:ext cx="4293230" cy="3823529"/>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24345" y="1622770"/>
            <a:ext cx="8220588" cy="3823529"/>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8489" y="1970364"/>
            <a:ext cx="368213" cy="3475935"/>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39309" y="7196304"/>
            <a:ext cx="2057139" cy="1136539"/>
          </a:xfrm>
          <a:prstGeom prst="rect">
            <a:avLst/>
          </a:prstGeom>
        </p:spPr>
      </p:pic>
      <p:sp>
        <p:nvSpPr>
          <p:cNvPr id="2" name="Slide Number Placeholder 1">
            <a:extLst>
              <a:ext uri="{FF2B5EF4-FFF2-40B4-BE49-F238E27FC236}">
                <a16:creationId xmlns:a16="http://schemas.microsoft.com/office/drawing/2014/main" id="{37230910-7CAB-B042-804A-BE3CE5368389}"/>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63</a:t>
            </a:fld>
            <a:endParaRPr lang="en-US">
              <a:solidFill>
                <a:srgbClr val="000000">
                  <a:tint val="75000"/>
                </a:srgbClr>
              </a:solidFill>
              <a:uFillTx/>
            </a:endParaRPr>
          </a:p>
        </p:txBody>
      </p:sp>
    </p:spTree>
    <p:extLst>
      <p:ext uri="{BB962C8B-B14F-4D97-AF65-F5344CB8AC3E}">
        <p14:creationId xmlns:p14="http://schemas.microsoft.com/office/powerpoint/2010/main" val="337439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02531" y="2220972"/>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2715" y="1467990"/>
            <a:ext cx="437827" cy="4133088"/>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40501" y="1622770"/>
            <a:ext cx="4293230" cy="3823529"/>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11937" y="215604"/>
            <a:ext cx="10207297" cy="4747580"/>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4378" y="1970364"/>
            <a:ext cx="368213" cy="3475935"/>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49986" y="7660918"/>
            <a:ext cx="2138049" cy="1136539"/>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69071" y="7047135"/>
            <a:ext cx="2057139" cy="1136539"/>
          </a:xfrm>
          <a:prstGeom prst="rect">
            <a:avLst/>
          </a:prstGeom>
        </p:spPr>
      </p:pic>
      <p:sp>
        <p:nvSpPr>
          <p:cNvPr id="12" name="TextBox 11">
            <a:extLst>
              <a:ext uri="{FF2B5EF4-FFF2-40B4-BE49-F238E27FC236}">
                <a16:creationId xmlns:a16="http://schemas.microsoft.com/office/drawing/2014/main" id="{09EEF66C-2686-B648-89D8-83E02D7D4780}"/>
              </a:ext>
            </a:extLst>
          </p:cNvPr>
          <p:cNvSpPr txBox="1"/>
          <p:nvPr/>
        </p:nvSpPr>
        <p:spPr>
          <a:xfrm>
            <a:off x="2956544" y="4310414"/>
            <a:ext cx="8959504" cy="2339102"/>
          </a:xfrm>
          <a:prstGeom prst="rect">
            <a:avLst/>
          </a:prstGeom>
          <a:noFill/>
        </p:spPr>
        <p:txBody>
          <a:bodyPr wrap="none" rtlCol="0">
            <a:spAutoFit/>
          </a:bodyPr>
          <a:lstStyle/>
          <a:p>
            <a:pPr>
              <a:spcBef>
                <a:spcPts val="1200"/>
              </a:spcBef>
            </a:pPr>
            <a:r>
              <a:rPr lang="en-US" sz="3600" b="1" dirty="0">
                <a:latin typeface="Century Gothic" panose="020B0502020202020204" pitchFamily="34" charset="0"/>
                <a:ea typeface="Helvetica Neue" charset="0"/>
                <a:cs typeface="Helvetica Neue" charset="0"/>
              </a:rPr>
              <a:t>Goal: </a:t>
            </a:r>
            <a:r>
              <a:rPr lang="en-US" sz="3600" dirty="0">
                <a:latin typeface="Century Gothic" panose="020B0502020202020204" pitchFamily="34" charset="0"/>
                <a:ea typeface="Helvetica Neue" charset="0"/>
                <a:cs typeface="Helvetica Neue" charset="0"/>
              </a:rPr>
              <a:t>make predictions in </a:t>
            </a:r>
            <a:br>
              <a:rPr lang="en-US" sz="3600" dirty="0">
                <a:latin typeface="Century Gothic" panose="020B0502020202020204" pitchFamily="34" charset="0"/>
                <a:ea typeface="Helvetica Neue" charset="0"/>
                <a:cs typeface="Helvetica Neue" charset="0"/>
              </a:rPr>
            </a:br>
            <a:r>
              <a:rPr lang="en-US" sz="3600" b="1" dirty="0">
                <a:latin typeface="Century Gothic" panose="020B0502020202020204" pitchFamily="34" charset="0"/>
                <a:ea typeface="Helvetica Neue" charset="0"/>
                <a:cs typeface="Helvetica Neue" charset="0"/>
              </a:rPr>
              <a:t>~</a:t>
            </a:r>
            <a:r>
              <a:rPr lang="en-US" sz="3600" dirty="0">
                <a:latin typeface="Century Gothic" panose="020B0502020202020204" pitchFamily="34" charset="0"/>
                <a:ea typeface="Helvetica Neue" charset="0"/>
                <a:cs typeface="Helvetica Neue" charset="0"/>
              </a:rPr>
              <a:t>10ms under heavy load</a:t>
            </a:r>
          </a:p>
          <a:p>
            <a:pPr>
              <a:spcBef>
                <a:spcPts val="1200"/>
              </a:spcBef>
            </a:pPr>
            <a:r>
              <a:rPr lang="en-US" sz="3200" i="1" dirty="0">
                <a:latin typeface="Century Gothic" panose="020B0502020202020204" pitchFamily="34" charset="0"/>
                <a:ea typeface="Helvetica Neue" charset="0"/>
                <a:cs typeface="Helvetica Neue" charset="0"/>
                <a:sym typeface="Wingdings"/>
              </a:rPr>
              <a:t>	Complicated</a:t>
            </a:r>
            <a:r>
              <a:rPr lang="en-US" sz="3200" dirty="0">
                <a:latin typeface="Century Gothic" panose="020B0502020202020204" pitchFamily="34" charset="0"/>
                <a:ea typeface="Helvetica Neue" charset="0"/>
                <a:cs typeface="Helvetica Neue" charset="0"/>
                <a:sym typeface="Wingdings"/>
              </a:rPr>
              <a:t> by </a:t>
            </a:r>
            <a:r>
              <a:rPr lang="en-US" sz="3200" b="1" dirty="0">
                <a:latin typeface="Century Gothic" panose="020B0502020202020204" pitchFamily="34" charset="0"/>
                <a:ea typeface="Helvetica Neue" charset="0"/>
                <a:cs typeface="Helvetica Neue" charset="0"/>
                <a:sym typeface="Wingdings"/>
              </a:rPr>
              <a:t>Deep Neural Networks</a:t>
            </a:r>
            <a:br>
              <a:rPr lang="en-US" sz="3200" b="1" dirty="0">
                <a:latin typeface="Century Gothic" panose="020B0502020202020204" pitchFamily="34" charset="0"/>
                <a:ea typeface="Helvetica Neue" charset="0"/>
                <a:cs typeface="Helvetica Neue" charset="0"/>
                <a:sym typeface="Wingdings"/>
              </a:rPr>
            </a:br>
            <a:r>
              <a:rPr lang="en-US" sz="3200" b="1" dirty="0">
                <a:latin typeface="Century Gothic" panose="020B0502020202020204" pitchFamily="34" charset="0"/>
                <a:ea typeface="Helvetica Neue" charset="0"/>
                <a:cs typeface="Helvetica Neue" charset="0"/>
                <a:sym typeface="Wingdings"/>
              </a:rPr>
              <a:t>	 </a:t>
            </a:r>
            <a:r>
              <a:rPr lang="en-US" sz="3200" dirty="0">
                <a:latin typeface="Century Gothic" panose="020B0502020202020204" pitchFamily="34" charset="0"/>
                <a:ea typeface="Helvetica Neue" charset="0"/>
                <a:cs typeface="Helvetica Neue" charset="0"/>
                <a:sym typeface="Wingdings"/>
              </a:rPr>
              <a:t>New </a:t>
            </a:r>
            <a:r>
              <a:rPr lang="en-US" sz="3200" b="1" dirty="0">
                <a:solidFill>
                  <a:schemeClr val="accent2"/>
                </a:solidFill>
                <a:latin typeface="Century Gothic" panose="020B0502020202020204" pitchFamily="34" charset="0"/>
                <a:ea typeface="Helvetica Neue" charset="0"/>
                <a:cs typeface="Helvetica Neue" charset="0"/>
                <a:sym typeface="Wingdings"/>
              </a:rPr>
              <a:t>ML Algorithms </a:t>
            </a:r>
            <a:r>
              <a:rPr lang="en-US" sz="3200" dirty="0">
                <a:latin typeface="Century Gothic" panose="020B0502020202020204" pitchFamily="34" charset="0"/>
                <a:ea typeface="Helvetica Neue" charset="0"/>
                <a:cs typeface="Helvetica Neue" charset="0"/>
                <a:sym typeface="Wingdings"/>
              </a:rPr>
              <a:t>and </a:t>
            </a:r>
            <a:r>
              <a:rPr lang="en-US" sz="3200" b="1" dirty="0">
                <a:solidFill>
                  <a:schemeClr val="accent5"/>
                </a:solidFill>
                <a:latin typeface="Century Gothic" panose="020B0502020202020204" pitchFamily="34" charset="0"/>
                <a:ea typeface="Helvetica Neue" charset="0"/>
                <a:cs typeface="Helvetica Neue" charset="0"/>
                <a:sym typeface="Wingdings"/>
              </a:rPr>
              <a:t>Systems</a:t>
            </a:r>
          </a:p>
        </p:txBody>
      </p:sp>
      <p:sp>
        <p:nvSpPr>
          <p:cNvPr id="5" name="Rounded Rectangle 4">
            <a:extLst>
              <a:ext uri="{FF2B5EF4-FFF2-40B4-BE49-F238E27FC236}">
                <a16:creationId xmlns:a16="http://schemas.microsoft.com/office/drawing/2014/main" id="{B74B54CB-1E0B-6647-8DFE-FACC2A2D6B25}"/>
              </a:ext>
            </a:extLst>
          </p:cNvPr>
          <p:cNvSpPr/>
          <p:nvPr/>
        </p:nvSpPr>
        <p:spPr>
          <a:xfrm>
            <a:off x="8830849" y="864296"/>
            <a:ext cx="2655518" cy="19039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Focus of AI Hardware</a:t>
            </a:r>
          </a:p>
        </p:txBody>
      </p:sp>
      <p:sp>
        <p:nvSpPr>
          <p:cNvPr id="6" name="Slide Number Placeholder 5">
            <a:extLst>
              <a:ext uri="{FF2B5EF4-FFF2-40B4-BE49-F238E27FC236}">
                <a16:creationId xmlns:a16="http://schemas.microsoft.com/office/drawing/2014/main" id="{5E2A073E-3098-0743-AC08-8A1C3260E9A9}"/>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64</a:t>
            </a:fld>
            <a:endParaRPr lang="en-US">
              <a:solidFill>
                <a:srgbClr val="000000">
                  <a:tint val="75000"/>
                </a:srgbClr>
              </a:solidFill>
              <a:uFillTx/>
            </a:endParaRPr>
          </a:p>
        </p:txBody>
      </p:sp>
    </p:spTree>
    <p:extLst>
      <p:ext uri="{BB962C8B-B14F-4D97-AF65-F5344CB8AC3E}">
        <p14:creationId xmlns:p14="http://schemas.microsoft.com/office/powerpoint/2010/main" val="3281052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02531" y="2220972"/>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2715" y="1467990"/>
            <a:ext cx="437827" cy="4133088"/>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40501" y="1622770"/>
            <a:ext cx="4293230" cy="3823529"/>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11937" y="215604"/>
            <a:ext cx="8221913" cy="3824146"/>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4378" y="1970364"/>
            <a:ext cx="368213" cy="3475935"/>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49986" y="7660918"/>
            <a:ext cx="2138049" cy="1136539"/>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69071" y="7047135"/>
            <a:ext cx="2057139" cy="1136539"/>
          </a:xfrm>
          <a:prstGeom prst="rect">
            <a:avLst/>
          </a:prstGeom>
        </p:spPr>
      </p:pic>
      <p:sp>
        <p:nvSpPr>
          <p:cNvPr id="14" name="TextBox 13">
            <a:extLst>
              <a:ext uri="{FF2B5EF4-FFF2-40B4-BE49-F238E27FC236}">
                <a16:creationId xmlns:a16="http://schemas.microsoft.com/office/drawing/2014/main" id="{E6357F43-DAEA-0046-80DC-A88B83BB951D}"/>
              </a:ext>
            </a:extLst>
          </p:cNvPr>
          <p:cNvSpPr txBox="1"/>
          <p:nvPr/>
        </p:nvSpPr>
        <p:spPr>
          <a:xfrm>
            <a:off x="4749388" y="251459"/>
            <a:ext cx="6628738" cy="769441"/>
          </a:xfrm>
          <a:prstGeom prst="rect">
            <a:avLst/>
          </a:prstGeom>
          <a:noFill/>
        </p:spPr>
        <p:txBody>
          <a:bodyPr wrap="none" rtlCol="0">
            <a:spAutoFit/>
          </a:bodyPr>
          <a:lstStyle/>
          <a:p>
            <a:r>
              <a:rPr lang="en-US" sz="4400" b="1" i="1" dirty="0">
                <a:latin typeface="Century Gothic" panose="020B0502020202020204" pitchFamily="34" charset="0"/>
              </a:rPr>
              <a:t>is multiple Applications.</a:t>
            </a:r>
          </a:p>
        </p:txBody>
      </p:sp>
      <p:sp>
        <p:nvSpPr>
          <p:cNvPr id="4" name="TextBox 3">
            <a:extLst>
              <a:ext uri="{FF2B5EF4-FFF2-40B4-BE49-F238E27FC236}">
                <a16:creationId xmlns:a16="http://schemas.microsoft.com/office/drawing/2014/main" id="{30F901C3-F6E7-934B-B028-BEA9B59CFB0F}"/>
              </a:ext>
            </a:extLst>
          </p:cNvPr>
          <p:cNvSpPr txBox="1"/>
          <p:nvPr/>
        </p:nvSpPr>
        <p:spPr>
          <a:xfrm>
            <a:off x="1354032" y="4204627"/>
            <a:ext cx="1928733" cy="523220"/>
          </a:xfrm>
          <a:prstGeom prst="rect">
            <a:avLst/>
          </a:prstGeom>
        </p:spPr>
        <p:txBody>
          <a:bodyPr wrap="none" rtlCol="0">
            <a:spAutoFit/>
          </a:bodyPr>
          <a:lstStyle/>
          <a:p>
            <a:r>
              <a:rPr lang="en-US" sz="2800" b="1" dirty="0"/>
              <a:t>The Cloud</a:t>
            </a:r>
          </a:p>
        </p:txBody>
      </p:sp>
      <p:pic>
        <p:nvPicPr>
          <p:cNvPr id="6" name="Picture 5">
            <a:extLst>
              <a:ext uri="{FF2B5EF4-FFF2-40B4-BE49-F238E27FC236}">
                <a16:creationId xmlns:a16="http://schemas.microsoft.com/office/drawing/2014/main" id="{3EB04AF4-E708-1746-B66F-F19D529D18A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10125" y1="60111" x2="10250" y2="71111"/>
                        <a14:backgroundMark x1="25500" y1="80111" x2="29812" y2="80556"/>
                        <a14:backgroundMark x1="43750" y1="81444" x2="47563" y2="82000"/>
                      </a14:backgroundRemoval>
                    </a14:imgEffect>
                  </a14:imgLayer>
                </a14:imgProps>
              </a:ext>
            </a:extLst>
          </a:blip>
          <a:stretch>
            <a:fillRect/>
          </a:stretch>
        </p:blipFill>
        <p:spPr>
          <a:xfrm>
            <a:off x="4775593" y="4892724"/>
            <a:ext cx="2791125" cy="1570008"/>
          </a:xfrm>
          <a:prstGeom prst="rect">
            <a:avLst/>
          </a:prstGeom>
        </p:spPr>
      </p:pic>
      <p:sp>
        <p:nvSpPr>
          <p:cNvPr id="19" name="TextBox 18">
            <a:extLst>
              <a:ext uri="{FF2B5EF4-FFF2-40B4-BE49-F238E27FC236}">
                <a16:creationId xmlns:a16="http://schemas.microsoft.com/office/drawing/2014/main" id="{B01AC8B4-3FF8-A546-97E2-945EF72C5EC6}"/>
              </a:ext>
            </a:extLst>
          </p:cNvPr>
          <p:cNvSpPr txBox="1"/>
          <p:nvPr/>
        </p:nvSpPr>
        <p:spPr>
          <a:xfrm>
            <a:off x="4882612" y="4204627"/>
            <a:ext cx="2116285" cy="523220"/>
          </a:xfrm>
          <a:prstGeom prst="rect">
            <a:avLst/>
          </a:prstGeom>
        </p:spPr>
        <p:txBody>
          <a:bodyPr wrap="none" rtlCol="0">
            <a:spAutoFit/>
          </a:bodyPr>
          <a:lstStyle/>
          <a:p>
            <a:r>
              <a:rPr lang="en-US" sz="2800" b="1" dirty="0"/>
              <a:t>The “Edge”</a:t>
            </a:r>
          </a:p>
        </p:txBody>
      </p:sp>
      <p:sp>
        <p:nvSpPr>
          <p:cNvPr id="20" name="TextBox 19">
            <a:extLst>
              <a:ext uri="{FF2B5EF4-FFF2-40B4-BE49-F238E27FC236}">
                <a16:creationId xmlns:a16="http://schemas.microsoft.com/office/drawing/2014/main" id="{8049274C-F662-8249-8B85-403C91818E81}"/>
              </a:ext>
            </a:extLst>
          </p:cNvPr>
          <p:cNvSpPr txBox="1"/>
          <p:nvPr/>
        </p:nvSpPr>
        <p:spPr>
          <a:xfrm>
            <a:off x="8448432" y="4204627"/>
            <a:ext cx="2863284" cy="523220"/>
          </a:xfrm>
          <a:prstGeom prst="rect">
            <a:avLst/>
          </a:prstGeom>
        </p:spPr>
        <p:txBody>
          <a:bodyPr wrap="none" rtlCol="0">
            <a:spAutoFit/>
          </a:bodyPr>
          <a:lstStyle/>
          <a:p>
            <a:r>
              <a:rPr lang="en-US" sz="2800" b="1" dirty="0"/>
              <a:t>Mobile Devices</a:t>
            </a:r>
          </a:p>
        </p:txBody>
      </p:sp>
      <p:pic>
        <p:nvPicPr>
          <p:cNvPr id="7" name="Picture 6">
            <a:extLst>
              <a:ext uri="{FF2B5EF4-FFF2-40B4-BE49-F238E27FC236}">
                <a16:creationId xmlns:a16="http://schemas.microsoft.com/office/drawing/2014/main" id="{48E7087C-EA08-5945-84E1-7A62A6BC23E6}"/>
              </a:ext>
            </a:extLst>
          </p:cNvPr>
          <p:cNvPicPr>
            <a:picLocks noChangeAspect="1"/>
          </p:cNvPicPr>
          <p:nvPr/>
        </p:nvPicPr>
        <p:blipFill rotWithShape="1">
          <a:blip r:embed="rId11"/>
          <a:srcRect l="30566" r="30163"/>
          <a:stretch/>
        </p:blipFill>
        <p:spPr>
          <a:xfrm>
            <a:off x="8857479" y="4821626"/>
            <a:ext cx="1063135" cy="1712204"/>
          </a:xfrm>
          <a:prstGeom prst="rect">
            <a:avLst/>
          </a:prstGeom>
        </p:spPr>
      </p:pic>
      <p:pic>
        <p:nvPicPr>
          <p:cNvPr id="9" name="Picture 8">
            <a:extLst>
              <a:ext uri="{FF2B5EF4-FFF2-40B4-BE49-F238E27FC236}">
                <a16:creationId xmlns:a16="http://schemas.microsoft.com/office/drawing/2014/main" id="{DFE7BC13-041D-944A-852C-7AA16B4F0387}"/>
              </a:ext>
            </a:extLst>
          </p:cNvPr>
          <p:cNvPicPr>
            <a:picLocks noChangeAspect="1"/>
          </p:cNvPicPr>
          <p:nvPr/>
        </p:nvPicPr>
        <p:blipFill>
          <a:blip r:embed="rId12"/>
          <a:stretch>
            <a:fillRect/>
          </a:stretch>
        </p:blipFill>
        <p:spPr>
          <a:xfrm>
            <a:off x="9920614" y="5260079"/>
            <a:ext cx="879878" cy="835298"/>
          </a:xfrm>
          <a:prstGeom prst="rect">
            <a:avLst/>
          </a:prstGeom>
        </p:spPr>
      </p:pic>
      <p:pic>
        <p:nvPicPr>
          <p:cNvPr id="17" name="Picture 16">
            <a:extLst>
              <a:ext uri="{FF2B5EF4-FFF2-40B4-BE49-F238E27FC236}">
                <a16:creationId xmlns:a16="http://schemas.microsoft.com/office/drawing/2014/main" id="{15670B91-57B6-5F4C-AFF0-80A6AE73A4F3}"/>
              </a:ext>
            </a:extLst>
          </p:cNvPr>
          <p:cNvPicPr>
            <a:picLocks noChangeAspect="1"/>
          </p:cNvPicPr>
          <p:nvPr/>
        </p:nvPicPr>
        <p:blipFill>
          <a:blip r:embed="rId13"/>
          <a:stretch>
            <a:fillRect/>
          </a:stretch>
        </p:blipFill>
        <p:spPr>
          <a:xfrm>
            <a:off x="1342785" y="4821625"/>
            <a:ext cx="2134549" cy="1712205"/>
          </a:xfrm>
          <a:prstGeom prst="rect">
            <a:avLst/>
          </a:prstGeom>
        </p:spPr>
      </p:pic>
      <p:sp>
        <p:nvSpPr>
          <p:cNvPr id="18" name="Slide Number Placeholder 17">
            <a:extLst>
              <a:ext uri="{FF2B5EF4-FFF2-40B4-BE49-F238E27FC236}">
                <a16:creationId xmlns:a16="http://schemas.microsoft.com/office/drawing/2014/main" id="{E553F606-49AD-9045-8C92-F91D7ADBD3DE}"/>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65</a:t>
            </a:fld>
            <a:endParaRPr lang="en-US">
              <a:solidFill>
                <a:srgbClr val="000000">
                  <a:tint val="75000"/>
                </a:srgbClr>
              </a:solidFill>
              <a:uFillTx/>
            </a:endParaRPr>
          </a:p>
        </p:txBody>
      </p:sp>
    </p:spTree>
    <p:extLst>
      <p:ext uri="{BB962C8B-B14F-4D97-AF65-F5344CB8AC3E}">
        <p14:creationId xmlns:p14="http://schemas.microsoft.com/office/powerpoint/2010/main" val="618894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02531" y="-2154754"/>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2715" y="-2907736"/>
            <a:ext cx="437827" cy="4133088"/>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40501" y="-2752956"/>
            <a:ext cx="4293230" cy="3823529"/>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11937" y="-4160122"/>
            <a:ext cx="8221913" cy="3824146"/>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4378" y="-2405362"/>
            <a:ext cx="368213" cy="3475935"/>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49986" y="3285192"/>
            <a:ext cx="2138049" cy="1136539"/>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69071" y="2671409"/>
            <a:ext cx="2057139" cy="1136539"/>
          </a:xfrm>
          <a:prstGeom prst="rect">
            <a:avLst/>
          </a:prstGeom>
        </p:spPr>
      </p:pic>
      <p:sp>
        <p:nvSpPr>
          <p:cNvPr id="14" name="TextBox 13">
            <a:extLst>
              <a:ext uri="{FF2B5EF4-FFF2-40B4-BE49-F238E27FC236}">
                <a16:creationId xmlns:a16="http://schemas.microsoft.com/office/drawing/2014/main" id="{E6357F43-DAEA-0046-80DC-A88B83BB951D}"/>
              </a:ext>
            </a:extLst>
          </p:cNvPr>
          <p:cNvSpPr txBox="1"/>
          <p:nvPr/>
        </p:nvSpPr>
        <p:spPr>
          <a:xfrm>
            <a:off x="4749388" y="-4124267"/>
            <a:ext cx="6628738" cy="769441"/>
          </a:xfrm>
          <a:prstGeom prst="rect">
            <a:avLst/>
          </a:prstGeom>
          <a:noFill/>
        </p:spPr>
        <p:txBody>
          <a:bodyPr wrap="none" rtlCol="0">
            <a:spAutoFit/>
          </a:bodyPr>
          <a:lstStyle/>
          <a:p>
            <a:r>
              <a:rPr lang="en-US" sz="4400" b="1" i="1" dirty="0">
                <a:latin typeface="Century Gothic" panose="020B0502020202020204" pitchFamily="34" charset="0"/>
              </a:rPr>
              <a:t>is multiple Applications.</a:t>
            </a:r>
          </a:p>
        </p:txBody>
      </p:sp>
      <p:sp>
        <p:nvSpPr>
          <p:cNvPr id="4" name="TextBox 3">
            <a:extLst>
              <a:ext uri="{FF2B5EF4-FFF2-40B4-BE49-F238E27FC236}">
                <a16:creationId xmlns:a16="http://schemas.microsoft.com/office/drawing/2014/main" id="{30F901C3-F6E7-934B-B028-BEA9B59CFB0F}"/>
              </a:ext>
            </a:extLst>
          </p:cNvPr>
          <p:cNvSpPr txBox="1"/>
          <p:nvPr/>
        </p:nvSpPr>
        <p:spPr>
          <a:xfrm>
            <a:off x="1354032" y="652656"/>
            <a:ext cx="1928733" cy="523220"/>
          </a:xfrm>
          <a:prstGeom prst="rect">
            <a:avLst/>
          </a:prstGeom>
        </p:spPr>
        <p:txBody>
          <a:bodyPr wrap="none" rtlCol="0">
            <a:spAutoFit/>
          </a:bodyPr>
          <a:lstStyle/>
          <a:p>
            <a:r>
              <a:rPr lang="en-US" sz="2800" b="1" dirty="0"/>
              <a:t>The Cloud</a:t>
            </a:r>
          </a:p>
        </p:txBody>
      </p:sp>
      <p:pic>
        <p:nvPicPr>
          <p:cNvPr id="6" name="Picture 5">
            <a:extLst>
              <a:ext uri="{FF2B5EF4-FFF2-40B4-BE49-F238E27FC236}">
                <a16:creationId xmlns:a16="http://schemas.microsoft.com/office/drawing/2014/main" id="{3EB04AF4-E708-1746-B66F-F19D529D18A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10125" y1="60111" x2="10250" y2="71111"/>
                        <a14:backgroundMark x1="25500" y1="80111" x2="29812" y2="80556"/>
                        <a14:backgroundMark x1="43750" y1="81444" x2="47563" y2="82000"/>
                      </a14:backgroundRemoval>
                    </a14:imgEffect>
                  </a14:imgLayer>
                </a14:imgProps>
              </a:ext>
            </a:extLst>
          </a:blip>
          <a:stretch>
            <a:fillRect/>
          </a:stretch>
        </p:blipFill>
        <p:spPr>
          <a:xfrm>
            <a:off x="4775593" y="1340753"/>
            <a:ext cx="2791125" cy="1570008"/>
          </a:xfrm>
          <a:prstGeom prst="rect">
            <a:avLst/>
          </a:prstGeom>
        </p:spPr>
      </p:pic>
      <p:sp>
        <p:nvSpPr>
          <p:cNvPr id="19" name="TextBox 18">
            <a:extLst>
              <a:ext uri="{FF2B5EF4-FFF2-40B4-BE49-F238E27FC236}">
                <a16:creationId xmlns:a16="http://schemas.microsoft.com/office/drawing/2014/main" id="{B01AC8B4-3FF8-A546-97E2-945EF72C5EC6}"/>
              </a:ext>
            </a:extLst>
          </p:cNvPr>
          <p:cNvSpPr txBox="1"/>
          <p:nvPr/>
        </p:nvSpPr>
        <p:spPr>
          <a:xfrm>
            <a:off x="4882612" y="652656"/>
            <a:ext cx="2116285" cy="523220"/>
          </a:xfrm>
          <a:prstGeom prst="rect">
            <a:avLst/>
          </a:prstGeom>
        </p:spPr>
        <p:txBody>
          <a:bodyPr wrap="none" rtlCol="0">
            <a:spAutoFit/>
          </a:bodyPr>
          <a:lstStyle/>
          <a:p>
            <a:r>
              <a:rPr lang="en-US" sz="2800" b="1" dirty="0"/>
              <a:t>The “Edge”</a:t>
            </a:r>
          </a:p>
        </p:txBody>
      </p:sp>
      <p:sp>
        <p:nvSpPr>
          <p:cNvPr id="20" name="TextBox 19">
            <a:extLst>
              <a:ext uri="{FF2B5EF4-FFF2-40B4-BE49-F238E27FC236}">
                <a16:creationId xmlns:a16="http://schemas.microsoft.com/office/drawing/2014/main" id="{8049274C-F662-8249-8B85-403C91818E81}"/>
              </a:ext>
            </a:extLst>
          </p:cNvPr>
          <p:cNvSpPr txBox="1"/>
          <p:nvPr/>
        </p:nvSpPr>
        <p:spPr>
          <a:xfrm>
            <a:off x="8448432" y="652656"/>
            <a:ext cx="2863284" cy="523220"/>
          </a:xfrm>
          <a:prstGeom prst="rect">
            <a:avLst/>
          </a:prstGeom>
        </p:spPr>
        <p:txBody>
          <a:bodyPr wrap="none" rtlCol="0">
            <a:spAutoFit/>
          </a:bodyPr>
          <a:lstStyle/>
          <a:p>
            <a:r>
              <a:rPr lang="en-US" sz="2800" b="1" dirty="0"/>
              <a:t>Mobile Devices</a:t>
            </a:r>
          </a:p>
        </p:txBody>
      </p:sp>
      <p:pic>
        <p:nvPicPr>
          <p:cNvPr id="7" name="Picture 6">
            <a:extLst>
              <a:ext uri="{FF2B5EF4-FFF2-40B4-BE49-F238E27FC236}">
                <a16:creationId xmlns:a16="http://schemas.microsoft.com/office/drawing/2014/main" id="{48E7087C-EA08-5945-84E1-7A62A6BC23E6}"/>
              </a:ext>
            </a:extLst>
          </p:cNvPr>
          <p:cNvPicPr>
            <a:picLocks noChangeAspect="1"/>
          </p:cNvPicPr>
          <p:nvPr/>
        </p:nvPicPr>
        <p:blipFill rotWithShape="1">
          <a:blip r:embed="rId11"/>
          <a:srcRect l="30566" r="30163"/>
          <a:stretch/>
        </p:blipFill>
        <p:spPr>
          <a:xfrm>
            <a:off x="8857479" y="1269655"/>
            <a:ext cx="1063135" cy="1712204"/>
          </a:xfrm>
          <a:prstGeom prst="rect">
            <a:avLst/>
          </a:prstGeom>
        </p:spPr>
      </p:pic>
      <p:pic>
        <p:nvPicPr>
          <p:cNvPr id="9" name="Picture 8">
            <a:extLst>
              <a:ext uri="{FF2B5EF4-FFF2-40B4-BE49-F238E27FC236}">
                <a16:creationId xmlns:a16="http://schemas.microsoft.com/office/drawing/2014/main" id="{DFE7BC13-041D-944A-852C-7AA16B4F0387}"/>
              </a:ext>
            </a:extLst>
          </p:cNvPr>
          <p:cNvPicPr>
            <a:picLocks noChangeAspect="1"/>
          </p:cNvPicPr>
          <p:nvPr/>
        </p:nvPicPr>
        <p:blipFill>
          <a:blip r:embed="rId12"/>
          <a:stretch>
            <a:fillRect/>
          </a:stretch>
        </p:blipFill>
        <p:spPr>
          <a:xfrm>
            <a:off x="9920614" y="1708108"/>
            <a:ext cx="879878" cy="835298"/>
          </a:xfrm>
          <a:prstGeom prst="rect">
            <a:avLst/>
          </a:prstGeom>
        </p:spPr>
      </p:pic>
      <p:sp>
        <p:nvSpPr>
          <p:cNvPr id="3" name="TextBox 2">
            <a:extLst>
              <a:ext uri="{FF2B5EF4-FFF2-40B4-BE49-F238E27FC236}">
                <a16:creationId xmlns:a16="http://schemas.microsoft.com/office/drawing/2014/main" id="{8FFEA84B-BAB8-9640-907F-027C53260F81}"/>
              </a:ext>
            </a:extLst>
          </p:cNvPr>
          <p:cNvSpPr txBox="1"/>
          <p:nvPr/>
        </p:nvSpPr>
        <p:spPr>
          <a:xfrm>
            <a:off x="1396511" y="3239678"/>
            <a:ext cx="1882247" cy="830997"/>
          </a:xfrm>
          <a:prstGeom prst="rect">
            <a:avLst/>
          </a:prstGeom>
        </p:spPr>
        <p:txBody>
          <a:bodyPr wrap="none" rtlCol="0">
            <a:spAutoFit/>
          </a:bodyPr>
          <a:lstStyle/>
          <a:p>
            <a:pPr algn="ctr"/>
            <a:r>
              <a:rPr lang="en-US" sz="2400" dirty="0"/>
              <a:t>Throughput</a:t>
            </a:r>
          </a:p>
          <a:p>
            <a:pPr algn="ctr"/>
            <a:r>
              <a:rPr lang="en-US" sz="2400" dirty="0"/>
              <a:t>Oriented</a:t>
            </a:r>
          </a:p>
        </p:txBody>
      </p:sp>
      <p:sp>
        <p:nvSpPr>
          <p:cNvPr id="18" name="TextBox 17">
            <a:extLst>
              <a:ext uri="{FF2B5EF4-FFF2-40B4-BE49-F238E27FC236}">
                <a16:creationId xmlns:a16="http://schemas.microsoft.com/office/drawing/2014/main" id="{2D5804E8-ADCE-0F4C-995A-5532E180A401}"/>
              </a:ext>
            </a:extLst>
          </p:cNvPr>
          <p:cNvSpPr txBox="1"/>
          <p:nvPr/>
        </p:nvSpPr>
        <p:spPr>
          <a:xfrm>
            <a:off x="4613312" y="3485575"/>
            <a:ext cx="6224656" cy="461665"/>
          </a:xfrm>
          <a:prstGeom prst="rect">
            <a:avLst/>
          </a:prstGeom>
        </p:spPr>
        <p:txBody>
          <a:bodyPr wrap="square" rtlCol="0">
            <a:spAutoFit/>
          </a:bodyPr>
          <a:lstStyle/>
          <a:p>
            <a:pPr algn="ctr"/>
            <a:r>
              <a:rPr lang="en-US" sz="2400" dirty="0"/>
              <a:t>Latency Oriented</a:t>
            </a:r>
          </a:p>
        </p:txBody>
      </p:sp>
      <p:sp>
        <p:nvSpPr>
          <p:cNvPr id="21" name="TextBox 20">
            <a:extLst>
              <a:ext uri="{FF2B5EF4-FFF2-40B4-BE49-F238E27FC236}">
                <a16:creationId xmlns:a16="http://schemas.microsoft.com/office/drawing/2014/main" id="{060BD6B6-9D18-FF47-B448-1632BB8F470A}"/>
              </a:ext>
            </a:extLst>
          </p:cNvPr>
          <p:cNvSpPr txBox="1"/>
          <p:nvPr/>
        </p:nvSpPr>
        <p:spPr>
          <a:xfrm>
            <a:off x="1188922" y="4359490"/>
            <a:ext cx="2297424" cy="461665"/>
          </a:xfrm>
          <a:prstGeom prst="rect">
            <a:avLst/>
          </a:prstGeom>
        </p:spPr>
        <p:txBody>
          <a:bodyPr wrap="none" rtlCol="0">
            <a:spAutoFit/>
          </a:bodyPr>
          <a:lstStyle/>
          <a:p>
            <a:pPr algn="ctr"/>
            <a:r>
              <a:rPr lang="en-US" sz="2400" dirty="0"/>
              <a:t>Variable Load</a:t>
            </a:r>
          </a:p>
        </p:txBody>
      </p:sp>
      <p:sp>
        <p:nvSpPr>
          <p:cNvPr id="27" name="TextBox 26">
            <a:extLst>
              <a:ext uri="{FF2B5EF4-FFF2-40B4-BE49-F238E27FC236}">
                <a16:creationId xmlns:a16="http://schemas.microsoft.com/office/drawing/2014/main" id="{B8E22BAC-9E4C-3445-86B4-02623BACFAA2}"/>
              </a:ext>
            </a:extLst>
          </p:cNvPr>
          <p:cNvSpPr txBox="1"/>
          <p:nvPr/>
        </p:nvSpPr>
        <p:spPr>
          <a:xfrm>
            <a:off x="6362548" y="4359489"/>
            <a:ext cx="2768707" cy="461665"/>
          </a:xfrm>
          <a:prstGeom prst="rect">
            <a:avLst/>
          </a:prstGeom>
        </p:spPr>
        <p:txBody>
          <a:bodyPr wrap="none" rtlCol="0">
            <a:spAutoFit/>
          </a:bodyPr>
          <a:lstStyle/>
          <a:p>
            <a:pPr algn="ctr"/>
            <a:r>
              <a:rPr lang="en-US" sz="2400" dirty="0"/>
              <a:t>Predictable Load</a:t>
            </a:r>
          </a:p>
        </p:txBody>
      </p:sp>
      <p:sp>
        <p:nvSpPr>
          <p:cNvPr id="28" name="TextBox 27">
            <a:extLst>
              <a:ext uri="{FF2B5EF4-FFF2-40B4-BE49-F238E27FC236}">
                <a16:creationId xmlns:a16="http://schemas.microsoft.com/office/drawing/2014/main" id="{37F46E91-FEE0-8247-ADA1-D7C2A9A830E4}"/>
              </a:ext>
            </a:extLst>
          </p:cNvPr>
          <p:cNvSpPr txBox="1"/>
          <p:nvPr/>
        </p:nvSpPr>
        <p:spPr>
          <a:xfrm>
            <a:off x="5536392" y="5182017"/>
            <a:ext cx="1119217" cy="461665"/>
          </a:xfrm>
          <a:prstGeom prst="rect">
            <a:avLst/>
          </a:prstGeom>
        </p:spPr>
        <p:txBody>
          <a:bodyPr wrap="none" rtlCol="0">
            <a:spAutoFit/>
          </a:bodyPr>
          <a:lstStyle/>
          <a:p>
            <a:pPr algn="ctr"/>
            <a:r>
              <a:rPr lang="en-US" sz="2400" dirty="0"/>
              <a:t>Power</a:t>
            </a:r>
          </a:p>
        </p:txBody>
      </p:sp>
      <p:sp>
        <p:nvSpPr>
          <p:cNvPr id="30" name="TextBox 29">
            <a:extLst>
              <a:ext uri="{FF2B5EF4-FFF2-40B4-BE49-F238E27FC236}">
                <a16:creationId xmlns:a16="http://schemas.microsoft.com/office/drawing/2014/main" id="{21BB92FD-D6CB-8C41-9AFF-63F53599BFF3}"/>
              </a:ext>
            </a:extLst>
          </p:cNvPr>
          <p:cNvSpPr txBox="1"/>
          <p:nvPr/>
        </p:nvSpPr>
        <p:spPr>
          <a:xfrm>
            <a:off x="9278787" y="5150461"/>
            <a:ext cx="1202573" cy="461665"/>
          </a:xfrm>
          <a:prstGeom prst="rect">
            <a:avLst/>
          </a:prstGeom>
        </p:spPr>
        <p:txBody>
          <a:bodyPr wrap="none" rtlCol="0">
            <a:spAutoFit/>
          </a:bodyPr>
          <a:lstStyle/>
          <a:p>
            <a:pPr algn="ctr"/>
            <a:r>
              <a:rPr lang="en-US" sz="2400" dirty="0"/>
              <a:t>Energy</a:t>
            </a:r>
          </a:p>
        </p:txBody>
      </p:sp>
      <p:sp>
        <p:nvSpPr>
          <p:cNvPr id="31" name="TextBox 30">
            <a:extLst>
              <a:ext uri="{FF2B5EF4-FFF2-40B4-BE49-F238E27FC236}">
                <a16:creationId xmlns:a16="http://schemas.microsoft.com/office/drawing/2014/main" id="{8E59838A-E8F0-3C42-8F55-21ED8B8CF2F5}"/>
              </a:ext>
            </a:extLst>
          </p:cNvPr>
          <p:cNvSpPr txBox="1"/>
          <p:nvPr/>
        </p:nvSpPr>
        <p:spPr>
          <a:xfrm>
            <a:off x="1701882" y="5150460"/>
            <a:ext cx="1271502" cy="461665"/>
          </a:xfrm>
          <a:prstGeom prst="rect">
            <a:avLst/>
          </a:prstGeom>
        </p:spPr>
        <p:txBody>
          <a:bodyPr wrap="none" rtlCol="0">
            <a:spAutoFit/>
          </a:bodyPr>
          <a:lstStyle/>
          <a:p>
            <a:pPr algn="ctr"/>
            <a:r>
              <a:rPr lang="en-US" sz="2400" dirty="0"/>
              <a:t>Budget</a:t>
            </a:r>
          </a:p>
        </p:txBody>
      </p:sp>
      <p:pic>
        <p:nvPicPr>
          <p:cNvPr id="32" name="Picture 31">
            <a:extLst>
              <a:ext uri="{FF2B5EF4-FFF2-40B4-BE49-F238E27FC236}">
                <a16:creationId xmlns:a16="http://schemas.microsoft.com/office/drawing/2014/main" id="{BED7E5D8-377B-3045-A10B-BB675388D9E2}"/>
              </a:ext>
            </a:extLst>
          </p:cNvPr>
          <p:cNvPicPr>
            <a:picLocks noChangeAspect="1"/>
          </p:cNvPicPr>
          <p:nvPr/>
        </p:nvPicPr>
        <p:blipFill>
          <a:blip r:embed="rId13"/>
          <a:stretch>
            <a:fillRect/>
          </a:stretch>
        </p:blipFill>
        <p:spPr>
          <a:xfrm>
            <a:off x="1391508" y="1245875"/>
            <a:ext cx="2134549" cy="1712205"/>
          </a:xfrm>
          <a:prstGeom prst="rect">
            <a:avLst/>
          </a:prstGeom>
        </p:spPr>
      </p:pic>
      <p:sp>
        <p:nvSpPr>
          <p:cNvPr id="5" name="Slide Number Placeholder 4">
            <a:extLst>
              <a:ext uri="{FF2B5EF4-FFF2-40B4-BE49-F238E27FC236}">
                <a16:creationId xmlns:a16="http://schemas.microsoft.com/office/drawing/2014/main" id="{1A640E0A-B364-CF4E-A8C6-C5F3722DF2CD}"/>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66</a:t>
            </a:fld>
            <a:endParaRPr lang="en-US">
              <a:solidFill>
                <a:srgbClr val="000000">
                  <a:tint val="75000"/>
                </a:srgbClr>
              </a:solidFill>
              <a:uFillTx/>
            </a:endParaRPr>
          </a:p>
        </p:txBody>
      </p:sp>
    </p:spTree>
    <p:extLst>
      <p:ext uri="{BB962C8B-B14F-4D97-AF65-F5344CB8AC3E}">
        <p14:creationId xmlns:p14="http://schemas.microsoft.com/office/powerpoint/2010/main" val="1684039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1084" y="88898"/>
            <a:ext cx="11353800" cy="1325563"/>
          </a:xfrm>
        </p:spPr>
        <p:txBody>
          <a:bodyPr>
            <a:normAutofit/>
          </a:bodyPr>
          <a:lstStyle/>
          <a:p>
            <a:r>
              <a:rPr lang="en-US" sz="4000" dirty="0"/>
              <a:t>Basic Linear Models (Often High Dimensional)</a:t>
            </a:r>
          </a:p>
        </p:txBody>
      </p:sp>
      <p:sp>
        <p:nvSpPr>
          <p:cNvPr id="3" name="Content Placeholder 2"/>
          <p:cNvSpPr>
            <a:spLocks noGrp="1"/>
          </p:cNvSpPr>
          <p:nvPr>
            <p:ph idx="1"/>
          </p:nvPr>
        </p:nvSpPr>
        <p:spPr>
          <a:xfrm>
            <a:off x="710184" y="1343216"/>
            <a:ext cx="11481816" cy="5514784"/>
          </a:xfrm>
        </p:spPr>
        <p:txBody>
          <a:bodyPr>
            <a:normAutofit/>
          </a:bodyPr>
          <a:lstStyle/>
          <a:p>
            <a:r>
              <a:rPr lang="en-US" dirty="0"/>
              <a:t>Common for </a:t>
            </a:r>
            <a:r>
              <a:rPr lang="en-US" b="1" dirty="0"/>
              <a:t>click prediction</a:t>
            </a:r>
            <a:r>
              <a:rPr lang="en-US" dirty="0"/>
              <a:t> and </a:t>
            </a:r>
            <a:r>
              <a:rPr lang="en-US" b="1" dirty="0"/>
              <a:t>text filter models</a:t>
            </a:r>
            <a:r>
              <a:rPr lang="en-US" dirty="0"/>
              <a:t> (spam)</a:t>
            </a:r>
          </a:p>
          <a:p>
            <a:r>
              <a:rPr lang="en-US" dirty="0"/>
              <a:t>Query </a:t>
            </a:r>
            <a:r>
              <a:rPr lang="en-US" i="1" dirty="0"/>
              <a:t>x</a:t>
            </a:r>
            <a:r>
              <a:rPr lang="en-US" dirty="0"/>
              <a:t> encoded in sparse Bag-of-Words: </a:t>
            </a:r>
          </a:p>
          <a:p>
            <a:pPr lvl="1"/>
            <a:r>
              <a:rPr lang="en-US" dirty="0"/>
              <a:t>x = “The quick brown” = {(”brown”, 1), (”the”, 1), (“quick”, 1)}</a:t>
            </a:r>
          </a:p>
          <a:p>
            <a:endParaRPr lang="en-US" dirty="0"/>
          </a:p>
          <a:p>
            <a:r>
              <a:rPr lang="en-US" dirty="0"/>
              <a:t>Rendering a prediction:</a:t>
            </a:r>
          </a:p>
          <a:p>
            <a:pPr marL="14287" indent="0">
              <a:buNone/>
            </a:pPr>
            <a:endParaRPr lang="en-US" dirty="0"/>
          </a:p>
          <a:p>
            <a:r>
              <a:rPr lang="en-US" i="1" dirty="0" err="1"/>
              <a:t>θ</a:t>
            </a:r>
            <a:r>
              <a:rPr lang="en-US" dirty="0"/>
              <a:t> is a large vector of weights for each possible word </a:t>
            </a:r>
          </a:p>
          <a:p>
            <a:pPr lvl="1"/>
            <a:r>
              <a:rPr lang="en-US" dirty="0"/>
              <a:t>or word combination (n-gram models) </a:t>
            </a:r>
            <a:r>
              <a:rPr lang="mr-IN" dirty="0"/>
              <a:t>…</a:t>
            </a:r>
            <a:r>
              <a:rPr lang="en-US" dirty="0"/>
              <a:t> </a:t>
            </a:r>
          </a:p>
          <a:p>
            <a:r>
              <a:rPr lang="en-US" dirty="0"/>
              <a:t>Focus on fast weight retrieval </a:t>
            </a:r>
          </a:p>
        </p:txBody>
      </p:sp>
      <p:pic>
        <p:nvPicPr>
          <p:cNvPr id="4" name="Picture 3"/>
          <p:cNvPicPr>
            <a:picLocks noChangeAspect="1"/>
          </p:cNvPicPr>
          <p:nvPr/>
        </p:nvPicPr>
        <p:blipFill>
          <a:blip r:embed="rId2"/>
          <a:stretch>
            <a:fillRect/>
          </a:stretch>
        </p:blipFill>
        <p:spPr>
          <a:xfrm>
            <a:off x="5738649" y="3207114"/>
            <a:ext cx="5448800" cy="1503915"/>
          </a:xfrm>
          <a:prstGeom prst="rect">
            <a:avLst/>
          </a:prstGeom>
        </p:spPr>
      </p:pic>
      <p:sp>
        <p:nvSpPr>
          <p:cNvPr id="5" name="Slide Number Placeholder 4">
            <a:extLst>
              <a:ext uri="{FF2B5EF4-FFF2-40B4-BE49-F238E27FC236}">
                <a16:creationId xmlns:a16="http://schemas.microsoft.com/office/drawing/2014/main" id="{F4408722-A7AA-3E40-827A-6E9347F27B28}"/>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67</a:t>
            </a:fld>
            <a:endParaRPr lang="en-US">
              <a:solidFill>
                <a:srgbClr val="000000">
                  <a:tint val="75000"/>
                </a:srgbClr>
              </a:solidFill>
              <a:uFillTx/>
            </a:endParaRPr>
          </a:p>
        </p:txBody>
      </p:sp>
    </p:spTree>
    <p:extLst>
      <p:ext uri="{BB962C8B-B14F-4D97-AF65-F5344CB8AC3E}">
        <p14:creationId xmlns:p14="http://schemas.microsoft.com/office/powerpoint/2010/main" val="184754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5A18FA-7054-1B4F-AA88-48DEA72D54E4}"/>
              </a:ext>
            </a:extLst>
          </p:cNvPr>
          <p:cNvSpPr>
            <a:spLocks noGrp="1"/>
          </p:cNvSpPr>
          <p:nvPr>
            <p:ph type="title"/>
          </p:nvPr>
        </p:nvSpPr>
        <p:spPr>
          <a:xfrm>
            <a:off x="552450" y="320675"/>
            <a:ext cx="10801350" cy="1864586"/>
          </a:xfrm>
        </p:spPr>
        <p:txBody>
          <a:bodyPr>
            <a:normAutofit fontScale="90000"/>
          </a:bodyPr>
          <a:lstStyle/>
          <a:p>
            <a:r>
              <a:rPr lang="en-US" dirty="0"/>
              <a:t>Inference in </a:t>
            </a:r>
            <a:br>
              <a:rPr lang="en-US" dirty="0"/>
            </a:br>
            <a:r>
              <a:rPr lang="en-US" dirty="0"/>
              <a:t>Deep Learning </a:t>
            </a:r>
            <a:br>
              <a:rPr lang="en-US" dirty="0"/>
            </a:br>
            <a:r>
              <a:rPr lang="en-US" dirty="0"/>
              <a:t>Models</a:t>
            </a:r>
          </a:p>
        </p:txBody>
      </p:sp>
      <p:sp>
        <p:nvSpPr>
          <p:cNvPr id="6" name="Content Placeholder 5">
            <a:extLst>
              <a:ext uri="{FF2B5EF4-FFF2-40B4-BE49-F238E27FC236}">
                <a16:creationId xmlns:a16="http://schemas.microsoft.com/office/drawing/2014/main" id="{6FA434AA-99C8-AD42-9EF8-55ACE057F237}"/>
              </a:ext>
            </a:extLst>
          </p:cNvPr>
          <p:cNvSpPr>
            <a:spLocks noGrp="1"/>
          </p:cNvSpPr>
          <p:nvPr>
            <p:ph idx="1"/>
          </p:nvPr>
        </p:nvSpPr>
        <p:spPr>
          <a:xfrm>
            <a:off x="552450" y="2386269"/>
            <a:ext cx="10515600" cy="3852218"/>
          </a:xfrm>
        </p:spPr>
        <p:txBody>
          <a:bodyPr/>
          <a:lstStyle/>
          <a:p>
            <a:r>
              <a:rPr lang="en-US" b="1" dirty="0"/>
              <a:t>Compute intensive</a:t>
            </a:r>
          </a:p>
          <a:p>
            <a:r>
              <a:rPr lang="en-US" b="1" dirty="0"/>
              <a:t>Less memory intensive</a:t>
            </a:r>
            <a:br>
              <a:rPr lang="en-US" dirty="0"/>
            </a:br>
            <a:r>
              <a:rPr lang="en-US" dirty="0"/>
              <a:t>than training</a:t>
            </a:r>
          </a:p>
          <a:p>
            <a:endParaRPr lang="en-US" dirty="0"/>
          </a:p>
          <a:p>
            <a:pPr marL="457200" lvl="1" indent="0">
              <a:buNone/>
            </a:pPr>
            <a:endParaRPr lang="en-US" dirty="0"/>
          </a:p>
          <a:p>
            <a:endParaRPr lang="en-US" dirty="0"/>
          </a:p>
        </p:txBody>
      </p:sp>
      <p:sp>
        <p:nvSpPr>
          <p:cNvPr id="4" name="Slide Number Placeholder 3">
            <a:extLst>
              <a:ext uri="{FF2B5EF4-FFF2-40B4-BE49-F238E27FC236}">
                <a16:creationId xmlns:a16="http://schemas.microsoft.com/office/drawing/2014/main" id="{BF438063-8352-DB4D-819F-E614ABA51686}"/>
              </a:ext>
            </a:extLst>
          </p:cNvPr>
          <p:cNvSpPr>
            <a:spLocks noGrp="1"/>
          </p:cNvSpPr>
          <p:nvPr>
            <p:ph type="sldNum" sz="quarter" idx="12"/>
          </p:nvPr>
        </p:nvSpPr>
        <p:spPr>
          <a:prstGeom prst="rect">
            <a:avLst/>
          </a:prstGeom>
        </p:spPr>
        <p:txBody>
          <a:bodyPr/>
          <a:lstStyle/>
          <a:p>
            <a:fld id="{DC2A921A-EC74-6F4D-8465-D463C43FF014}" type="slidenum">
              <a:rPr lang="en-US" smtClean="0">
                <a:solidFill>
                  <a:srgbClr val="000000">
                    <a:tint val="75000"/>
                  </a:srgbClr>
                </a:solidFill>
                <a:uFillTx/>
              </a:rPr>
              <a:pPr/>
              <a:t>68</a:t>
            </a:fld>
            <a:endParaRPr lang="en-US">
              <a:solidFill>
                <a:srgbClr val="000000">
                  <a:tint val="75000"/>
                </a:srgbClr>
              </a:solidFill>
              <a:uFillTx/>
            </a:endParaRPr>
          </a:p>
        </p:txBody>
      </p:sp>
      <p:pic>
        <p:nvPicPr>
          <p:cNvPr id="7" name="Picture 6">
            <a:extLst>
              <a:ext uri="{FF2B5EF4-FFF2-40B4-BE49-F238E27FC236}">
                <a16:creationId xmlns:a16="http://schemas.microsoft.com/office/drawing/2014/main" id="{479AFA3B-4364-2144-A686-576FF7E97466}"/>
              </a:ext>
            </a:extLst>
          </p:cNvPr>
          <p:cNvPicPr>
            <a:picLocks noChangeAspect="1"/>
          </p:cNvPicPr>
          <p:nvPr/>
        </p:nvPicPr>
        <p:blipFill>
          <a:blip r:embed="rId2"/>
          <a:stretch>
            <a:fillRect/>
          </a:stretch>
        </p:blipFill>
        <p:spPr>
          <a:xfrm>
            <a:off x="5582874" y="320676"/>
            <a:ext cx="6443812" cy="6216650"/>
          </a:xfrm>
          <a:prstGeom prst="rect">
            <a:avLst/>
          </a:prstGeom>
        </p:spPr>
      </p:pic>
      <p:sp>
        <p:nvSpPr>
          <p:cNvPr id="8" name="TextBox 7">
            <a:extLst>
              <a:ext uri="{FF2B5EF4-FFF2-40B4-BE49-F238E27FC236}">
                <a16:creationId xmlns:a16="http://schemas.microsoft.com/office/drawing/2014/main" id="{4FB99D8C-81E9-5040-947F-632419C42C97}"/>
              </a:ext>
            </a:extLst>
          </p:cNvPr>
          <p:cNvSpPr txBox="1"/>
          <p:nvPr/>
        </p:nvSpPr>
        <p:spPr>
          <a:xfrm>
            <a:off x="6379973" y="397659"/>
            <a:ext cx="3526928" cy="523220"/>
          </a:xfrm>
          <a:prstGeom prst="rect">
            <a:avLst/>
          </a:prstGeom>
        </p:spPr>
        <p:txBody>
          <a:bodyPr wrap="none" rtlCol="0">
            <a:spAutoFit/>
          </a:bodyPr>
          <a:lstStyle/>
          <a:p>
            <a:r>
              <a:rPr lang="en-US" sz="1400" dirty="0">
                <a:hlinkClick r:id="rId3"/>
              </a:rPr>
              <a:t>Benchmark Analysis of Representative </a:t>
            </a:r>
            <a:br>
              <a:rPr lang="en-US" sz="1400" dirty="0">
                <a:hlinkClick r:id="rId3"/>
              </a:rPr>
            </a:br>
            <a:r>
              <a:rPr lang="en-US" sz="1400" dirty="0">
                <a:hlinkClick r:id="rId3"/>
              </a:rPr>
              <a:t>Deep Neural Network Architectures</a:t>
            </a:r>
            <a:endParaRPr lang="en-US" sz="1400" dirty="0"/>
          </a:p>
        </p:txBody>
      </p:sp>
      <p:pic>
        <p:nvPicPr>
          <p:cNvPr id="9" name="Picture 8">
            <a:extLst>
              <a:ext uri="{FF2B5EF4-FFF2-40B4-BE49-F238E27FC236}">
                <a16:creationId xmlns:a16="http://schemas.microsoft.com/office/drawing/2014/main" id="{D1FBF097-0094-F342-BCDD-C47634B74E75}"/>
              </a:ext>
            </a:extLst>
          </p:cNvPr>
          <p:cNvPicPr>
            <a:picLocks noChangeAspect="1"/>
          </p:cNvPicPr>
          <p:nvPr/>
        </p:nvPicPr>
        <p:blipFill>
          <a:blip r:embed="rId4"/>
          <a:stretch>
            <a:fillRect/>
          </a:stretch>
        </p:blipFill>
        <p:spPr>
          <a:xfrm>
            <a:off x="6719157" y="7217574"/>
            <a:ext cx="4952124" cy="6981683"/>
          </a:xfrm>
          <a:prstGeom prst="rect">
            <a:avLst/>
          </a:prstGeom>
        </p:spPr>
      </p:pic>
      <p:pic>
        <p:nvPicPr>
          <p:cNvPr id="10" name="Picture 9">
            <a:extLst>
              <a:ext uri="{FF2B5EF4-FFF2-40B4-BE49-F238E27FC236}">
                <a16:creationId xmlns:a16="http://schemas.microsoft.com/office/drawing/2014/main" id="{386D0E13-B55D-C743-AE0F-CCA3A996492E}"/>
              </a:ext>
            </a:extLst>
          </p:cNvPr>
          <p:cNvPicPr>
            <a:picLocks noChangeAspect="1"/>
          </p:cNvPicPr>
          <p:nvPr/>
        </p:nvPicPr>
        <p:blipFill>
          <a:blip r:embed="rId5"/>
          <a:stretch>
            <a:fillRect/>
          </a:stretch>
        </p:blipFill>
        <p:spPr>
          <a:xfrm>
            <a:off x="-4679775" y="1252968"/>
            <a:ext cx="3865077" cy="523220"/>
          </a:xfrm>
          <a:prstGeom prst="rect">
            <a:avLst/>
          </a:prstGeom>
        </p:spPr>
      </p:pic>
    </p:spTree>
    <p:extLst>
      <p:ext uri="{BB962C8B-B14F-4D97-AF65-F5344CB8AC3E}">
        <p14:creationId xmlns:p14="http://schemas.microsoft.com/office/powerpoint/2010/main" val="230659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5A18FA-7054-1B4F-AA88-48DEA72D54E4}"/>
              </a:ext>
            </a:extLst>
          </p:cNvPr>
          <p:cNvSpPr>
            <a:spLocks noGrp="1"/>
          </p:cNvSpPr>
          <p:nvPr>
            <p:ph type="title"/>
          </p:nvPr>
        </p:nvSpPr>
        <p:spPr>
          <a:xfrm>
            <a:off x="552450" y="320675"/>
            <a:ext cx="10801350" cy="1864586"/>
          </a:xfrm>
        </p:spPr>
        <p:txBody>
          <a:bodyPr>
            <a:normAutofit fontScale="90000"/>
          </a:bodyPr>
          <a:lstStyle/>
          <a:p>
            <a:r>
              <a:rPr lang="en-US" dirty="0"/>
              <a:t>Inference in </a:t>
            </a:r>
            <a:br>
              <a:rPr lang="en-US" dirty="0"/>
            </a:br>
            <a:r>
              <a:rPr lang="en-US" dirty="0"/>
              <a:t>Deep Learning </a:t>
            </a:r>
            <a:br>
              <a:rPr lang="en-US" dirty="0"/>
            </a:br>
            <a:r>
              <a:rPr lang="en-US" dirty="0"/>
              <a:t>Models</a:t>
            </a:r>
          </a:p>
        </p:txBody>
      </p:sp>
      <p:sp>
        <p:nvSpPr>
          <p:cNvPr id="6" name="Content Placeholder 5">
            <a:extLst>
              <a:ext uri="{FF2B5EF4-FFF2-40B4-BE49-F238E27FC236}">
                <a16:creationId xmlns:a16="http://schemas.microsoft.com/office/drawing/2014/main" id="{6FA434AA-99C8-AD42-9EF8-55ACE057F237}"/>
              </a:ext>
            </a:extLst>
          </p:cNvPr>
          <p:cNvSpPr>
            <a:spLocks noGrp="1"/>
          </p:cNvSpPr>
          <p:nvPr>
            <p:ph idx="1"/>
          </p:nvPr>
        </p:nvSpPr>
        <p:spPr>
          <a:xfrm>
            <a:off x="552450" y="2386269"/>
            <a:ext cx="10515600" cy="3852218"/>
          </a:xfrm>
        </p:spPr>
        <p:txBody>
          <a:bodyPr/>
          <a:lstStyle/>
          <a:p>
            <a:r>
              <a:rPr lang="en-US" b="1" dirty="0"/>
              <a:t>Compute intensive</a:t>
            </a:r>
          </a:p>
          <a:p>
            <a:r>
              <a:rPr lang="en-US" b="1" dirty="0"/>
              <a:t>Less memory intensive</a:t>
            </a:r>
            <a:br>
              <a:rPr lang="en-US" dirty="0"/>
            </a:br>
            <a:r>
              <a:rPr lang="en-US" dirty="0"/>
              <a:t>than training</a:t>
            </a:r>
          </a:p>
          <a:p>
            <a:pPr marL="457200" lvl="1" indent="0">
              <a:buNone/>
            </a:pPr>
            <a:endParaRPr lang="en-US" dirty="0"/>
          </a:p>
          <a:p>
            <a:endParaRPr lang="en-US" dirty="0"/>
          </a:p>
        </p:txBody>
      </p:sp>
      <p:sp>
        <p:nvSpPr>
          <p:cNvPr id="4" name="Slide Number Placeholder 3">
            <a:extLst>
              <a:ext uri="{FF2B5EF4-FFF2-40B4-BE49-F238E27FC236}">
                <a16:creationId xmlns:a16="http://schemas.microsoft.com/office/drawing/2014/main" id="{BF438063-8352-DB4D-819F-E614ABA51686}"/>
              </a:ext>
            </a:extLst>
          </p:cNvPr>
          <p:cNvSpPr>
            <a:spLocks noGrp="1"/>
          </p:cNvSpPr>
          <p:nvPr>
            <p:ph type="sldNum" sz="quarter" idx="12"/>
          </p:nvPr>
        </p:nvSpPr>
        <p:spPr>
          <a:prstGeom prst="rect">
            <a:avLst/>
          </a:prstGeom>
        </p:spPr>
        <p:txBody>
          <a:bodyPr/>
          <a:lstStyle/>
          <a:p>
            <a:fld id="{DC2A921A-EC74-6F4D-8465-D463C43FF014}" type="slidenum">
              <a:rPr lang="en-US" smtClean="0">
                <a:solidFill>
                  <a:srgbClr val="000000">
                    <a:tint val="75000"/>
                  </a:srgbClr>
                </a:solidFill>
                <a:uFillTx/>
              </a:rPr>
              <a:pPr/>
              <a:t>69</a:t>
            </a:fld>
            <a:endParaRPr lang="en-US">
              <a:solidFill>
                <a:srgbClr val="000000">
                  <a:tint val="75000"/>
                </a:srgbClr>
              </a:solidFill>
              <a:uFillTx/>
            </a:endParaRPr>
          </a:p>
        </p:txBody>
      </p:sp>
      <p:pic>
        <p:nvPicPr>
          <p:cNvPr id="7" name="Picture 6">
            <a:extLst>
              <a:ext uri="{FF2B5EF4-FFF2-40B4-BE49-F238E27FC236}">
                <a16:creationId xmlns:a16="http://schemas.microsoft.com/office/drawing/2014/main" id="{479AFA3B-4364-2144-A686-576FF7E97466}"/>
              </a:ext>
            </a:extLst>
          </p:cNvPr>
          <p:cNvPicPr>
            <a:picLocks noChangeAspect="1"/>
          </p:cNvPicPr>
          <p:nvPr/>
        </p:nvPicPr>
        <p:blipFill>
          <a:blip r:embed="rId3"/>
          <a:stretch>
            <a:fillRect/>
          </a:stretch>
        </p:blipFill>
        <p:spPr>
          <a:xfrm>
            <a:off x="5218213" y="-6666101"/>
            <a:ext cx="6443812" cy="6216650"/>
          </a:xfrm>
          <a:prstGeom prst="rect">
            <a:avLst/>
          </a:prstGeom>
        </p:spPr>
      </p:pic>
      <p:sp>
        <p:nvSpPr>
          <p:cNvPr id="8" name="TextBox 7">
            <a:extLst>
              <a:ext uri="{FF2B5EF4-FFF2-40B4-BE49-F238E27FC236}">
                <a16:creationId xmlns:a16="http://schemas.microsoft.com/office/drawing/2014/main" id="{4FB99D8C-81E9-5040-947F-632419C42C97}"/>
              </a:ext>
            </a:extLst>
          </p:cNvPr>
          <p:cNvSpPr txBox="1"/>
          <p:nvPr/>
        </p:nvSpPr>
        <p:spPr>
          <a:xfrm>
            <a:off x="4046786" y="-1"/>
            <a:ext cx="3526928" cy="523220"/>
          </a:xfrm>
          <a:prstGeom prst="rect">
            <a:avLst/>
          </a:prstGeom>
        </p:spPr>
        <p:txBody>
          <a:bodyPr wrap="none" rtlCol="0">
            <a:spAutoFit/>
          </a:bodyPr>
          <a:lstStyle/>
          <a:p>
            <a:r>
              <a:rPr lang="en-US" sz="1400" dirty="0">
                <a:hlinkClick r:id="rId4"/>
              </a:rPr>
              <a:t>Benchmark Analysis of Representative </a:t>
            </a:r>
            <a:br>
              <a:rPr lang="en-US" sz="1400" dirty="0">
                <a:hlinkClick r:id="rId4"/>
              </a:rPr>
            </a:br>
            <a:r>
              <a:rPr lang="en-US" sz="1400" dirty="0">
                <a:hlinkClick r:id="rId4"/>
              </a:rPr>
              <a:t>Deep Neural Network Architectures</a:t>
            </a:r>
            <a:endParaRPr lang="en-US" sz="1400" dirty="0"/>
          </a:p>
        </p:txBody>
      </p:sp>
      <p:pic>
        <p:nvPicPr>
          <p:cNvPr id="10" name="Picture 9">
            <a:extLst>
              <a:ext uri="{FF2B5EF4-FFF2-40B4-BE49-F238E27FC236}">
                <a16:creationId xmlns:a16="http://schemas.microsoft.com/office/drawing/2014/main" id="{73A394FE-EE78-0847-99CF-35C11D807991}"/>
              </a:ext>
            </a:extLst>
          </p:cNvPr>
          <p:cNvPicPr>
            <a:picLocks noChangeAspect="1"/>
          </p:cNvPicPr>
          <p:nvPr/>
        </p:nvPicPr>
        <p:blipFill>
          <a:blip r:embed="rId5"/>
          <a:stretch>
            <a:fillRect/>
          </a:stretch>
        </p:blipFill>
        <p:spPr>
          <a:xfrm>
            <a:off x="3629338" y="1638324"/>
            <a:ext cx="3865077" cy="523220"/>
          </a:xfrm>
          <a:prstGeom prst="rect">
            <a:avLst/>
          </a:prstGeom>
        </p:spPr>
      </p:pic>
      <p:sp>
        <p:nvSpPr>
          <p:cNvPr id="3" name="Rectangle 2">
            <a:extLst>
              <a:ext uri="{FF2B5EF4-FFF2-40B4-BE49-F238E27FC236}">
                <a16:creationId xmlns:a16="http://schemas.microsoft.com/office/drawing/2014/main" id="{D4447A1D-1728-0746-A6A8-1239C1AB7F43}"/>
              </a:ext>
            </a:extLst>
          </p:cNvPr>
          <p:cNvSpPr/>
          <p:nvPr/>
        </p:nvSpPr>
        <p:spPr>
          <a:xfrm>
            <a:off x="552449" y="3985490"/>
            <a:ext cx="6941965" cy="2445285"/>
          </a:xfrm>
          <a:prstGeom prst="rect">
            <a:avLst/>
          </a:prstGeom>
        </p:spPr>
        <p:txBody>
          <a:bodyPr wrap="square">
            <a:spAutoFit/>
          </a:bodyPr>
          <a:lstStyle/>
          <a:p>
            <a:pPr marL="457200" lvl="0" indent="-442913" defTabSz="914377">
              <a:lnSpc>
                <a:spcPct val="90000"/>
              </a:lnSpc>
              <a:spcBef>
                <a:spcPts val="2200"/>
              </a:spcBef>
              <a:buClr>
                <a:srgbClr val="000000"/>
              </a:buClr>
              <a:buSzPct val="100000"/>
              <a:buFont typeface="Wingdings" charset="2"/>
              <a:buChar char="Ø"/>
            </a:pPr>
            <a:r>
              <a:rPr lang="en-US" sz="2800" dirty="0">
                <a:solidFill>
                  <a:srgbClr val="000000"/>
                </a:solidFill>
                <a:ea typeface="Helvetica Neue Light" charset="0"/>
              </a:rPr>
              <a:t>Latency vs throughput tradeoff </a:t>
            </a:r>
            <a:br>
              <a:rPr lang="en-US" sz="2800" dirty="0">
                <a:solidFill>
                  <a:srgbClr val="000000"/>
                </a:solidFill>
                <a:ea typeface="Helvetica Neue Light" charset="0"/>
              </a:rPr>
            </a:br>
            <a:r>
              <a:rPr lang="en-US" sz="2800" dirty="0">
                <a:solidFill>
                  <a:srgbClr val="000000"/>
                </a:solidFill>
                <a:ea typeface="Helvetica Neue Light" charset="0"/>
              </a:rPr>
              <a:t>determined by</a:t>
            </a:r>
            <a:r>
              <a:rPr lang="en-US" sz="2800" b="1" dirty="0">
                <a:solidFill>
                  <a:srgbClr val="000000"/>
                </a:solidFill>
                <a:ea typeface="Helvetica Neue Light" charset="0"/>
              </a:rPr>
              <a:t> batch size</a:t>
            </a:r>
            <a:r>
              <a:rPr lang="en-US" sz="2800" dirty="0">
                <a:solidFill>
                  <a:srgbClr val="000000"/>
                </a:solidFill>
                <a:ea typeface="Helvetica Neue Light" charset="0"/>
              </a:rPr>
              <a:t> and </a:t>
            </a:r>
            <a:r>
              <a:rPr lang="en-US" sz="2800" b="1" dirty="0">
                <a:solidFill>
                  <a:srgbClr val="000000"/>
                </a:solidFill>
                <a:ea typeface="Helvetica Neue Light" charset="0"/>
              </a:rPr>
              <a:t>hardware</a:t>
            </a:r>
          </a:p>
          <a:p>
            <a:pPr marL="914400" lvl="1" indent="-457200" defTabSz="914377">
              <a:lnSpc>
                <a:spcPct val="90000"/>
              </a:lnSpc>
              <a:spcBef>
                <a:spcPts val="500"/>
              </a:spcBef>
              <a:buFont typeface="Wingdings" charset="2"/>
              <a:buChar char="Ø"/>
            </a:pPr>
            <a:r>
              <a:rPr lang="en-US" sz="2400" b="1" dirty="0">
                <a:solidFill>
                  <a:srgbClr val="000000"/>
                </a:solidFill>
                <a:ea typeface="Helvetica Neue Light" charset="0"/>
              </a:rPr>
              <a:t>Increase batch size </a:t>
            </a:r>
          </a:p>
          <a:p>
            <a:pPr marL="1371600" lvl="2" indent="-457200" defTabSz="914377">
              <a:lnSpc>
                <a:spcPct val="90000"/>
              </a:lnSpc>
              <a:spcBef>
                <a:spcPts val="500"/>
              </a:spcBef>
              <a:buFont typeface="Wingdings" charset="2"/>
              <a:buChar char="Ø"/>
            </a:pPr>
            <a:r>
              <a:rPr lang="en-US" sz="2400" dirty="0">
                <a:solidFill>
                  <a:srgbClr val="000000"/>
                </a:solidFill>
                <a:ea typeface="Helvetica Neue Light" charset="0"/>
              </a:rPr>
              <a:t>Increase throughput </a:t>
            </a:r>
            <a:r>
              <a:rPr lang="en-US" sz="2400" dirty="0">
                <a:solidFill>
                  <a:srgbClr val="000000"/>
                </a:solidFill>
                <a:ea typeface="Helvetica Neue Light" charset="0"/>
                <a:sym typeface="Wingdings" pitchFamily="2" charset="2"/>
              </a:rPr>
              <a:t></a:t>
            </a:r>
            <a:endParaRPr lang="en-US" sz="2400" dirty="0">
              <a:solidFill>
                <a:srgbClr val="000000"/>
              </a:solidFill>
              <a:ea typeface="Helvetica Neue Light" charset="0"/>
            </a:endParaRPr>
          </a:p>
          <a:p>
            <a:pPr marL="1371600" lvl="2" indent="-457200" defTabSz="914377">
              <a:lnSpc>
                <a:spcPct val="90000"/>
              </a:lnSpc>
              <a:spcBef>
                <a:spcPts val="500"/>
              </a:spcBef>
              <a:buFont typeface="Wingdings" charset="2"/>
              <a:buChar char="Ø"/>
            </a:pPr>
            <a:r>
              <a:rPr lang="en-US" sz="2400" dirty="0">
                <a:solidFill>
                  <a:srgbClr val="000000"/>
                </a:solidFill>
                <a:ea typeface="Helvetica Neue Light" charset="0"/>
              </a:rPr>
              <a:t>Increase latency </a:t>
            </a:r>
            <a:r>
              <a:rPr lang="en-US" sz="2400" dirty="0">
                <a:solidFill>
                  <a:srgbClr val="000000"/>
                </a:solidFill>
                <a:ea typeface="Helvetica Neue Light" charset="0"/>
                <a:sym typeface="Wingdings" pitchFamily="2" charset="2"/>
              </a:rPr>
              <a:t></a:t>
            </a:r>
          </a:p>
        </p:txBody>
      </p:sp>
      <p:sp>
        <p:nvSpPr>
          <p:cNvPr id="2" name="TextBox 1">
            <a:extLst>
              <a:ext uri="{FF2B5EF4-FFF2-40B4-BE49-F238E27FC236}">
                <a16:creationId xmlns:a16="http://schemas.microsoft.com/office/drawing/2014/main" id="{391E5C79-1C61-4447-B9A9-9FD79CB54B80}"/>
              </a:ext>
            </a:extLst>
          </p:cNvPr>
          <p:cNvSpPr txBox="1"/>
          <p:nvPr/>
        </p:nvSpPr>
        <p:spPr>
          <a:xfrm>
            <a:off x="6300826" y="523219"/>
            <a:ext cx="982961" cy="369332"/>
          </a:xfrm>
          <a:prstGeom prst="rect">
            <a:avLst/>
          </a:prstGeom>
        </p:spPr>
        <p:txBody>
          <a:bodyPr wrap="none" rtlCol="0">
            <a:spAutoFit/>
          </a:bodyPr>
          <a:lstStyle/>
          <a:p>
            <a:r>
              <a:rPr lang="en-US" dirty="0" err="1"/>
              <a:t>TitanXP</a:t>
            </a:r>
            <a:endParaRPr lang="en-US" dirty="0"/>
          </a:p>
        </p:txBody>
      </p:sp>
      <p:pic>
        <p:nvPicPr>
          <p:cNvPr id="9" name="Picture 8">
            <a:extLst>
              <a:ext uri="{FF2B5EF4-FFF2-40B4-BE49-F238E27FC236}">
                <a16:creationId xmlns:a16="http://schemas.microsoft.com/office/drawing/2014/main" id="{8DD241E8-56B0-0447-8F62-B6B28DDD05C3}"/>
              </a:ext>
            </a:extLst>
          </p:cNvPr>
          <p:cNvPicPr>
            <a:picLocks noChangeAspect="1"/>
          </p:cNvPicPr>
          <p:nvPr/>
        </p:nvPicPr>
        <p:blipFill>
          <a:blip r:embed="rId6"/>
          <a:stretch>
            <a:fillRect/>
          </a:stretch>
        </p:blipFill>
        <p:spPr>
          <a:xfrm>
            <a:off x="7076966" y="-1"/>
            <a:ext cx="4952124" cy="6981683"/>
          </a:xfrm>
          <a:prstGeom prst="rect">
            <a:avLst/>
          </a:prstGeom>
        </p:spPr>
      </p:pic>
    </p:spTree>
    <p:extLst>
      <p:ext uri="{BB962C8B-B14F-4D97-AF65-F5344CB8AC3E}">
        <p14:creationId xmlns:p14="http://schemas.microsoft.com/office/powerpoint/2010/main" val="4190793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0392471-8B57-0548-866A-45C15D187745}"/>
              </a:ext>
            </a:extLst>
          </p:cNvPr>
          <p:cNvSpPr/>
          <p:nvPr/>
        </p:nvSpPr>
        <p:spPr>
          <a:xfrm>
            <a:off x="757989" y="2700737"/>
            <a:ext cx="11182999" cy="150819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5E380B9F-0D5E-8848-B1DC-A0DCBF63E9ED}"/>
              </a:ext>
            </a:extLst>
          </p:cNvPr>
          <p:cNvPicPr>
            <a:picLocks noChangeAspect="1"/>
          </p:cNvPicPr>
          <p:nvPr/>
        </p:nvPicPr>
        <p:blipFill>
          <a:blip r:embed="rId3"/>
          <a:stretch>
            <a:fillRect/>
          </a:stretch>
        </p:blipFill>
        <p:spPr>
          <a:xfrm>
            <a:off x="7806618" y="4947312"/>
            <a:ext cx="1857768" cy="1490414"/>
          </a:xfrm>
          <a:prstGeom prst="rect">
            <a:avLst/>
          </a:prstGeom>
        </p:spPr>
      </p:pic>
      <p:pic>
        <p:nvPicPr>
          <p:cNvPr id="7" name="Picture 6">
            <a:extLst>
              <a:ext uri="{FF2B5EF4-FFF2-40B4-BE49-F238E27FC236}">
                <a16:creationId xmlns:a16="http://schemas.microsoft.com/office/drawing/2014/main" id="{67BFB908-FD1A-714C-B747-4BDA15131DDE}"/>
              </a:ext>
            </a:extLst>
          </p:cNvPr>
          <p:cNvPicPr>
            <a:picLocks noChangeAspect="1"/>
          </p:cNvPicPr>
          <p:nvPr/>
        </p:nvPicPr>
        <p:blipFill>
          <a:blip r:embed="rId4"/>
          <a:stretch>
            <a:fillRect/>
          </a:stretch>
        </p:blipFill>
        <p:spPr>
          <a:xfrm>
            <a:off x="6119320" y="4851319"/>
            <a:ext cx="1404668" cy="1331785"/>
          </a:xfrm>
          <a:prstGeom prst="rect">
            <a:avLst/>
          </a:prstGeom>
        </p:spPr>
      </p:pic>
      <p:pic>
        <p:nvPicPr>
          <p:cNvPr id="8" name="Picture 7">
            <a:extLst>
              <a:ext uri="{FF2B5EF4-FFF2-40B4-BE49-F238E27FC236}">
                <a16:creationId xmlns:a16="http://schemas.microsoft.com/office/drawing/2014/main" id="{E7101919-1389-074B-A9EA-48AEB04233B4}"/>
              </a:ext>
            </a:extLst>
          </p:cNvPr>
          <p:cNvPicPr>
            <a:picLocks noChangeAspect="1"/>
          </p:cNvPicPr>
          <p:nvPr/>
        </p:nvPicPr>
        <p:blipFill>
          <a:blip r:embed="rId5"/>
          <a:stretch>
            <a:fillRect/>
          </a:stretch>
        </p:blipFill>
        <p:spPr>
          <a:xfrm>
            <a:off x="9836195" y="5138418"/>
            <a:ext cx="2228069" cy="1271045"/>
          </a:xfrm>
          <a:prstGeom prst="rect">
            <a:avLst/>
          </a:prstGeom>
        </p:spPr>
      </p:pic>
      <p:pic>
        <p:nvPicPr>
          <p:cNvPr id="9" name="Picture 8">
            <a:extLst>
              <a:ext uri="{FF2B5EF4-FFF2-40B4-BE49-F238E27FC236}">
                <a16:creationId xmlns:a16="http://schemas.microsoft.com/office/drawing/2014/main" id="{E1A1021C-9797-994C-B465-D6206CCFDD61}"/>
              </a:ext>
            </a:extLst>
          </p:cNvPr>
          <p:cNvPicPr>
            <a:picLocks noChangeAspect="1"/>
          </p:cNvPicPr>
          <p:nvPr/>
        </p:nvPicPr>
        <p:blipFill>
          <a:blip r:embed="rId6"/>
          <a:stretch>
            <a:fillRect/>
          </a:stretch>
        </p:blipFill>
        <p:spPr>
          <a:xfrm>
            <a:off x="4804180" y="515111"/>
            <a:ext cx="2411091" cy="964437"/>
          </a:xfrm>
          <a:prstGeom prst="rect">
            <a:avLst/>
          </a:prstGeom>
        </p:spPr>
      </p:pic>
      <p:pic>
        <p:nvPicPr>
          <p:cNvPr id="10" name="Picture 9">
            <a:extLst>
              <a:ext uri="{FF2B5EF4-FFF2-40B4-BE49-F238E27FC236}">
                <a16:creationId xmlns:a16="http://schemas.microsoft.com/office/drawing/2014/main" id="{F29411DF-8636-2B43-BB8F-6CD99BA19AFD}"/>
              </a:ext>
            </a:extLst>
          </p:cNvPr>
          <p:cNvPicPr>
            <a:picLocks noChangeAspect="1"/>
          </p:cNvPicPr>
          <p:nvPr/>
        </p:nvPicPr>
        <p:blipFill>
          <a:blip r:embed="rId7"/>
          <a:stretch>
            <a:fillRect/>
          </a:stretch>
        </p:blipFill>
        <p:spPr>
          <a:xfrm>
            <a:off x="10252520" y="151906"/>
            <a:ext cx="1817179" cy="2086727"/>
          </a:xfrm>
          <a:prstGeom prst="rect">
            <a:avLst/>
          </a:prstGeom>
        </p:spPr>
      </p:pic>
      <p:pic>
        <p:nvPicPr>
          <p:cNvPr id="11" name="Picture 10">
            <a:extLst>
              <a:ext uri="{FF2B5EF4-FFF2-40B4-BE49-F238E27FC236}">
                <a16:creationId xmlns:a16="http://schemas.microsoft.com/office/drawing/2014/main" id="{DEAB1AB0-872A-BE4D-B046-64ED35E96B8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440301" y="2787417"/>
            <a:ext cx="2443772" cy="1103884"/>
          </a:xfrm>
          <a:prstGeom prst="rect">
            <a:avLst/>
          </a:prstGeom>
        </p:spPr>
      </p:pic>
      <p:pic>
        <p:nvPicPr>
          <p:cNvPr id="12" name="Picture 11">
            <a:extLst>
              <a:ext uri="{FF2B5EF4-FFF2-40B4-BE49-F238E27FC236}">
                <a16:creationId xmlns:a16="http://schemas.microsoft.com/office/drawing/2014/main" id="{EC7B8D67-0E33-C846-8E6D-C6DAE577DF4A}"/>
              </a:ext>
            </a:extLst>
          </p:cNvPr>
          <p:cNvPicPr>
            <a:picLocks noChangeAspect="1"/>
          </p:cNvPicPr>
          <p:nvPr/>
        </p:nvPicPr>
        <p:blipFill rotWithShape="1">
          <a:blip r:embed="rId9">
            <a:clrChange>
              <a:clrFrom>
                <a:srgbClr val="FFFFFF"/>
              </a:clrFrom>
              <a:clrTo>
                <a:srgbClr val="FFFFFF">
                  <a:alpha val="0"/>
                </a:srgbClr>
              </a:clrTo>
            </a:clrChange>
          </a:blip>
          <a:srcRect l="20067" t="17565" r="17485" b="10669"/>
          <a:stretch/>
        </p:blipFill>
        <p:spPr>
          <a:xfrm>
            <a:off x="7846719" y="2800384"/>
            <a:ext cx="2059183" cy="1329136"/>
          </a:xfrm>
          <a:prstGeom prst="rect">
            <a:avLst/>
          </a:prstGeom>
        </p:spPr>
      </p:pic>
      <p:sp>
        <p:nvSpPr>
          <p:cNvPr id="17" name="Right Arrow 16">
            <a:extLst>
              <a:ext uri="{FF2B5EF4-FFF2-40B4-BE49-F238E27FC236}">
                <a16:creationId xmlns:a16="http://schemas.microsoft.com/office/drawing/2014/main" id="{9AB287F7-BAF7-8242-8580-CC6EEBF1355B}"/>
              </a:ext>
            </a:extLst>
          </p:cNvPr>
          <p:cNvSpPr/>
          <p:nvPr/>
        </p:nvSpPr>
        <p:spPr>
          <a:xfrm rot="3423623">
            <a:off x="12487053" y="1371447"/>
            <a:ext cx="1870364"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F6C0C195-36E6-D94B-AC3A-E273FDC5C955}"/>
              </a:ext>
            </a:extLst>
          </p:cNvPr>
          <p:cNvSpPr/>
          <p:nvPr/>
        </p:nvSpPr>
        <p:spPr>
          <a:xfrm rot="10800000">
            <a:off x="4647514" y="7457696"/>
            <a:ext cx="1870364"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2175A39B-8F19-2142-A96E-48C68CF3C365}"/>
              </a:ext>
            </a:extLst>
          </p:cNvPr>
          <p:cNvSpPr/>
          <p:nvPr/>
        </p:nvSpPr>
        <p:spPr>
          <a:xfrm rot="18274554">
            <a:off x="-2637653" y="2395937"/>
            <a:ext cx="1870364"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066429D-D380-C04E-9C44-8B6A301A610E}"/>
              </a:ext>
            </a:extLst>
          </p:cNvPr>
          <p:cNvSpPr txBox="1"/>
          <p:nvPr/>
        </p:nvSpPr>
        <p:spPr>
          <a:xfrm>
            <a:off x="672629" y="2922678"/>
            <a:ext cx="3794660" cy="830997"/>
          </a:xfrm>
          <a:prstGeom prst="rect">
            <a:avLst/>
          </a:prstGeom>
          <a:noFill/>
          <a:effectLst>
            <a:softEdge rad="228600"/>
          </a:effectLst>
        </p:spPr>
        <p:txBody>
          <a:bodyPr wrap="square" rtlCol="0">
            <a:spAutoFit/>
          </a:bodyPr>
          <a:lstStyle/>
          <a:p>
            <a:pPr algn="r"/>
            <a:r>
              <a:rPr lang="en-US" sz="4800" dirty="0"/>
              <a:t>Abstractions</a:t>
            </a:r>
          </a:p>
        </p:txBody>
      </p:sp>
      <p:sp>
        <p:nvSpPr>
          <p:cNvPr id="23" name="TextBox 22">
            <a:extLst>
              <a:ext uri="{FF2B5EF4-FFF2-40B4-BE49-F238E27FC236}">
                <a16:creationId xmlns:a16="http://schemas.microsoft.com/office/drawing/2014/main" id="{0BA3E95E-A574-F047-9B9B-1103A61A462A}"/>
              </a:ext>
            </a:extLst>
          </p:cNvPr>
          <p:cNvSpPr txBox="1"/>
          <p:nvPr/>
        </p:nvSpPr>
        <p:spPr>
          <a:xfrm>
            <a:off x="1698602" y="4987900"/>
            <a:ext cx="2768687" cy="830997"/>
          </a:xfrm>
          <a:prstGeom prst="rect">
            <a:avLst/>
          </a:prstGeom>
          <a:noFill/>
          <a:effectLst>
            <a:softEdge rad="228600"/>
          </a:effectLst>
        </p:spPr>
        <p:txBody>
          <a:bodyPr wrap="square" rtlCol="0">
            <a:spAutoFit/>
          </a:bodyPr>
          <a:lstStyle/>
          <a:p>
            <a:pPr algn="r"/>
            <a:r>
              <a:rPr lang="en-US" sz="4800" dirty="0"/>
              <a:t>Compute</a:t>
            </a:r>
          </a:p>
        </p:txBody>
      </p:sp>
      <p:pic>
        <p:nvPicPr>
          <p:cNvPr id="24" name="Picture 23">
            <a:extLst>
              <a:ext uri="{FF2B5EF4-FFF2-40B4-BE49-F238E27FC236}">
                <a16:creationId xmlns:a16="http://schemas.microsoft.com/office/drawing/2014/main" id="{3D0BB684-C5CC-D94A-A3BB-BDF925C3D07C}"/>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431244" y="413869"/>
            <a:ext cx="1817178" cy="1329136"/>
          </a:xfrm>
          <a:prstGeom prst="rect">
            <a:avLst/>
          </a:prstGeom>
        </p:spPr>
      </p:pic>
      <p:pic>
        <p:nvPicPr>
          <p:cNvPr id="26" name="Picture 25">
            <a:extLst>
              <a:ext uri="{FF2B5EF4-FFF2-40B4-BE49-F238E27FC236}">
                <a16:creationId xmlns:a16="http://schemas.microsoft.com/office/drawing/2014/main" id="{5B9D5508-8D7E-A641-B8E1-489CA2212E9F}"/>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7387821" y="121023"/>
            <a:ext cx="1405960" cy="2024004"/>
          </a:xfrm>
          <a:prstGeom prst="rect">
            <a:avLst/>
          </a:prstGeom>
        </p:spPr>
      </p:pic>
      <p:sp>
        <p:nvSpPr>
          <p:cNvPr id="21" name="TextBox 20">
            <a:extLst>
              <a:ext uri="{FF2B5EF4-FFF2-40B4-BE49-F238E27FC236}">
                <a16:creationId xmlns:a16="http://schemas.microsoft.com/office/drawing/2014/main" id="{03889D22-2808-324E-84F9-F74BF2FEC69C}"/>
              </a:ext>
            </a:extLst>
          </p:cNvPr>
          <p:cNvSpPr txBox="1"/>
          <p:nvPr/>
        </p:nvSpPr>
        <p:spPr>
          <a:xfrm>
            <a:off x="-335265" y="582228"/>
            <a:ext cx="4802554" cy="830997"/>
          </a:xfrm>
          <a:prstGeom prst="rect">
            <a:avLst/>
          </a:prstGeom>
          <a:solidFill>
            <a:schemeClr val="bg1"/>
          </a:solidFill>
          <a:effectLst>
            <a:softEdge rad="228600"/>
          </a:effectLst>
        </p:spPr>
        <p:txBody>
          <a:bodyPr wrap="square" rtlCol="0">
            <a:spAutoFit/>
          </a:bodyPr>
          <a:lstStyle/>
          <a:p>
            <a:pPr algn="r"/>
            <a:r>
              <a:rPr lang="en-US" sz="4800" dirty="0"/>
              <a:t>Data &amp; Models</a:t>
            </a:r>
          </a:p>
        </p:txBody>
      </p:sp>
      <p:sp>
        <p:nvSpPr>
          <p:cNvPr id="27" name="TextBox 26">
            <a:extLst>
              <a:ext uri="{FF2B5EF4-FFF2-40B4-BE49-F238E27FC236}">
                <a16:creationId xmlns:a16="http://schemas.microsoft.com/office/drawing/2014/main" id="{92F3EE0A-A1EF-F84A-9D65-56AE391FFB1D}"/>
              </a:ext>
            </a:extLst>
          </p:cNvPr>
          <p:cNvSpPr txBox="1"/>
          <p:nvPr/>
        </p:nvSpPr>
        <p:spPr>
          <a:xfrm>
            <a:off x="13748069" y="1210964"/>
            <a:ext cx="1197764" cy="646331"/>
          </a:xfrm>
          <a:prstGeom prst="rect">
            <a:avLst/>
          </a:prstGeom>
          <a:noFill/>
        </p:spPr>
        <p:txBody>
          <a:bodyPr wrap="none" rtlCol="0">
            <a:spAutoFit/>
          </a:bodyPr>
          <a:lstStyle/>
          <a:p>
            <a:pPr algn="ctr"/>
            <a:r>
              <a:rPr lang="en-US" dirty="0"/>
              <a:t>Feedback</a:t>
            </a:r>
          </a:p>
          <a:p>
            <a:pPr algn="ctr"/>
            <a:r>
              <a:rPr lang="en-US" dirty="0"/>
              <a:t>Cycle</a:t>
            </a:r>
          </a:p>
        </p:txBody>
      </p:sp>
      <p:sp>
        <p:nvSpPr>
          <p:cNvPr id="3" name="TextBox 2">
            <a:extLst>
              <a:ext uri="{FF2B5EF4-FFF2-40B4-BE49-F238E27FC236}">
                <a16:creationId xmlns:a16="http://schemas.microsoft.com/office/drawing/2014/main" id="{705F8316-B5DF-B747-BBA5-F92FBAF62EBD}"/>
              </a:ext>
            </a:extLst>
          </p:cNvPr>
          <p:cNvSpPr txBox="1"/>
          <p:nvPr/>
        </p:nvSpPr>
        <p:spPr>
          <a:xfrm>
            <a:off x="1779560" y="2370957"/>
            <a:ext cx="1638013" cy="369332"/>
          </a:xfrm>
          <a:prstGeom prst="rect">
            <a:avLst/>
          </a:prstGeom>
          <a:noFill/>
        </p:spPr>
        <p:txBody>
          <a:bodyPr wrap="none" rtlCol="0">
            <a:spAutoFit/>
          </a:bodyPr>
          <a:lstStyle/>
          <a:p>
            <a:r>
              <a:rPr lang="en-US" dirty="0"/>
              <a:t>Narrow Waste</a:t>
            </a:r>
          </a:p>
        </p:txBody>
      </p:sp>
      <p:sp>
        <p:nvSpPr>
          <p:cNvPr id="4" name="Slide Number Placeholder 3">
            <a:extLst>
              <a:ext uri="{FF2B5EF4-FFF2-40B4-BE49-F238E27FC236}">
                <a16:creationId xmlns:a16="http://schemas.microsoft.com/office/drawing/2014/main" id="{3162DE93-C624-274E-8874-79949E499572}"/>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7</a:t>
            </a:fld>
            <a:endParaRPr lang="en-US">
              <a:solidFill>
                <a:prstClr val="black">
                  <a:tint val="75000"/>
                </a:prstClr>
              </a:solidFill>
            </a:endParaRPr>
          </a:p>
        </p:txBody>
      </p:sp>
      <p:sp>
        <p:nvSpPr>
          <p:cNvPr id="25" name="Cloud 24">
            <a:extLst>
              <a:ext uri="{FF2B5EF4-FFF2-40B4-BE49-F238E27FC236}">
                <a16:creationId xmlns:a16="http://schemas.microsoft.com/office/drawing/2014/main" id="{C23F6C54-44FD-E544-94E1-E3B82A852254}"/>
              </a:ext>
            </a:extLst>
          </p:cNvPr>
          <p:cNvSpPr/>
          <p:nvPr/>
        </p:nvSpPr>
        <p:spPr>
          <a:xfrm>
            <a:off x="4712817" y="5000350"/>
            <a:ext cx="1198357" cy="8595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6358EF14-F347-024C-8342-A739092279B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966775" y="3057535"/>
            <a:ext cx="1644780" cy="561281"/>
          </a:xfrm>
          <a:prstGeom prst="rect">
            <a:avLst/>
          </a:prstGeom>
        </p:spPr>
      </p:pic>
    </p:spTree>
    <p:extLst>
      <p:ext uri="{BB962C8B-B14F-4D97-AF65-F5344CB8AC3E}">
        <p14:creationId xmlns:p14="http://schemas.microsoft.com/office/powerpoint/2010/main" val="23968424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5A18FA-7054-1B4F-AA88-48DEA72D54E4}"/>
              </a:ext>
            </a:extLst>
          </p:cNvPr>
          <p:cNvSpPr>
            <a:spLocks noGrp="1"/>
          </p:cNvSpPr>
          <p:nvPr>
            <p:ph type="title"/>
          </p:nvPr>
        </p:nvSpPr>
        <p:spPr>
          <a:xfrm>
            <a:off x="552450" y="320675"/>
            <a:ext cx="10801350" cy="1864586"/>
          </a:xfrm>
        </p:spPr>
        <p:txBody>
          <a:bodyPr>
            <a:normAutofit fontScale="90000"/>
          </a:bodyPr>
          <a:lstStyle/>
          <a:p>
            <a:r>
              <a:rPr lang="en-US" dirty="0"/>
              <a:t>Inference in </a:t>
            </a:r>
            <a:br>
              <a:rPr lang="en-US" dirty="0"/>
            </a:br>
            <a:r>
              <a:rPr lang="en-US" dirty="0"/>
              <a:t>Deep Learning </a:t>
            </a:r>
            <a:br>
              <a:rPr lang="en-US" dirty="0"/>
            </a:br>
            <a:r>
              <a:rPr lang="en-US" dirty="0"/>
              <a:t>Models</a:t>
            </a:r>
          </a:p>
        </p:txBody>
      </p:sp>
      <p:sp>
        <p:nvSpPr>
          <p:cNvPr id="6" name="Content Placeholder 5">
            <a:extLst>
              <a:ext uri="{FF2B5EF4-FFF2-40B4-BE49-F238E27FC236}">
                <a16:creationId xmlns:a16="http://schemas.microsoft.com/office/drawing/2014/main" id="{6FA434AA-99C8-AD42-9EF8-55ACE057F237}"/>
              </a:ext>
            </a:extLst>
          </p:cNvPr>
          <p:cNvSpPr>
            <a:spLocks noGrp="1"/>
          </p:cNvSpPr>
          <p:nvPr>
            <p:ph idx="1"/>
          </p:nvPr>
        </p:nvSpPr>
        <p:spPr>
          <a:xfrm>
            <a:off x="552450" y="2386269"/>
            <a:ext cx="10515600" cy="3852218"/>
          </a:xfrm>
        </p:spPr>
        <p:txBody>
          <a:bodyPr/>
          <a:lstStyle/>
          <a:p>
            <a:r>
              <a:rPr lang="en-US" b="1" dirty="0"/>
              <a:t>Compute intensive</a:t>
            </a:r>
          </a:p>
          <a:p>
            <a:r>
              <a:rPr lang="en-US" b="1" dirty="0"/>
              <a:t>Less memory intensive</a:t>
            </a:r>
            <a:br>
              <a:rPr lang="en-US" dirty="0"/>
            </a:br>
            <a:r>
              <a:rPr lang="en-US" dirty="0"/>
              <a:t>than training</a:t>
            </a:r>
          </a:p>
          <a:p>
            <a:pPr marL="457200" lvl="1" indent="0">
              <a:buNone/>
            </a:pPr>
            <a:endParaRPr lang="en-US" dirty="0"/>
          </a:p>
          <a:p>
            <a:endParaRPr lang="en-US" dirty="0"/>
          </a:p>
        </p:txBody>
      </p:sp>
      <p:sp>
        <p:nvSpPr>
          <p:cNvPr id="4" name="Slide Number Placeholder 3">
            <a:extLst>
              <a:ext uri="{FF2B5EF4-FFF2-40B4-BE49-F238E27FC236}">
                <a16:creationId xmlns:a16="http://schemas.microsoft.com/office/drawing/2014/main" id="{BF438063-8352-DB4D-819F-E614ABA51686}"/>
              </a:ext>
            </a:extLst>
          </p:cNvPr>
          <p:cNvSpPr>
            <a:spLocks noGrp="1"/>
          </p:cNvSpPr>
          <p:nvPr>
            <p:ph type="sldNum" sz="quarter" idx="12"/>
          </p:nvPr>
        </p:nvSpPr>
        <p:spPr>
          <a:prstGeom prst="rect">
            <a:avLst/>
          </a:prstGeom>
        </p:spPr>
        <p:txBody>
          <a:bodyPr/>
          <a:lstStyle/>
          <a:p>
            <a:fld id="{DC2A921A-EC74-6F4D-8465-D463C43FF014}" type="slidenum">
              <a:rPr lang="en-US" smtClean="0">
                <a:solidFill>
                  <a:srgbClr val="000000">
                    <a:tint val="75000"/>
                  </a:srgbClr>
                </a:solidFill>
                <a:uFillTx/>
              </a:rPr>
              <a:pPr/>
              <a:t>70</a:t>
            </a:fld>
            <a:endParaRPr lang="en-US">
              <a:solidFill>
                <a:srgbClr val="000000">
                  <a:tint val="75000"/>
                </a:srgbClr>
              </a:solidFill>
              <a:uFillTx/>
            </a:endParaRPr>
          </a:p>
        </p:txBody>
      </p:sp>
      <p:pic>
        <p:nvPicPr>
          <p:cNvPr id="7" name="Picture 6">
            <a:extLst>
              <a:ext uri="{FF2B5EF4-FFF2-40B4-BE49-F238E27FC236}">
                <a16:creationId xmlns:a16="http://schemas.microsoft.com/office/drawing/2014/main" id="{479AFA3B-4364-2144-A686-576FF7E97466}"/>
              </a:ext>
            </a:extLst>
          </p:cNvPr>
          <p:cNvPicPr>
            <a:picLocks noChangeAspect="1"/>
          </p:cNvPicPr>
          <p:nvPr/>
        </p:nvPicPr>
        <p:blipFill>
          <a:blip r:embed="rId3"/>
          <a:stretch>
            <a:fillRect/>
          </a:stretch>
        </p:blipFill>
        <p:spPr>
          <a:xfrm>
            <a:off x="5218213" y="-6666101"/>
            <a:ext cx="6443812" cy="6216650"/>
          </a:xfrm>
          <a:prstGeom prst="rect">
            <a:avLst/>
          </a:prstGeom>
        </p:spPr>
      </p:pic>
      <p:sp>
        <p:nvSpPr>
          <p:cNvPr id="8" name="TextBox 7">
            <a:extLst>
              <a:ext uri="{FF2B5EF4-FFF2-40B4-BE49-F238E27FC236}">
                <a16:creationId xmlns:a16="http://schemas.microsoft.com/office/drawing/2014/main" id="{4FB99D8C-81E9-5040-947F-632419C42C97}"/>
              </a:ext>
            </a:extLst>
          </p:cNvPr>
          <p:cNvSpPr txBox="1"/>
          <p:nvPr/>
        </p:nvSpPr>
        <p:spPr>
          <a:xfrm>
            <a:off x="4046786" y="-1"/>
            <a:ext cx="3526928" cy="523220"/>
          </a:xfrm>
          <a:prstGeom prst="rect">
            <a:avLst/>
          </a:prstGeom>
        </p:spPr>
        <p:txBody>
          <a:bodyPr wrap="none" rtlCol="0">
            <a:spAutoFit/>
          </a:bodyPr>
          <a:lstStyle/>
          <a:p>
            <a:r>
              <a:rPr lang="en-US" sz="1400" dirty="0">
                <a:hlinkClick r:id="rId4"/>
              </a:rPr>
              <a:t>Benchmark Analysis of Representative </a:t>
            </a:r>
            <a:br>
              <a:rPr lang="en-US" sz="1400" dirty="0">
                <a:hlinkClick r:id="rId4"/>
              </a:rPr>
            </a:br>
            <a:r>
              <a:rPr lang="en-US" sz="1400" dirty="0">
                <a:hlinkClick r:id="rId4"/>
              </a:rPr>
              <a:t>Deep Neural Network Architectures</a:t>
            </a:r>
            <a:endParaRPr lang="en-US" sz="1400" dirty="0"/>
          </a:p>
        </p:txBody>
      </p:sp>
      <p:pic>
        <p:nvPicPr>
          <p:cNvPr id="10" name="Picture 9">
            <a:extLst>
              <a:ext uri="{FF2B5EF4-FFF2-40B4-BE49-F238E27FC236}">
                <a16:creationId xmlns:a16="http://schemas.microsoft.com/office/drawing/2014/main" id="{73A394FE-EE78-0847-99CF-35C11D807991}"/>
              </a:ext>
            </a:extLst>
          </p:cNvPr>
          <p:cNvPicPr>
            <a:picLocks noChangeAspect="1"/>
          </p:cNvPicPr>
          <p:nvPr/>
        </p:nvPicPr>
        <p:blipFill>
          <a:blip r:embed="rId5"/>
          <a:stretch>
            <a:fillRect/>
          </a:stretch>
        </p:blipFill>
        <p:spPr>
          <a:xfrm>
            <a:off x="3629338" y="1638324"/>
            <a:ext cx="3865077" cy="523220"/>
          </a:xfrm>
          <a:prstGeom prst="rect">
            <a:avLst/>
          </a:prstGeom>
        </p:spPr>
      </p:pic>
      <p:sp>
        <p:nvSpPr>
          <p:cNvPr id="3" name="Rectangle 2">
            <a:extLst>
              <a:ext uri="{FF2B5EF4-FFF2-40B4-BE49-F238E27FC236}">
                <a16:creationId xmlns:a16="http://schemas.microsoft.com/office/drawing/2014/main" id="{D4447A1D-1728-0746-A6A8-1239C1AB7F43}"/>
              </a:ext>
            </a:extLst>
          </p:cNvPr>
          <p:cNvSpPr/>
          <p:nvPr/>
        </p:nvSpPr>
        <p:spPr>
          <a:xfrm>
            <a:off x="552449" y="3985490"/>
            <a:ext cx="6941965" cy="2445285"/>
          </a:xfrm>
          <a:prstGeom prst="rect">
            <a:avLst/>
          </a:prstGeom>
        </p:spPr>
        <p:txBody>
          <a:bodyPr wrap="square">
            <a:spAutoFit/>
          </a:bodyPr>
          <a:lstStyle/>
          <a:p>
            <a:pPr marL="457200" lvl="0" indent="-442913" defTabSz="914377">
              <a:lnSpc>
                <a:spcPct val="90000"/>
              </a:lnSpc>
              <a:spcBef>
                <a:spcPts val="2200"/>
              </a:spcBef>
              <a:buClr>
                <a:srgbClr val="000000"/>
              </a:buClr>
              <a:buSzPct val="100000"/>
              <a:buFont typeface="Wingdings" charset="2"/>
              <a:buChar char="Ø"/>
            </a:pPr>
            <a:r>
              <a:rPr lang="en-US" sz="2800" dirty="0">
                <a:solidFill>
                  <a:srgbClr val="000000"/>
                </a:solidFill>
                <a:ea typeface="Helvetica Neue Light" charset="0"/>
              </a:rPr>
              <a:t>Latency vs throughput tradeoff </a:t>
            </a:r>
            <a:br>
              <a:rPr lang="en-US" sz="2800" dirty="0">
                <a:solidFill>
                  <a:srgbClr val="000000"/>
                </a:solidFill>
                <a:ea typeface="Helvetica Neue Light" charset="0"/>
              </a:rPr>
            </a:br>
            <a:r>
              <a:rPr lang="en-US" sz="2800" dirty="0">
                <a:solidFill>
                  <a:srgbClr val="000000"/>
                </a:solidFill>
                <a:ea typeface="Helvetica Neue Light" charset="0"/>
              </a:rPr>
              <a:t>determined by</a:t>
            </a:r>
            <a:r>
              <a:rPr lang="en-US" sz="2800" b="1" dirty="0">
                <a:solidFill>
                  <a:srgbClr val="000000"/>
                </a:solidFill>
                <a:ea typeface="Helvetica Neue Light" charset="0"/>
              </a:rPr>
              <a:t> batch size</a:t>
            </a:r>
            <a:r>
              <a:rPr lang="en-US" sz="2800" dirty="0">
                <a:solidFill>
                  <a:srgbClr val="000000"/>
                </a:solidFill>
                <a:ea typeface="Helvetica Neue Light" charset="0"/>
              </a:rPr>
              <a:t> and </a:t>
            </a:r>
            <a:r>
              <a:rPr lang="en-US" sz="2800" b="1" dirty="0">
                <a:solidFill>
                  <a:srgbClr val="000000"/>
                </a:solidFill>
                <a:ea typeface="Helvetica Neue Light" charset="0"/>
              </a:rPr>
              <a:t>hardware</a:t>
            </a:r>
          </a:p>
          <a:p>
            <a:pPr marL="914400" lvl="1" indent="-457200" defTabSz="914377">
              <a:lnSpc>
                <a:spcPct val="90000"/>
              </a:lnSpc>
              <a:spcBef>
                <a:spcPts val="500"/>
              </a:spcBef>
              <a:buFont typeface="Wingdings" charset="2"/>
              <a:buChar char="Ø"/>
            </a:pPr>
            <a:r>
              <a:rPr lang="en-US" sz="2400" b="1" dirty="0">
                <a:solidFill>
                  <a:srgbClr val="000000"/>
                </a:solidFill>
                <a:ea typeface="Helvetica Neue Light" charset="0"/>
              </a:rPr>
              <a:t>Increase batch size </a:t>
            </a:r>
          </a:p>
          <a:p>
            <a:pPr marL="1371600" lvl="2" indent="-457200" defTabSz="914377">
              <a:lnSpc>
                <a:spcPct val="90000"/>
              </a:lnSpc>
              <a:spcBef>
                <a:spcPts val="500"/>
              </a:spcBef>
              <a:buFont typeface="Wingdings" charset="2"/>
              <a:buChar char="Ø"/>
            </a:pPr>
            <a:r>
              <a:rPr lang="en-US" sz="2400" dirty="0">
                <a:solidFill>
                  <a:srgbClr val="000000"/>
                </a:solidFill>
                <a:ea typeface="Helvetica Neue Light" charset="0"/>
              </a:rPr>
              <a:t>Increase throughput </a:t>
            </a:r>
            <a:r>
              <a:rPr lang="en-US" sz="2400" dirty="0">
                <a:solidFill>
                  <a:srgbClr val="000000"/>
                </a:solidFill>
                <a:ea typeface="Helvetica Neue Light" charset="0"/>
                <a:sym typeface="Wingdings" pitchFamily="2" charset="2"/>
              </a:rPr>
              <a:t></a:t>
            </a:r>
            <a:endParaRPr lang="en-US" sz="2400" dirty="0">
              <a:solidFill>
                <a:srgbClr val="000000"/>
              </a:solidFill>
              <a:ea typeface="Helvetica Neue Light" charset="0"/>
            </a:endParaRPr>
          </a:p>
          <a:p>
            <a:pPr marL="1371600" lvl="2" indent="-457200" defTabSz="914377">
              <a:lnSpc>
                <a:spcPct val="90000"/>
              </a:lnSpc>
              <a:spcBef>
                <a:spcPts val="500"/>
              </a:spcBef>
              <a:buFont typeface="Wingdings" charset="2"/>
              <a:buChar char="Ø"/>
            </a:pPr>
            <a:r>
              <a:rPr lang="en-US" sz="2400" dirty="0">
                <a:solidFill>
                  <a:srgbClr val="000000"/>
                </a:solidFill>
                <a:ea typeface="Helvetica Neue Light" charset="0"/>
              </a:rPr>
              <a:t>Increase latency </a:t>
            </a:r>
            <a:r>
              <a:rPr lang="en-US" sz="2400" dirty="0">
                <a:solidFill>
                  <a:srgbClr val="000000"/>
                </a:solidFill>
                <a:ea typeface="Helvetica Neue Light" charset="0"/>
                <a:sym typeface="Wingdings" pitchFamily="2" charset="2"/>
              </a:rPr>
              <a:t></a:t>
            </a:r>
          </a:p>
        </p:txBody>
      </p:sp>
      <p:sp>
        <p:nvSpPr>
          <p:cNvPr id="2" name="TextBox 1">
            <a:extLst>
              <a:ext uri="{FF2B5EF4-FFF2-40B4-BE49-F238E27FC236}">
                <a16:creationId xmlns:a16="http://schemas.microsoft.com/office/drawing/2014/main" id="{391E5C79-1C61-4447-B9A9-9FD79CB54B80}"/>
              </a:ext>
            </a:extLst>
          </p:cNvPr>
          <p:cNvSpPr txBox="1"/>
          <p:nvPr/>
        </p:nvSpPr>
        <p:spPr>
          <a:xfrm>
            <a:off x="6300826" y="523219"/>
            <a:ext cx="982961" cy="369332"/>
          </a:xfrm>
          <a:prstGeom prst="rect">
            <a:avLst/>
          </a:prstGeom>
        </p:spPr>
        <p:txBody>
          <a:bodyPr wrap="none" rtlCol="0">
            <a:spAutoFit/>
          </a:bodyPr>
          <a:lstStyle/>
          <a:p>
            <a:r>
              <a:rPr lang="en-US" dirty="0" err="1"/>
              <a:t>TitanXP</a:t>
            </a:r>
            <a:endParaRPr lang="en-US" dirty="0"/>
          </a:p>
        </p:txBody>
      </p:sp>
      <p:sp>
        <p:nvSpPr>
          <p:cNvPr id="11" name="Rectangle 10">
            <a:extLst>
              <a:ext uri="{FF2B5EF4-FFF2-40B4-BE49-F238E27FC236}">
                <a16:creationId xmlns:a16="http://schemas.microsoft.com/office/drawing/2014/main" id="{1EFF44CF-C828-364F-BC22-D38999A5A42B}"/>
              </a:ext>
            </a:extLst>
          </p:cNvPr>
          <p:cNvSpPr/>
          <p:nvPr/>
        </p:nvSpPr>
        <p:spPr>
          <a:xfrm>
            <a:off x="0" y="-293297"/>
            <a:ext cx="12491048" cy="7267500"/>
          </a:xfrm>
          <a:prstGeom prst="rect">
            <a:avLst/>
          </a:prstGeom>
          <a:solidFill>
            <a:schemeClr val="bg1">
              <a:alpha val="92000"/>
            </a:schemeClr>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DD241E8-56B0-0447-8F62-B6B28DDD05C3}"/>
              </a:ext>
            </a:extLst>
          </p:cNvPr>
          <p:cNvPicPr>
            <a:picLocks noChangeAspect="1"/>
          </p:cNvPicPr>
          <p:nvPr/>
        </p:nvPicPr>
        <p:blipFill>
          <a:blip r:embed="rId6"/>
          <a:stretch>
            <a:fillRect/>
          </a:stretch>
        </p:blipFill>
        <p:spPr>
          <a:xfrm>
            <a:off x="1001110" y="-6635692"/>
            <a:ext cx="11190890" cy="15777320"/>
          </a:xfrm>
          <a:prstGeom prst="rect">
            <a:avLst/>
          </a:prstGeom>
        </p:spPr>
      </p:pic>
      <p:sp>
        <p:nvSpPr>
          <p:cNvPr id="12" name="Rectangle 11">
            <a:extLst>
              <a:ext uri="{FF2B5EF4-FFF2-40B4-BE49-F238E27FC236}">
                <a16:creationId xmlns:a16="http://schemas.microsoft.com/office/drawing/2014/main" id="{2E73CBC6-CA2C-0A43-B358-D27829C685DA}"/>
              </a:ext>
            </a:extLst>
          </p:cNvPr>
          <p:cNvSpPr/>
          <p:nvPr/>
        </p:nvSpPr>
        <p:spPr>
          <a:xfrm>
            <a:off x="-1" y="1078663"/>
            <a:ext cx="12491049" cy="5895540"/>
          </a:xfrm>
          <a:prstGeom prst="rect">
            <a:avLst/>
          </a:prstGeom>
          <a:solidFill>
            <a:schemeClr val="bg1">
              <a:alpha val="92000"/>
            </a:schemeClr>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3F5C9E-1511-0843-A70D-FCD196010A22}"/>
              </a:ext>
            </a:extLst>
          </p:cNvPr>
          <p:cNvSpPr/>
          <p:nvPr/>
        </p:nvSpPr>
        <p:spPr>
          <a:xfrm>
            <a:off x="-948906" y="-430062"/>
            <a:ext cx="13644113" cy="1198634"/>
          </a:xfrm>
          <a:prstGeom prst="rect">
            <a:avLst/>
          </a:prstGeom>
          <a:solidFill>
            <a:schemeClr val="bg1">
              <a:alpha val="92000"/>
            </a:schemeClr>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B4926C1-6CF9-174F-848A-AEB46EAD4507}"/>
              </a:ext>
            </a:extLst>
          </p:cNvPr>
          <p:cNvSpPr txBox="1"/>
          <p:nvPr/>
        </p:nvSpPr>
        <p:spPr>
          <a:xfrm>
            <a:off x="2598452" y="139580"/>
            <a:ext cx="9401933" cy="523220"/>
          </a:xfrm>
          <a:prstGeom prst="rect">
            <a:avLst/>
          </a:prstGeom>
        </p:spPr>
        <p:txBody>
          <a:bodyPr wrap="none" rtlCol="0">
            <a:spAutoFit/>
          </a:bodyPr>
          <a:lstStyle/>
          <a:p>
            <a:r>
              <a:rPr lang="en-US" sz="2800" dirty="0"/>
              <a:t>Batch Size.    1         2          4         8       16        32       64</a:t>
            </a:r>
          </a:p>
        </p:txBody>
      </p:sp>
      <p:graphicFrame>
        <p:nvGraphicFramePr>
          <p:cNvPr id="18" name="Chart 17">
            <a:extLst>
              <a:ext uri="{FF2B5EF4-FFF2-40B4-BE49-F238E27FC236}">
                <a16:creationId xmlns:a16="http://schemas.microsoft.com/office/drawing/2014/main" id="{439BBDDD-C718-004F-AB5D-9774F54FD4BC}"/>
              </a:ext>
            </a:extLst>
          </p:cNvPr>
          <p:cNvGraphicFramePr>
            <a:graphicFrameLocks noChangeAspect="1"/>
          </p:cNvGraphicFramePr>
          <p:nvPr>
            <p:extLst>
              <p:ext uri="{D42A27DB-BD31-4B8C-83A1-F6EECF244321}">
                <p14:modId xmlns:p14="http://schemas.microsoft.com/office/powerpoint/2010/main" val="166216087"/>
              </p:ext>
            </p:extLst>
          </p:nvPr>
        </p:nvGraphicFramePr>
        <p:xfrm>
          <a:off x="6200479" y="1401736"/>
          <a:ext cx="5991521" cy="513558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91F4C9D1-AAC5-C243-871B-92B2C44125F3}"/>
              </a:ext>
            </a:extLst>
          </p:cNvPr>
          <p:cNvGraphicFramePr>
            <a:graphicFrameLocks noChangeAspect="1"/>
          </p:cNvGraphicFramePr>
          <p:nvPr>
            <p:extLst>
              <p:ext uri="{D42A27DB-BD31-4B8C-83A1-F6EECF244321}">
                <p14:modId xmlns:p14="http://schemas.microsoft.com/office/powerpoint/2010/main" val="1690640121"/>
              </p:ext>
            </p:extLst>
          </p:nvPr>
        </p:nvGraphicFramePr>
        <p:xfrm>
          <a:off x="242192" y="1401736"/>
          <a:ext cx="5991521" cy="513558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130191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01216-E194-AC40-9AA6-70B69ED2C7AE}"/>
              </a:ext>
            </a:extLst>
          </p:cNvPr>
          <p:cNvSpPr>
            <a:spLocks noGrp="1"/>
          </p:cNvSpPr>
          <p:nvPr>
            <p:ph type="title"/>
          </p:nvPr>
        </p:nvSpPr>
        <p:spPr/>
        <p:txBody>
          <a:bodyPr/>
          <a:lstStyle/>
          <a:p>
            <a:r>
              <a:rPr lang="en-US" dirty="0"/>
              <a:t>BERT-Large on a V100 (~$10K)</a:t>
            </a:r>
          </a:p>
        </p:txBody>
      </p:sp>
      <p:graphicFrame>
        <p:nvGraphicFramePr>
          <p:cNvPr id="4" name="Chart 3">
            <a:extLst>
              <a:ext uri="{FF2B5EF4-FFF2-40B4-BE49-F238E27FC236}">
                <a16:creationId xmlns:a16="http://schemas.microsoft.com/office/drawing/2014/main" id="{F3FB5575-4A1D-3743-8F63-E07B90C7D2C5}"/>
              </a:ext>
            </a:extLst>
          </p:cNvPr>
          <p:cNvGraphicFramePr/>
          <p:nvPr/>
        </p:nvGraphicFramePr>
        <p:xfrm>
          <a:off x="260824" y="1931536"/>
          <a:ext cx="5965588" cy="397705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DC05F450-E1C7-5A48-BA4E-B426F4ED3E99}"/>
              </a:ext>
            </a:extLst>
          </p:cNvPr>
          <p:cNvGraphicFramePr/>
          <p:nvPr/>
        </p:nvGraphicFramePr>
        <p:xfrm>
          <a:off x="6226412" y="1931537"/>
          <a:ext cx="5965588" cy="3977059"/>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CE684DA0-3B7A-2B49-A5E0-93A84561B2CB}"/>
              </a:ext>
            </a:extLst>
          </p:cNvPr>
          <p:cNvSpPr txBox="1"/>
          <p:nvPr/>
        </p:nvSpPr>
        <p:spPr>
          <a:xfrm>
            <a:off x="424984" y="6352659"/>
            <a:ext cx="11602856" cy="369332"/>
          </a:xfrm>
          <a:prstGeom prst="rect">
            <a:avLst/>
          </a:prstGeom>
        </p:spPr>
        <p:txBody>
          <a:bodyPr wrap="none" rtlCol="0">
            <a:spAutoFit/>
          </a:bodyPr>
          <a:lstStyle/>
          <a:p>
            <a:r>
              <a:rPr lang="en-US" dirty="0"/>
              <a:t>Numbers obtained from: </a:t>
            </a:r>
            <a:r>
              <a:rPr lang="en-US" dirty="0">
                <a:hlinkClick r:id="rId4"/>
              </a:rPr>
              <a:t>https://developer.nvidia.com/deep-learning-performance-training-inference</a:t>
            </a:r>
            <a:r>
              <a:rPr lang="en-US" dirty="0"/>
              <a:t> </a:t>
            </a:r>
          </a:p>
        </p:txBody>
      </p:sp>
      <p:sp>
        <p:nvSpPr>
          <p:cNvPr id="7" name="TextBox 6">
            <a:extLst>
              <a:ext uri="{FF2B5EF4-FFF2-40B4-BE49-F238E27FC236}">
                <a16:creationId xmlns:a16="http://schemas.microsoft.com/office/drawing/2014/main" id="{1CFD1438-0FB9-5B4B-9913-CCCE777C07B8}"/>
              </a:ext>
            </a:extLst>
          </p:cNvPr>
          <p:cNvSpPr txBox="1"/>
          <p:nvPr/>
        </p:nvSpPr>
        <p:spPr>
          <a:xfrm>
            <a:off x="424984" y="5983326"/>
            <a:ext cx="5371983" cy="369332"/>
          </a:xfrm>
          <a:prstGeom prst="rect">
            <a:avLst/>
          </a:prstGeom>
        </p:spPr>
        <p:txBody>
          <a:bodyPr wrap="none" rtlCol="0">
            <a:spAutoFit/>
          </a:bodyPr>
          <a:lstStyle/>
          <a:p>
            <a:r>
              <a:rPr lang="en-US" dirty="0"/>
              <a:t>Results included Mixed precision optimizations!</a:t>
            </a:r>
          </a:p>
        </p:txBody>
      </p:sp>
      <p:sp>
        <p:nvSpPr>
          <p:cNvPr id="3" name="Slide Number Placeholder 2">
            <a:extLst>
              <a:ext uri="{FF2B5EF4-FFF2-40B4-BE49-F238E27FC236}">
                <a16:creationId xmlns:a16="http://schemas.microsoft.com/office/drawing/2014/main" id="{C9486F02-4B32-6447-BE9E-0EAC10BE0E30}"/>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71</a:t>
            </a:fld>
            <a:endParaRPr lang="en-US">
              <a:solidFill>
                <a:srgbClr val="000000">
                  <a:tint val="75000"/>
                </a:srgbClr>
              </a:solidFill>
              <a:uFillTx/>
            </a:endParaRPr>
          </a:p>
        </p:txBody>
      </p:sp>
    </p:spTree>
    <p:extLst>
      <p:ext uri="{BB962C8B-B14F-4D97-AF65-F5344CB8AC3E}">
        <p14:creationId xmlns:p14="http://schemas.microsoft.com/office/powerpoint/2010/main" val="1227344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86192" y="354702"/>
            <a:ext cx="6039547" cy="9387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500" b="0" i="1" u="none" strike="noStrike" kern="1200" cap="none" spc="0" normalizeH="0" baseline="0" noProof="0" dirty="0">
                <a:ln>
                  <a:noFill/>
                </a:ln>
                <a:solidFill>
                  <a:srgbClr val="E7E6E6">
                    <a:lumMod val="10000"/>
                  </a:srgbClr>
                </a:solidFill>
                <a:effectLst/>
                <a:uLnTx/>
                <a:uFillTx/>
                <a:latin typeface="Century Gothic" charset="0"/>
                <a:ea typeface="Century Gothic" charset="0"/>
                <a:cs typeface="Century Gothic" charset="0"/>
              </a:rPr>
              <a:t>Google Translate</a:t>
            </a: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t="3" b="7012"/>
          <a:stretch/>
        </p:blipFill>
        <p:spPr>
          <a:xfrm>
            <a:off x="6513288" y="157609"/>
            <a:ext cx="5386660" cy="1920240"/>
          </a:xfrm>
          <a:prstGeom prst="rect">
            <a:avLst/>
          </a:prstGeom>
          <a:ln>
            <a:solidFill>
              <a:schemeClr val="tx1"/>
            </a:solidFill>
          </a:ln>
        </p:spPr>
      </p:pic>
      <p:sp>
        <p:nvSpPr>
          <p:cNvPr id="13" name="TextBox 12"/>
          <p:cNvSpPr txBox="1"/>
          <p:nvPr/>
        </p:nvSpPr>
        <p:spPr>
          <a:xfrm>
            <a:off x="1607813" y="1682064"/>
            <a:ext cx="2153155" cy="748988"/>
          </a:xfrm>
          <a:prstGeom prst="rect">
            <a:avLst/>
          </a:prstGeom>
          <a:noFill/>
        </p:spPr>
        <p:txBody>
          <a:bodyPr wrap="non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4267" b="1" i="0" u="none" strike="noStrike" kern="1200" cap="none" spc="0" normalizeH="0" baseline="0" noProof="0" dirty="0">
                <a:ln>
                  <a:noFill/>
                </a:ln>
                <a:solidFill>
                  <a:prstClr val="black"/>
                </a:solidFill>
                <a:effectLst/>
                <a:uLnTx/>
                <a:uFillTx/>
                <a:latin typeface="Century Gothic" charset="0"/>
                <a:ea typeface="Century Gothic" charset="0"/>
                <a:cs typeface="Century Gothic" charset="0"/>
              </a:rPr>
              <a:t>Serving</a:t>
            </a: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2296" y="2499485"/>
            <a:ext cx="4867534" cy="2015371"/>
          </a:xfrm>
          <a:prstGeom prst="rect">
            <a:avLst/>
          </a:prstGeom>
        </p:spPr>
      </p:pic>
      <p:sp>
        <p:nvSpPr>
          <p:cNvPr id="18" name="TextBox 17"/>
          <p:cNvSpPr txBox="1"/>
          <p:nvPr/>
        </p:nvSpPr>
        <p:spPr>
          <a:xfrm>
            <a:off x="937658" y="4779358"/>
            <a:ext cx="4201687"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82,000 GPUs running 24/7</a:t>
            </a:r>
          </a:p>
        </p:txBody>
      </p:sp>
      <p:sp>
        <p:nvSpPr>
          <p:cNvPr id="21" name="TextBox 20"/>
          <p:cNvSpPr txBox="1"/>
          <p:nvPr/>
        </p:nvSpPr>
        <p:spPr>
          <a:xfrm>
            <a:off x="186192" y="6403714"/>
            <a:ext cx="626004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entury Gothic" charset="0"/>
                <a:ea typeface="Century Gothic" charset="0"/>
                <a:cs typeface="Century Gothic" charset="0"/>
              </a:rPr>
              <a:t>[1] https</a:t>
            </a:r>
            <a:r>
              <a:rPr kumimoji="0" lang="en-US" sz="12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a:t>
            </a:r>
            <a:r>
              <a:rPr kumimoji="0" lang="en-US" sz="1200" b="0" i="0" u="none" strike="noStrike" kern="1200" cap="none" spc="0" normalizeH="0" baseline="0" noProof="0" dirty="0" err="1">
                <a:ln>
                  <a:noFill/>
                </a:ln>
                <a:solidFill>
                  <a:srgbClr val="000000"/>
                </a:solidFill>
                <a:effectLst/>
                <a:uLnTx/>
                <a:uFillTx/>
                <a:latin typeface="Century Gothic" charset="0"/>
                <a:ea typeface="Century Gothic" charset="0"/>
                <a:cs typeface="Century Gothic" charset="0"/>
              </a:rPr>
              <a:t>www.nytimes.com</a:t>
            </a:r>
            <a:r>
              <a:rPr kumimoji="0" lang="en-US" sz="12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/2016/12/14/magazine/the-great-</a:t>
            </a:r>
            <a:r>
              <a:rPr kumimoji="0" lang="en-US" sz="1200" b="0" i="0" u="none" strike="noStrike" kern="1200" cap="none" spc="0" normalizeH="0" baseline="0" noProof="0" dirty="0" err="1">
                <a:ln>
                  <a:noFill/>
                </a:ln>
                <a:solidFill>
                  <a:srgbClr val="000000"/>
                </a:solidFill>
                <a:effectLst/>
                <a:uLnTx/>
                <a:uFillTx/>
                <a:latin typeface="Century Gothic" charset="0"/>
                <a:ea typeface="Century Gothic" charset="0"/>
                <a:cs typeface="Century Gothic" charset="0"/>
              </a:rPr>
              <a:t>ai</a:t>
            </a:r>
            <a:r>
              <a:rPr kumimoji="0" lang="en-US" sz="12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a:t>
            </a:r>
            <a:r>
              <a:rPr kumimoji="0" lang="en-US" sz="1200" b="0" i="0" u="none" strike="noStrike" kern="1200" cap="none" spc="0" normalizeH="0" baseline="0" noProof="0" dirty="0" err="1">
                <a:ln>
                  <a:noFill/>
                </a:ln>
                <a:solidFill>
                  <a:srgbClr val="000000"/>
                </a:solidFill>
                <a:effectLst/>
                <a:uLnTx/>
                <a:uFillTx/>
                <a:latin typeface="Century Gothic" charset="0"/>
                <a:ea typeface="Century Gothic" charset="0"/>
                <a:cs typeface="Century Gothic" charset="0"/>
              </a:rPr>
              <a:t>awakening.html</a:t>
            </a:r>
            <a:endParaRPr kumimoji="0" lang="en-US" sz="12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endParaRPr>
          </a:p>
        </p:txBody>
      </p:sp>
      <p:grpSp>
        <p:nvGrpSpPr>
          <p:cNvPr id="3" name="Group 2"/>
          <p:cNvGrpSpPr/>
          <p:nvPr/>
        </p:nvGrpSpPr>
        <p:grpSpPr>
          <a:xfrm>
            <a:off x="352604" y="3255742"/>
            <a:ext cx="5371797" cy="1004276"/>
            <a:chOff x="6573836" y="3855470"/>
            <a:chExt cx="5371797" cy="1004276"/>
          </a:xfrm>
        </p:grpSpPr>
        <p:sp>
          <p:nvSpPr>
            <p:cNvPr id="2" name="Rounded Rectangle 1"/>
            <p:cNvSpPr/>
            <p:nvPr/>
          </p:nvSpPr>
          <p:spPr>
            <a:xfrm>
              <a:off x="6573836" y="3855470"/>
              <a:ext cx="5306918" cy="1004276"/>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charset="0"/>
                <a:ea typeface="Century Gothic" charset="0"/>
                <a:cs typeface="Century Gothic" charset="0"/>
              </a:endParaRPr>
            </a:p>
          </p:txBody>
        </p:sp>
        <p:sp>
          <p:nvSpPr>
            <p:cNvPr id="20" name="TextBox 19"/>
            <p:cNvSpPr txBox="1"/>
            <p:nvPr/>
          </p:nvSpPr>
          <p:spPr>
            <a:xfrm>
              <a:off x="6573836" y="4005525"/>
              <a:ext cx="5371797" cy="6309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140 billion words a day</a:t>
              </a:r>
              <a:r>
                <a:rPr kumimoji="0" lang="en-US" sz="2500" b="0" i="0" u="none" strike="noStrike" kern="1200" cap="none" spc="0" normalizeH="0" baseline="50000" noProof="0" dirty="0">
                  <a:ln>
                    <a:noFill/>
                  </a:ln>
                  <a:solidFill>
                    <a:srgbClr val="000000"/>
                  </a:solidFill>
                  <a:effectLst/>
                  <a:uLnTx/>
                  <a:uFillTx/>
                  <a:latin typeface="Century Gothic" charset="0"/>
                  <a:ea typeface="Century Gothic" charset="0"/>
                  <a:cs typeface="Century Gothic" charset="0"/>
                </a:rPr>
                <a:t>1</a:t>
              </a:r>
              <a:r>
                <a:rPr kumimoji="0" lang="en-US" sz="35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 </a:t>
              </a:r>
            </a:p>
          </p:txBody>
        </p:sp>
      </p:grpSp>
      <p:sp>
        <p:nvSpPr>
          <p:cNvPr id="19" name="Rounded Rectangle 18"/>
          <p:cNvSpPr/>
          <p:nvPr/>
        </p:nvSpPr>
        <p:spPr>
          <a:xfrm>
            <a:off x="6118721" y="4444824"/>
            <a:ext cx="5781227" cy="18497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Designed New 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Tensor Processing Unit (TPU)</a:t>
            </a:r>
          </a:p>
        </p:txBody>
      </p:sp>
      <p:sp>
        <p:nvSpPr>
          <p:cNvPr id="4" name="Rectangle 3"/>
          <p:cNvSpPr/>
          <p:nvPr/>
        </p:nvSpPr>
        <p:spPr>
          <a:xfrm>
            <a:off x="6225739" y="2212783"/>
            <a:ext cx="5674209"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“If each of the </a:t>
            </a:r>
            <a:r>
              <a:rPr kumimoji="0" lang="en-US" sz="2400" b="1"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world’s Android phones </a:t>
            </a:r>
            <a:r>
              <a:rPr kumimoji="0" lang="en-US" sz="1800" b="0"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used the new Google voice search for just </a:t>
            </a:r>
            <a:r>
              <a:rPr kumimoji="0" lang="en-US" sz="2400" b="1"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three minutes a day</a:t>
            </a:r>
            <a:r>
              <a:rPr kumimoji="0" lang="en-US" sz="2400" b="0"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 </a:t>
            </a:r>
            <a:r>
              <a:rPr kumimoji="0" lang="en-US" sz="1800" b="0"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these engineers realized, the company would </a:t>
            </a:r>
            <a:br>
              <a:rPr kumimoji="0" lang="en-US" sz="1800" b="0"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br>
            <a:r>
              <a:rPr kumimoji="0" lang="en-US" sz="2400" b="1"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need</a:t>
            </a:r>
            <a:r>
              <a:rPr kumimoji="0" lang="en-US" sz="1800" b="0"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 </a:t>
            </a:r>
            <a:r>
              <a:rPr kumimoji="0" lang="en-US" sz="2400" b="1"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twice as many data centers.</a:t>
            </a:r>
            <a:r>
              <a:rPr kumimoji="0" lang="en-US" sz="1800" b="0"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a:t>
            </a:r>
            <a:br>
              <a:rPr kumimoji="0" lang="en-US" sz="1800" b="0"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br>
            <a:r>
              <a:rPr kumimoji="0" lang="en-US" sz="1800" b="0"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 </a:t>
            </a:r>
            <a:r>
              <a:rPr kumimoji="0" lang="mr-IN" sz="18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a:t>
            </a:r>
            <a:r>
              <a:rPr kumimoji="0" lang="en-US" sz="18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 Wired</a:t>
            </a:r>
          </a:p>
        </p:txBody>
      </p:sp>
      <p:sp>
        <p:nvSpPr>
          <p:cNvPr id="5" name="Slide Number Placeholder 4">
            <a:extLst>
              <a:ext uri="{FF2B5EF4-FFF2-40B4-BE49-F238E27FC236}">
                <a16:creationId xmlns:a16="http://schemas.microsoft.com/office/drawing/2014/main" id="{79203648-9DE0-1B4B-AEF3-E8B9F3C2079E}"/>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72</a:t>
            </a:fld>
            <a:endParaRPr lang="en-US">
              <a:solidFill>
                <a:srgbClr val="000000">
                  <a:tint val="75000"/>
                </a:srgbClr>
              </a:solidFill>
              <a:uFillTx/>
            </a:endParaRPr>
          </a:p>
        </p:txBody>
      </p:sp>
    </p:spTree>
    <p:extLst>
      <p:ext uri="{BB962C8B-B14F-4D97-AF65-F5344CB8AC3E}">
        <p14:creationId xmlns:p14="http://schemas.microsoft.com/office/powerpoint/2010/main" val="210389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21" grpId="0"/>
      <p:bldP spid="19" grpId="0" animBg="1"/>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C91850-96C5-9946-9FDD-7FFFB2C3D30A}"/>
              </a:ext>
            </a:extLst>
          </p:cNvPr>
          <p:cNvPicPr>
            <a:picLocks noChangeAspect="1"/>
          </p:cNvPicPr>
          <p:nvPr/>
        </p:nvPicPr>
        <p:blipFill>
          <a:blip r:embed="rId2"/>
          <a:stretch>
            <a:fillRect/>
          </a:stretch>
        </p:blipFill>
        <p:spPr>
          <a:xfrm>
            <a:off x="6770714" y="63203"/>
            <a:ext cx="5040286" cy="3730753"/>
          </a:xfrm>
          <a:prstGeom prst="rect">
            <a:avLst/>
          </a:prstGeom>
        </p:spPr>
      </p:pic>
      <p:sp>
        <p:nvSpPr>
          <p:cNvPr id="2" name="Title 1">
            <a:extLst>
              <a:ext uri="{FF2B5EF4-FFF2-40B4-BE49-F238E27FC236}">
                <a16:creationId xmlns:a16="http://schemas.microsoft.com/office/drawing/2014/main" id="{7CF40E69-3134-E746-B076-0308ABF12524}"/>
              </a:ext>
            </a:extLst>
          </p:cNvPr>
          <p:cNvSpPr>
            <a:spLocks noGrp="1"/>
          </p:cNvSpPr>
          <p:nvPr>
            <p:ph type="title"/>
          </p:nvPr>
        </p:nvSpPr>
        <p:spPr/>
        <p:txBody>
          <a:bodyPr/>
          <a:lstStyle/>
          <a:p>
            <a:r>
              <a:rPr lang="en-US" dirty="0"/>
              <a:t>Other Challenges?</a:t>
            </a:r>
          </a:p>
        </p:txBody>
      </p:sp>
      <p:sp>
        <p:nvSpPr>
          <p:cNvPr id="3" name="Content Placeholder 2">
            <a:extLst>
              <a:ext uri="{FF2B5EF4-FFF2-40B4-BE49-F238E27FC236}">
                <a16:creationId xmlns:a16="http://schemas.microsoft.com/office/drawing/2014/main" id="{73E4369F-D9C9-304E-A300-A22DFA5A452F}"/>
              </a:ext>
            </a:extLst>
          </p:cNvPr>
          <p:cNvSpPr>
            <a:spLocks noGrp="1"/>
          </p:cNvSpPr>
          <p:nvPr>
            <p:ph idx="1"/>
          </p:nvPr>
        </p:nvSpPr>
        <p:spPr>
          <a:xfrm>
            <a:off x="838200" y="1544782"/>
            <a:ext cx="10515600" cy="4992543"/>
          </a:xfrm>
        </p:spPr>
        <p:txBody>
          <a:bodyPr>
            <a:normAutofit/>
          </a:bodyPr>
          <a:lstStyle/>
          <a:p>
            <a:r>
              <a:rPr lang="en-US" b="1" dirty="0" err="1"/>
              <a:t>Bursty</a:t>
            </a:r>
            <a:r>
              <a:rPr lang="en-US" b="1" dirty="0"/>
              <a:t> load</a:t>
            </a:r>
            <a:r>
              <a:rPr lang="en-US" dirty="0"/>
              <a:t> </a:t>
            </a:r>
            <a:r>
              <a:rPr lang="en-US" dirty="0">
                <a:sym typeface="Wingdings" pitchFamily="2" charset="2"/>
              </a:rPr>
              <a:t> </a:t>
            </a:r>
          </a:p>
          <a:p>
            <a:pPr lvl="1"/>
            <a:r>
              <a:rPr lang="en-US" dirty="0">
                <a:sym typeface="Wingdings" pitchFamily="2" charset="2"/>
              </a:rPr>
              <a:t>overprovision resources  </a:t>
            </a:r>
          </a:p>
          <a:p>
            <a:pPr lvl="2"/>
            <a:r>
              <a:rPr lang="en-US" b="1" dirty="0">
                <a:sym typeface="Wingdings" pitchFamily="2" charset="2"/>
              </a:rPr>
              <a:t>expensive</a:t>
            </a:r>
            <a:endParaRPr lang="en-US" dirty="0">
              <a:sym typeface="Wingdings" pitchFamily="2" charset="2"/>
            </a:endParaRPr>
          </a:p>
          <a:p>
            <a:pPr lvl="1"/>
            <a:r>
              <a:rPr lang="en-US" dirty="0">
                <a:sym typeface="Wingdings" pitchFamily="2" charset="2"/>
              </a:rPr>
              <a:t>TPU reports 28% utilization of </a:t>
            </a:r>
            <a:br>
              <a:rPr lang="en-US" dirty="0">
                <a:sym typeface="Wingdings" pitchFamily="2" charset="2"/>
              </a:rPr>
            </a:br>
            <a:r>
              <a:rPr lang="en-US" dirty="0">
                <a:sym typeface="Wingdings" pitchFamily="2" charset="2"/>
              </a:rPr>
              <a:t>vector units in production</a:t>
            </a:r>
          </a:p>
          <a:p>
            <a:pPr lvl="1"/>
            <a:r>
              <a:rPr lang="en-US" dirty="0">
                <a:sym typeface="Wingdings" pitchFamily="2" charset="2"/>
              </a:rPr>
              <a:t>Solutions</a:t>
            </a:r>
          </a:p>
          <a:p>
            <a:pPr lvl="2"/>
            <a:r>
              <a:rPr lang="en-US" dirty="0">
                <a:sym typeface="Wingdings" pitchFamily="2" charset="2"/>
              </a:rPr>
              <a:t>statistical multiplexing  hardware not designed for multitenancy  </a:t>
            </a:r>
          </a:p>
          <a:p>
            <a:pPr lvl="2"/>
            <a:r>
              <a:rPr lang="en-US" dirty="0">
                <a:sym typeface="Wingdings" pitchFamily="2" charset="2"/>
              </a:rPr>
              <a:t>could try to predict arrival process  generally difficult to predict</a:t>
            </a:r>
          </a:p>
          <a:p>
            <a:r>
              <a:rPr lang="en-US" b="1" dirty="0"/>
              <a:t>Versioning</a:t>
            </a:r>
            <a:r>
              <a:rPr lang="en-US" dirty="0"/>
              <a:t> and </a:t>
            </a:r>
            <a:r>
              <a:rPr lang="en-US" b="1" dirty="0"/>
              <a:t>testing models</a:t>
            </a:r>
          </a:p>
          <a:p>
            <a:r>
              <a:rPr lang="en-US" b="1" dirty="0"/>
              <a:t>Prediction pipelines </a:t>
            </a:r>
            <a:r>
              <a:rPr lang="en-US" dirty="0">
                <a:sym typeface="Wingdings" pitchFamily="2" charset="2"/>
              </a:rPr>
              <a:t> more on this soon</a:t>
            </a:r>
            <a:endParaRPr lang="en-US" dirty="0"/>
          </a:p>
        </p:txBody>
      </p:sp>
      <p:sp>
        <p:nvSpPr>
          <p:cNvPr id="5" name="Slide Number Placeholder 4">
            <a:extLst>
              <a:ext uri="{FF2B5EF4-FFF2-40B4-BE49-F238E27FC236}">
                <a16:creationId xmlns:a16="http://schemas.microsoft.com/office/drawing/2014/main" id="{FFE2F422-3E8B-5845-849E-61D61206FBAF}"/>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73</a:t>
            </a:fld>
            <a:endParaRPr lang="en-US">
              <a:solidFill>
                <a:srgbClr val="000000">
                  <a:tint val="75000"/>
                </a:srgbClr>
              </a:solidFill>
              <a:uFillTx/>
            </a:endParaRPr>
          </a:p>
        </p:txBody>
      </p:sp>
    </p:spTree>
    <p:extLst>
      <p:ext uri="{BB962C8B-B14F-4D97-AF65-F5344CB8AC3E}">
        <p14:creationId xmlns:p14="http://schemas.microsoft.com/office/powerpoint/2010/main" val="33863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4"/>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a:extLst>
              <a:ext uri="{FF2B5EF4-FFF2-40B4-BE49-F238E27FC236}">
                <a16:creationId xmlns:a16="http://schemas.microsoft.com/office/drawing/2014/main" id="{74856C26-42BB-9140-91AE-EB7DCCED0686}"/>
              </a:ext>
            </a:extLst>
          </p:cNvPr>
          <p:cNvSpPr/>
          <p:nvPr/>
        </p:nvSpPr>
        <p:spPr>
          <a:xfrm>
            <a:off x="409074" y="4596063"/>
            <a:ext cx="9440154" cy="86627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3" name="TextBox 72"/>
          <p:cNvSpPr txBox="1"/>
          <p:nvPr/>
        </p:nvSpPr>
        <p:spPr>
          <a:xfrm>
            <a:off x="553553" y="571277"/>
            <a:ext cx="2637005" cy="748988"/>
          </a:xfrm>
          <a:prstGeom prst="rect">
            <a:avLst/>
          </a:prstGeom>
          <a:noFill/>
        </p:spPr>
        <p:txBody>
          <a:bodyPr wrap="none" rtlCol="0">
            <a:spAutoFit/>
          </a:bodyPr>
          <a:lstStyle/>
          <a:p>
            <a:pPr algn="ctr" defTabSz="609585" fontAlgn="base">
              <a:spcBef>
                <a:spcPct val="0"/>
              </a:spcBef>
              <a:spcAft>
                <a:spcPct val="0"/>
              </a:spcAft>
            </a:pPr>
            <a:r>
              <a:rPr lang="en-US" sz="4267" b="1" dirty="0">
                <a:solidFill>
                  <a:prstClr val="black"/>
                </a:solidFill>
                <a:latin typeface="Helvetica Neue" charset="0"/>
                <a:ea typeface="Helvetica Neue" charset="0"/>
                <a:cs typeface="Helvetica Neue" charset="0"/>
              </a:rPr>
              <a:t>Inference</a:t>
            </a:r>
          </a:p>
        </p:txBody>
      </p:sp>
      <p:sp>
        <p:nvSpPr>
          <p:cNvPr id="67" name="TextBox 66"/>
          <p:cNvSpPr txBox="1"/>
          <p:nvPr/>
        </p:nvSpPr>
        <p:spPr>
          <a:xfrm>
            <a:off x="4185039" y="2367971"/>
            <a:ext cx="2363146" cy="666786"/>
          </a:xfrm>
          <a:prstGeom prst="rect">
            <a:avLst/>
          </a:prstGeom>
          <a:noFill/>
        </p:spPr>
        <p:txBody>
          <a:bodyPr wrap="none" rtlCol="0">
            <a:spAutoFit/>
          </a:bodyPr>
          <a:lstStyle/>
          <a:p>
            <a:pPr algn="ctr" defTabSz="609585" fontAlgn="base">
              <a:spcBef>
                <a:spcPct val="0"/>
              </a:spcBef>
              <a:spcAft>
                <a:spcPct val="0"/>
              </a:spcAft>
            </a:pPr>
            <a:r>
              <a:rPr lang="en-US" sz="3733" dirty="0">
                <a:solidFill>
                  <a:prstClr val="black"/>
                </a:solidFill>
                <a:latin typeface="Helvetica Neue" charset="0"/>
                <a:ea typeface="Helvetica Neue" charset="0"/>
                <a:cs typeface="Helvetica Neue" charset="0"/>
              </a:rPr>
              <a:t>Big Model</a:t>
            </a:r>
          </a:p>
        </p:txBody>
      </p:sp>
      <p:grpSp>
        <p:nvGrpSpPr>
          <p:cNvPr id="3" name="Group 2"/>
          <p:cNvGrpSpPr/>
          <p:nvPr/>
        </p:nvGrpSpPr>
        <p:grpSpPr>
          <a:xfrm>
            <a:off x="9405824" y="543559"/>
            <a:ext cx="2584361" cy="3035836"/>
            <a:chOff x="6934007" y="1783903"/>
            <a:chExt cx="1938271" cy="2276877"/>
          </a:xfrm>
        </p:grpSpPr>
        <p:grpSp>
          <p:nvGrpSpPr>
            <p:cNvPr id="21" name="Group 20"/>
            <p:cNvGrpSpPr/>
            <p:nvPr/>
          </p:nvGrpSpPr>
          <p:grpSpPr>
            <a:xfrm>
              <a:off x="7248513" y="1783903"/>
              <a:ext cx="1377229" cy="1732148"/>
              <a:chOff x="9125207" y="2174230"/>
              <a:chExt cx="1380488" cy="1736247"/>
            </a:xfrm>
          </p:grpSpPr>
          <p:sp>
            <p:nvSpPr>
              <p:cNvPr id="22" name="Rectangle 21"/>
              <p:cNvSpPr/>
              <p:nvPr/>
            </p:nvSpPr>
            <p:spPr>
              <a:xfrm>
                <a:off x="9125207" y="2174230"/>
                <a:ext cx="1380488" cy="173624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3" name="Rectangle 22"/>
              <p:cNvSpPr/>
              <p:nvPr/>
            </p:nvSpPr>
            <p:spPr>
              <a:xfrm>
                <a:off x="9214582" y="2275991"/>
                <a:ext cx="1200434" cy="1411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4" name="Rectangle 23"/>
              <p:cNvSpPr/>
              <p:nvPr/>
            </p:nvSpPr>
            <p:spPr>
              <a:xfrm>
                <a:off x="9214582" y="2503488"/>
                <a:ext cx="1200434" cy="130041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26" name="Group 25"/>
              <p:cNvGrpSpPr/>
              <p:nvPr/>
            </p:nvGrpSpPr>
            <p:grpSpPr>
              <a:xfrm>
                <a:off x="9330413" y="3302478"/>
                <a:ext cx="977923" cy="353568"/>
                <a:chOff x="9339557" y="3293334"/>
                <a:chExt cx="977923" cy="353568"/>
              </a:xfrm>
            </p:grpSpPr>
            <p:cxnSp>
              <p:nvCxnSpPr>
                <p:cNvPr id="30" name="Straight Connector 29"/>
                <p:cNvCxnSpPr/>
                <p:nvPr/>
              </p:nvCxnSpPr>
              <p:spPr>
                <a:xfrm>
                  <a:off x="9339557" y="329333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a:off x="9339557" y="335226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a:off x="9339557" y="3529046"/>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9339557" y="358797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9339557" y="364690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9339557" y="3470118"/>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a:off x="9339557" y="3411190"/>
                  <a:ext cx="977923" cy="0"/>
                </a:xfrm>
                <a:prstGeom prst="line">
                  <a:avLst/>
                </a:prstGeom>
              </p:spPr>
              <p:style>
                <a:lnRef idx="3">
                  <a:schemeClr val="dk1"/>
                </a:lnRef>
                <a:fillRef idx="0">
                  <a:schemeClr val="dk1"/>
                </a:fillRef>
                <a:effectRef idx="2">
                  <a:schemeClr val="dk1"/>
                </a:effectRef>
                <a:fontRef idx="minor">
                  <a:schemeClr val="tx1"/>
                </a:fontRef>
              </p:style>
            </p:cxnSp>
          </p:grpSp>
        </p:grpSp>
        <p:sp>
          <p:nvSpPr>
            <p:cNvPr id="41" name="TextBox 40"/>
            <p:cNvSpPr txBox="1"/>
            <p:nvPr/>
          </p:nvSpPr>
          <p:spPr>
            <a:xfrm>
              <a:off x="6934007" y="3560691"/>
              <a:ext cx="1938271" cy="500089"/>
            </a:xfrm>
            <a:prstGeom prst="rect">
              <a:avLst/>
            </a:prstGeom>
            <a:noFill/>
          </p:spPr>
          <p:txBody>
            <a:bodyPr wrap="none" rtlCol="0">
              <a:spAutoFit/>
            </a:bodyPr>
            <a:lstStyle/>
            <a:p>
              <a:pPr algn="ctr" defTabSz="609585" fontAlgn="base">
                <a:spcBef>
                  <a:spcPct val="0"/>
                </a:spcBef>
                <a:spcAft>
                  <a:spcPct val="0"/>
                </a:spcAft>
              </a:pPr>
              <a:r>
                <a:rPr lang="en-US" sz="3733" dirty="0">
                  <a:solidFill>
                    <a:prstClr val="black"/>
                  </a:solidFill>
                  <a:latin typeface="Helvetica Neue" charset="0"/>
                  <a:ea typeface="Helvetica Neue" charset="0"/>
                  <a:cs typeface="Helvetica Neue" charset="0"/>
                </a:rPr>
                <a:t>Application</a:t>
              </a:r>
            </a:p>
          </p:txBody>
        </p:sp>
      </p:grpSp>
      <p:sp>
        <p:nvSpPr>
          <p:cNvPr id="42" name="Right Arrow 41"/>
          <p:cNvSpPr/>
          <p:nvPr/>
        </p:nvSpPr>
        <p:spPr>
          <a:xfrm>
            <a:off x="7176725" y="1814785"/>
            <a:ext cx="1933739" cy="1198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Decision</a:t>
            </a:r>
          </a:p>
        </p:txBody>
      </p:sp>
      <p:sp>
        <p:nvSpPr>
          <p:cNvPr id="2" name="Left Arrow 1"/>
          <p:cNvSpPr/>
          <p:nvPr/>
        </p:nvSpPr>
        <p:spPr>
          <a:xfrm>
            <a:off x="7026793" y="212718"/>
            <a:ext cx="1842948" cy="1243892"/>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Query</a:t>
            </a:r>
          </a:p>
        </p:txBody>
      </p:sp>
      <p:grpSp>
        <p:nvGrpSpPr>
          <p:cNvPr id="52" name="Group 51"/>
          <p:cNvGrpSpPr/>
          <p:nvPr/>
        </p:nvGrpSpPr>
        <p:grpSpPr>
          <a:xfrm>
            <a:off x="10078332" y="1138594"/>
            <a:ext cx="1320617" cy="736469"/>
            <a:chOff x="7584821" y="2225245"/>
            <a:chExt cx="990463" cy="552352"/>
          </a:xfrm>
        </p:grpSpPr>
        <p:sp>
          <p:nvSpPr>
            <p:cNvPr id="53" name="Rectangle 52"/>
            <p:cNvSpPr/>
            <p:nvPr/>
          </p:nvSpPr>
          <p:spPr>
            <a:xfrm>
              <a:off x="7584821" y="2225245"/>
              <a:ext cx="481364" cy="462472"/>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54" name="Oval 53"/>
            <p:cNvSpPr/>
            <p:nvPr/>
          </p:nvSpPr>
          <p:spPr>
            <a:xfrm>
              <a:off x="7664774" y="2299845"/>
              <a:ext cx="303656" cy="30365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56" name="Triangle 55"/>
            <p:cNvSpPr/>
            <p:nvPr/>
          </p:nvSpPr>
          <p:spPr>
            <a:xfrm rot="5400000">
              <a:off x="7754787" y="2373936"/>
              <a:ext cx="180351" cy="155475"/>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57" name="Rectangle 56"/>
            <p:cNvSpPr/>
            <p:nvPr/>
          </p:nvSpPr>
          <p:spPr>
            <a:xfrm>
              <a:off x="8174267" y="2225245"/>
              <a:ext cx="401017" cy="236256"/>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58" name="Rectangle 57"/>
            <p:cNvSpPr/>
            <p:nvPr/>
          </p:nvSpPr>
          <p:spPr>
            <a:xfrm>
              <a:off x="8174267" y="2529126"/>
              <a:ext cx="401017" cy="236256"/>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cxnSp>
          <p:nvCxnSpPr>
            <p:cNvPr id="59" name="Straight Connector 58"/>
            <p:cNvCxnSpPr/>
            <p:nvPr/>
          </p:nvCxnSpPr>
          <p:spPr>
            <a:xfrm>
              <a:off x="7651675" y="2777597"/>
              <a:ext cx="385489" cy="0"/>
            </a:xfrm>
            <a:prstGeom prst="line">
              <a:avLst/>
            </a:prstGeom>
          </p:spPr>
          <p:style>
            <a:lnRef idx="3">
              <a:schemeClr val="dk1"/>
            </a:lnRef>
            <a:fillRef idx="0">
              <a:schemeClr val="dk1"/>
            </a:fillRef>
            <a:effectRef idx="2">
              <a:schemeClr val="dk1"/>
            </a:effectRef>
            <a:fontRef idx="minor">
              <a:schemeClr val="tx1"/>
            </a:fontRef>
          </p:style>
        </p:cxnSp>
      </p:grpSp>
      <p:grpSp>
        <p:nvGrpSpPr>
          <p:cNvPr id="46" name="Group 45"/>
          <p:cNvGrpSpPr/>
          <p:nvPr/>
        </p:nvGrpSpPr>
        <p:grpSpPr>
          <a:xfrm>
            <a:off x="4085252" y="710961"/>
            <a:ext cx="2649647" cy="1532793"/>
            <a:chOff x="4437802" y="2295143"/>
            <a:chExt cx="2565113" cy="1483893"/>
          </a:xfrm>
        </p:grpSpPr>
        <p:cxnSp>
          <p:nvCxnSpPr>
            <p:cNvPr id="48" name="Straight Arrow Connector 47"/>
            <p:cNvCxnSpPr/>
            <p:nvPr/>
          </p:nvCxnSpPr>
          <p:spPr>
            <a:xfrm>
              <a:off x="6221474" y="3037091"/>
              <a:ext cx="781441" cy="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49" name="Straight Arrow Connector 48"/>
            <p:cNvCxnSpPr/>
            <p:nvPr/>
          </p:nvCxnSpPr>
          <p:spPr>
            <a:xfrm>
              <a:off x="4608575" y="238053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0" name="Straight Arrow Connector 49"/>
            <p:cNvCxnSpPr/>
            <p:nvPr/>
          </p:nvCxnSpPr>
          <p:spPr>
            <a:xfrm>
              <a:off x="4608575" y="2708810"/>
              <a:ext cx="1922918" cy="32828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1" name="Straight Arrow Connector 50"/>
            <p:cNvCxnSpPr/>
            <p:nvPr/>
          </p:nvCxnSpPr>
          <p:spPr>
            <a:xfrm>
              <a:off x="4608575" y="3037089"/>
              <a:ext cx="1922918" cy="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60" name="Straight Arrow Connector 59"/>
            <p:cNvCxnSpPr/>
            <p:nvPr/>
          </p:nvCxnSpPr>
          <p:spPr>
            <a:xfrm flipV="1">
              <a:off x="4608575" y="3037090"/>
              <a:ext cx="1922918" cy="328279"/>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61" name="Straight Arrow Connector 60"/>
            <p:cNvCxnSpPr/>
            <p:nvPr/>
          </p:nvCxnSpPr>
          <p:spPr>
            <a:xfrm flipV="1">
              <a:off x="4608575" y="303709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sp>
          <p:nvSpPr>
            <p:cNvPr id="62" name="Oval 61"/>
            <p:cNvSpPr/>
            <p:nvPr/>
          </p:nvSpPr>
          <p:spPr>
            <a:xfrm>
              <a:off x="5121690" y="2390319"/>
              <a:ext cx="1293541" cy="1293541"/>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63" name="Group 62"/>
            <p:cNvGrpSpPr/>
            <p:nvPr/>
          </p:nvGrpSpPr>
          <p:grpSpPr>
            <a:xfrm>
              <a:off x="4437802" y="2295143"/>
              <a:ext cx="170773" cy="1483893"/>
              <a:chOff x="4461603" y="726948"/>
              <a:chExt cx="228600" cy="1986366"/>
            </a:xfrm>
          </p:grpSpPr>
          <p:sp>
            <p:nvSpPr>
              <p:cNvPr id="64" name="Oval 63"/>
              <p:cNvSpPr/>
              <p:nvPr/>
            </p:nvSpPr>
            <p:spPr>
              <a:xfrm>
                <a:off x="4461603" y="726948"/>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5" name="Oval 64"/>
              <p:cNvSpPr/>
              <p:nvPr/>
            </p:nvSpPr>
            <p:spPr>
              <a:xfrm>
                <a:off x="4461603" y="1605830"/>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6" name="Oval 65"/>
              <p:cNvSpPr/>
              <p:nvPr/>
            </p:nvSpPr>
            <p:spPr>
              <a:xfrm>
                <a:off x="4461603" y="2045271"/>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8" name="Oval 67"/>
              <p:cNvSpPr/>
              <p:nvPr/>
            </p:nvSpPr>
            <p:spPr>
              <a:xfrm>
                <a:off x="4461603" y="2484714"/>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9" name="Oval 68"/>
              <p:cNvSpPr/>
              <p:nvPr/>
            </p:nvSpPr>
            <p:spPr>
              <a:xfrm>
                <a:off x="4461603" y="1166389"/>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sp>
        <p:nvSpPr>
          <p:cNvPr id="8" name="Content Placeholder 7"/>
          <p:cNvSpPr>
            <a:spLocks noGrp="1"/>
          </p:cNvSpPr>
          <p:nvPr>
            <p:ph idx="1"/>
          </p:nvPr>
        </p:nvSpPr>
        <p:spPr>
          <a:xfrm>
            <a:off x="553553" y="3848376"/>
            <a:ext cx="10800247" cy="2733138"/>
          </a:xfrm>
        </p:spPr>
        <p:txBody>
          <a:bodyPr>
            <a:normAutofit/>
          </a:bodyPr>
          <a:lstStyle/>
          <a:p>
            <a:pPr marL="14287" indent="0">
              <a:buNone/>
            </a:pPr>
            <a:r>
              <a:rPr lang="en-US" sz="4400" b="1" dirty="0"/>
              <a:t>Two Approaches</a:t>
            </a:r>
          </a:p>
          <a:p>
            <a:r>
              <a:rPr lang="en-US" sz="4000" b="1" i="1" dirty="0"/>
              <a:t>Offline:</a:t>
            </a:r>
            <a:r>
              <a:rPr lang="en-US" sz="4000" dirty="0"/>
              <a:t> Pre-Materialize Predictions</a:t>
            </a:r>
          </a:p>
          <a:p>
            <a:r>
              <a:rPr lang="en-US" sz="4000" b="1" i="1" dirty="0"/>
              <a:t>Online:</a:t>
            </a:r>
            <a:r>
              <a:rPr lang="en-US" sz="4000" dirty="0"/>
              <a:t> Compute Predictions on the fly</a:t>
            </a:r>
          </a:p>
        </p:txBody>
      </p:sp>
      <p:sp>
        <p:nvSpPr>
          <p:cNvPr id="4" name="Slide Number Placeholder 3">
            <a:extLst>
              <a:ext uri="{FF2B5EF4-FFF2-40B4-BE49-F238E27FC236}">
                <a16:creationId xmlns:a16="http://schemas.microsoft.com/office/drawing/2014/main" id="{4D017ED6-E531-1646-8B6A-A31F55155111}"/>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74</a:t>
            </a:fld>
            <a:endParaRPr lang="en-US">
              <a:solidFill>
                <a:srgbClr val="000000">
                  <a:tint val="75000"/>
                </a:srgbClr>
              </a:solidFill>
              <a:uFillTx/>
            </a:endParaRPr>
          </a:p>
        </p:txBody>
      </p:sp>
    </p:spTree>
    <p:extLst>
      <p:ext uri="{BB962C8B-B14F-4D97-AF65-F5344CB8AC3E}">
        <p14:creationId xmlns:p14="http://schemas.microsoft.com/office/powerpoint/2010/main" val="21385630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8"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1158" y="2220972"/>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1342" y="975070"/>
            <a:ext cx="437827" cy="4133088"/>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872" y="1622770"/>
            <a:ext cx="4293230" cy="3823529"/>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24345" y="1622770"/>
            <a:ext cx="8220588" cy="3823529"/>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8489" y="1970364"/>
            <a:ext cx="368213" cy="3475935"/>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23314" y="5656913"/>
            <a:ext cx="1817945" cy="96637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51147" y="5684004"/>
            <a:ext cx="1766983" cy="939288"/>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39309" y="7196304"/>
            <a:ext cx="2057139" cy="1136539"/>
          </a:xfrm>
          <a:prstGeom prst="rect">
            <a:avLst/>
          </a:prstGeom>
        </p:spPr>
      </p:pic>
      <p:sp>
        <p:nvSpPr>
          <p:cNvPr id="4" name="Title 3">
            <a:extLst>
              <a:ext uri="{FF2B5EF4-FFF2-40B4-BE49-F238E27FC236}">
                <a16:creationId xmlns:a16="http://schemas.microsoft.com/office/drawing/2014/main" id="{809C0642-40E9-104E-832D-C0208B15CAB0}"/>
              </a:ext>
            </a:extLst>
          </p:cNvPr>
          <p:cNvSpPr>
            <a:spLocks noGrp="1"/>
          </p:cNvSpPr>
          <p:nvPr>
            <p:ph type="title"/>
          </p:nvPr>
        </p:nvSpPr>
        <p:spPr/>
        <p:txBody>
          <a:bodyPr/>
          <a:lstStyle/>
          <a:p>
            <a:r>
              <a:rPr lang="en-US" b="1" dirty="0"/>
              <a:t>Pre-materialized</a:t>
            </a:r>
            <a:r>
              <a:rPr lang="en-US" dirty="0"/>
              <a:t> Predictions</a:t>
            </a:r>
          </a:p>
        </p:txBody>
      </p:sp>
      <p:sp>
        <p:nvSpPr>
          <p:cNvPr id="2" name="Slide Number Placeholder 1">
            <a:extLst>
              <a:ext uri="{FF2B5EF4-FFF2-40B4-BE49-F238E27FC236}">
                <a16:creationId xmlns:a16="http://schemas.microsoft.com/office/drawing/2014/main" id="{14E40694-34B3-AE4D-9D71-6EE6FDEDC641}"/>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75</a:t>
            </a:fld>
            <a:endParaRPr lang="en-US">
              <a:solidFill>
                <a:srgbClr val="000000">
                  <a:tint val="75000"/>
                </a:srgbClr>
              </a:solidFill>
              <a:uFillTx/>
            </a:endParaRPr>
          </a:p>
        </p:txBody>
      </p:sp>
    </p:spTree>
    <p:extLst>
      <p:ext uri="{BB962C8B-B14F-4D97-AF65-F5344CB8AC3E}">
        <p14:creationId xmlns:p14="http://schemas.microsoft.com/office/powerpoint/2010/main" val="2121238850"/>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1158" y="2220972"/>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1342" y="975070"/>
            <a:ext cx="437827" cy="4133088"/>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6176" y="1377609"/>
            <a:ext cx="5234078" cy="4661443"/>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30195" y="1622770"/>
            <a:ext cx="8220588" cy="3823529"/>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69039" y="1970364"/>
            <a:ext cx="368213" cy="3475935"/>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04264" y="7580200"/>
            <a:ext cx="1817945" cy="96637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586817" y="7863199"/>
            <a:ext cx="1766983" cy="939288"/>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39309" y="7196304"/>
            <a:ext cx="2057139" cy="1136539"/>
          </a:xfrm>
          <a:prstGeom prst="rect">
            <a:avLst/>
          </a:prstGeom>
        </p:spPr>
      </p:pic>
      <p:sp>
        <p:nvSpPr>
          <p:cNvPr id="4" name="Title 3">
            <a:extLst>
              <a:ext uri="{FF2B5EF4-FFF2-40B4-BE49-F238E27FC236}">
                <a16:creationId xmlns:a16="http://schemas.microsoft.com/office/drawing/2014/main" id="{809C0642-40E9-104E-832D-C0208B15CAB0}"/>
              </a:ext>
            </a:extLst>
          </p:cNvPr>
          <p:cNvSpPr>
            <a:spLocks noGrp="1"/>
          </p:cNvSpPr>
          <p:nvPr>
            <p:ph type="title"/>
          </p:nvPr>
        </p:nvSpPr>
        <p:spPr>
          <a:xfrm>
            <a:off x="552450" y="262627"/>
            <a:ext cx="10801350" cy="1325563"/>
          </a:xfrm>
        </p:spPr>
        <p:txBody>
          <a:bodyPr/>
          <a:lstStyle/>
          <a:p>
            <a:r>
              <a:rPr lang="en-US" b="1" dirty="0"/>
              <a:t>Pre-materialized</a:t>
            </a:r>
            <a:r>
              <a:rPr lang="en-US" dirty="0"/>
              <a:t> Predictions</a:t>
            </a:r>
          </a:p>
        </p:txBody>
      </p:sp>
      <p:sp>
        <p:nvSpPr>
          <p:cNvPr id="11" name="Can 10">
            <a:extLst>
              <a:ext uri="{FF2B5EF4-FFF2-40B4-BE49-F238E27FC236}">
                <a16:creationId xmlns:a16="http://schemas.microsoft.com/office/drawing/2014/main" id="{9ED72A20-A13F-5845-A3C4-CDDAF1C4B897}"/>
              </a:ext>
            </a:extLst>
          </p:cNvPr>
          <p:cNvSpPr/>
          <p:nvPr/>
        </p:nvSpPr>
        <p:spPr>
          <a:xfrm>
            <a:off x="6640765" y="4937789"/>
            <a:ext cx="1991098" cy="1596361"/>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r>
              <a:rPr lang="en-US" sz="2400" dirty="0">
                <a:solidFill>
                  <a:prstClr val="white"/>
                </a:solidFill>
                <a:ea typeface="Helvetica Neue" charset="0"/>
                <a:cs typeface="Helvetica Neue" charset="0"/>
              </a:rPr>
              <a:t>All Possible</a:t>
            </a:r>
          </a:p>
          <a:p>
            <a:pPr algn="ctr" defTabSz="609570"/>
            <a:r>
              <a:rPr lang="en-US" sz="2400" dirty="0">
                <a:solidFill>
                  <a:prstClr val="white"/>
                </a:solidFill>
                <a:ea typeface="Helvetica Neue" charset="0"/>
                <a:cs typeface="Helvetica Neue" charset="0"/>
              </a:rPr>
              <a:t>Queries</a:t>
            </a:r>
          </a:p>
        </p:txBody>
      </p:sp>
      <p:sp>
        <p:nvSpPr>
          <p:cNvPr id="3" name="Rounded Rectangle 2">
            <a:extLst>
              <a:ext uri="{FF2B5EF4-FFF2-40B4-BE49-F238E27FC236}">
                <a16:creationId xmlns:a16="http://schemas.microsoft.com/office/drawing/2014/main" id="{1D1D4575-89C2-A04A-BB24-03E4C58F47A2}"/>
              </a:ext>
            </a:extLst>
          </p:cNvPr>
          <p:cNvSpPr/>
          <p:nvPr/>
        </p:nvSpPr>
        <p:spPr>
          <a:xfrm>
            <a:off x="6194492" y="2703194"/>
            <a:ext cx="2883645" cy="1503468"/>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800" dirty="0"/>
              <a:t>Batch Training Framework</a:t>
            </a:r>
          </a:p>
        </p:txBody>
      </p:sp>
      <p:sp>
        <p:nvSpPr>
          <p:cNvPr id="14" name="Down Arrow 13">
            <a:extLst>
              <a:ext uri="{FF2B5EF4-FFF2-40B4-BE49-F238E27FC236}">
                <a16:creationId xmlns:a16="http://schemas.microsoft.com/office/drawing/2014/main" id="{D3440B51-6FE1-E849-969D-E0BDCCEB2A53}"/>
              </a:ext>
            </a:extLst>
          </p:cNvPr>
          <p:cNvSpPr/>
          <p:nvPr/>
        </p:nvSpPr>
        <p:spPr>
          <a:xfrm rot="16200000">
            <a:off x="5515241" y="3170008"/>
            <a:ext cx="506802" cy="569841"/>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5" name="Down Arrow 14">
            <a:extLst>
              <a:ext uri="{FF2B5EF4-FFF2-40B4-BE49-F238E27FC236}">
                <a16:creationId xmlns:a16="http://schemas.microsoft.com/office/drawing/2014/main" id="{5CAF6428-7011-7B4B-ACC6-BE6703C0FF32}"/>
              </a:ext>
            </a:extLst>
          </p:cNvPr>
          <p:cNvSpPr/>
          <p:nvPr/>
        </p:nvSpPr>
        <p:spPr>
          <a:xfrm rot="10800000">
            <a:off x="7382914" y="4274234"/>
            <a:ext cx="506802" cy="595982"/>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grpSp>
        <p:nvGrpSpPr>
          <p:cNvPr id="6" name="Group 5">
            <a:extLst>
              <a:ext uri="{FF2B5EF4-FFF2-40B4-BE49-F238E27FC236}">
                <a16:creationId xmlns:a16="http://schemas.microsoft.com/office/drawing/2014/main" id="{5516BC76-8833-8F4A-82BB-E679BD8DEEF4}"/>
              </a:ext>
            </a:extLst>
          </p:cNvPr>
          <p:cNvGrpSpPr/>
          <p:nvPr/>
        </p:nvGrpSpPr>
        <p:grpSpPr>
          <a:xfrm>
            <a:off x="6694897" y="1791075"/>
            <a:ext cx="1946651" cy="878333"/>
            <a:chOff x="6995846" y="1791075"/>
            <a:chExt cx="1946651" cy="878333"/>
          </a:xfrm>
        </p:grpSpPr>
        <p:pic>
          <p:nvPicPr>
            <p:cNvPr id="16" name="Picture 15">
              <a:extLst>
                <a:ext uri="{FF2B5EF4-FFF2-40B4-BE49-F238E27FC236}">
                  <a16:creationId xmlns:a16="http://schemas.microsoft.com/office/drawing/2014/main" id="{4B96B073-632E-F346-8980-179A1AA692C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12486" y="1791075"/>
              <a:ext cx="1649554" cy="878333"/>
            </a:xfrm>
            <a:prstGeom prst="rect">
              <a:avLst/>
            </a:prstGeom>
          </p:spPr>
        </p:pic>
        <p:sp>
          <p:nvSpPr>
            <p:cNvPr id="5" name="Double Bracket 4">
              <a:extLst>
                <a:ext uri="{FF2B5EF4-FFF2-40B4-BE49-F238E27FC236}">
                  <a16:creationId xmlns:a16="http://schemas.microsoft.com/office/drawing/2014/main" id="{C3F55E27-3A45-1545-8F22-AEA06C44E3F8}"/>
                </a:ext>
              </a:extLst>
            </p:cNvPr>
            <p:cNvSpPr/>
            <p:nvPr/>
          </p:nvSpPr>
          <p:spPr>
            <a:xfrm>
              <a:off x="6995846" y="1947214"/>
              <a:ext cx="1946651" cy="699044"/>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782A58C8-0172-D549-9A49-E6CF35F8E7CF}"/>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76</a:t>
            </a:fld>
            <a:endParaRPr lang="en-US">
              <a:solidFill>
                <a:srgbClr val="000000">
                  <a:tint val="75000"/>
                </a:srgbClr>
              </a:solidFill>
              <a:uFillTx/>
            </a:endParaRPr>
          </a:p>
        </p:txBody>
      </p:sp>
    </p:spTree>
    <p:extLst>
      <p:ext uri="{BB962C8B-B14F-4D97-AF65-F5344CB8AC3E}">
        <p14:creationId xmlns:p14="http://schemas.microsoft.com/office/powerpoint/2010/main" val="806885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1158" y="2220972"/>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1231" y="975070"/>
            <a:ext cx="437827" cy="4133088"/>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04721" y="1377607"/>
            <a:ext cx="5234078" cy="4661443"/>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30195" y="1622770"/>
            <a:ext cx="8220588" cy="3823529"/>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69039" y="1970364"/>
            <a:ext cx="368213" cy="3475935"/>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04264" y="7580200"/>
            <a:ext cx="1817945" cy="96637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586817" y="7863199"/>
            <a:ext cx="1766983" cy="939288"/>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39309" y="7196304"/>
            <a:ext cx="2057139" cy="1136539"/>
          </a:xfrm>
          <a:prstGeom prst="rect">
            <a:avLst/>
          </a:prstGeom>
        </p:spPr>
      </p:pic>
      <p:sp>
        <p:nvSpPr>
          <p:cNvPr id="4" name="Title 3">
            <a:extLst>
              <a:ext uri="{FF2B5EF4-FFF2-40B4-BE49-F238E27FC236}">
                <a16:creationId xmlns:a16="http://schemas.microsoft.com/office/drawing/2014/main" id="{809C0642-40E9-104E-832D-C0208B15CAB0}"/>
              </a:ext>
            </a:extLst>
          </p:cNvPr>
          <p:cNvSpPr>
            <a:spLocks noGrp="1"/>
          </p:cNvSpPr>
          <p:nvPr>
            <p:ph type="title"/>
          </p:nvPr>
        </p:nvSpPr>
        <p:spPr>
          <a:xfrm>
            <a:off x="552450" y="262627"/>
            <a:ext cx="10801350" cy="1325563"/>
          </a:xfrm>
        </p:spPr>
        <p:txBody>
          <a:bodyPr/>
          <a:lstStyle/>
          <a:p>
            <a:r>
              <a:rPr lang="en-US" b="1" dirty="0"/>
              <a:t>Pre-materialized</a:t>
            </a:r>
            <a:r>
              <a:rPr lang="en-US" dirty="0"/>
              <a:t> Predictions</a:t>
            </a:r>
          </a:p>
        </p:txBody>
      </p:sp>
      <p:sp>
        <p:nvSpPr>
          <p:cNvPr id="11" name="Can 10">
            <a:extLst>
              <a:ext uri="{FF2B5EF4-FFF2-40B4-BE49-F238E27FC236}">
                <a16:creationId xmlns:a16="http://schemas.microsoft.com/office/drawing/2014/main" id="{9ED72A20-A13F-5845-A3C4-CDDAF1C4B897}"/>
              </a:ext>
            </a:extLst>
          </p:cNvPr>
          <p:cNvSpPr/>
          <p:nvPr/>
        </p:nvSpPr>
        <p:spPr>
          <a:xfrm>
            <a:off x="4624761" y="4937789"/>
            <a:ext cx="1991098" cy="1596361"/>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r>
              <a:rPr lang="en-US" sz="2400" dirty="0">
                <a:solidFill>
                  <a:prstClr val="white"/>
                </a:solidFill>
                <a:ea typeface="Helvetica Neue" charset="0"/>
                <a:cs typeface="Helvetica Neue" charset="0"/>
              </a:rPr>
              <a:t>All Possible</a:t>
            </a:r>
          </a:p>
          <a:p>
            <a:pPr algn="ctr" defTabSz="609570"/>
            <a:r>
              <a:rPr lang="en-US" sz="2400" dirty="0">
                <a:solidFill>
                  <a:prstClr val="white"/>
                </a:solidFill>
                <a:ea typeface="Helvetica Neue" charset="0"/>
                <a:cs typeface="Helvetica Neue" charset="0"/>
              </a:rPr>
              <a:t>Queries</a:t>
            </a:r>
          </a:p>
        </p:txBody>
      </p:sp>
      <p:sp>
        <p:nvSpPr>
          <p:cNvPr id="3" name="Rounded Rectangle 2">
            <a:extLst>
              <a:ext uri="{FF2B5EF4-FFF2-40B4-BE49-F238E27FC236}">
                <a16:creationId xmlns:a16="http://schemas.microsoft.com/office/drawing/2014/main" id="{1D1D4575-89C2-A04A-BB24-03E4C58F47A2}"/>
              </a:ext>
            </a:extLst>
          </p:cNvPr>
          <p:cNvSpPr/>
          <p:nvPr/>
        </p:nvSpPr>
        <p:spPr>
          <a:xfrm>
            <a:off x="4178488" y="2703194"/>
            <a:ext cx="2883645" cy="1503468"/>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800" dirty="0"/>
              <a:t>Batch Training Framework</a:t>
            </a:r>
          </a:p>
        </p:txBody>
      </p:sp>
      <p:sp>
        <p:nvSpPr>
          <p:cNvPr id="14" name="Down Arrow 13">
            <a:extLst>
              <a:ext uri="{FF2B5EF4-FFF2-40B4-BE49-F238E27FC236}">
                <a16:creationId xmlns:a16="http://schemas.microsoft.com/office/drawing/2014/main" id="{D3440B51-6FE1-E849-969D-E0BDCCEB2A53}"/>
              </a:ext>
            </a:extLst>
          </p:cNvPr>
          <p:cNvSpPr/>
          <p:nvPr/>
        </p:nvSpPr>
        <p:spPr>
          <a:xfrm rot="16200000">
            <a:off x="3499237" y="3170008"/>
            <a:ext cx="506802" cy="569841"/>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5" name="Down Arrow 14">
            <a:extLst>
              <a:ext uri="{FF2B5EF4-FFF2-40B4-BE49-F238E27FC236}">
                <a16:creationId xmlns:a16="http://schemas.microsoft.com/office/drawing/2014/main" id="{5CAF6428-7011-7B4B-ACC6-BE6703C0FF32}"/>
              </a:ext>
            </a:extLst>
          </p:cNvPr>
          <p:cNvSpPr/>
          <p:nvPr/>
        </p:nvSpPr>
        <p:spPr>
          <a:xfrm rot="10800000">
            <a:off x="5366910" y="4274234"/>
            <a:ext cx="506802" cy="595982"/>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grpSp>
        <p:nvGrpSpPr>
          <p:cNvPr id="6" name="Group 5">
            <a:extLst>
              <a:ext uri="{FF2B5EF4-FFF2-40B4-BE49-F238E27FC236}">
                <a16:creationId xmlns:a16="http://schemas.microsoft.com/office/drawing/2014/main" id="{5516BC76-8833-8F4A-82BB-E679BD8DEEF4}"/>
              </a:ext>
            </a:extLst>
          </p:cNvPr>
          <p:cNvGrpSpPr/>
          <p:nvPr/>
        </p:nvGrpSpPr>
        <p:grpSpPr>
          <a:xfrm>
            <a:off x="4678893" y="1791075"/>
            <a:ext cx="1946651" cy="878333"/>
            <a:chOff x="6995846" y="1791075"/>
            <a:chExt cx="1946651" cy="878333"/>
          </a:xfrm>
        </p:grpSpPr>
        <p:pic>
          <p:nvPicPr>
            <p:cNvPr id="16" name="Picture 15">
              <a:extLst>
                <a:ext uri="{FF2B5EF4-FFF2-40B4-BE49-F238E27FC236}">
                  <a16:creationId xmlns:a16="http://schemas.microsoft.com/office/drawing/2014/main" id="{4B96B073-632E-F346-8980-179A1AA692C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12486" y="1791075"/>
              <a:ext cx="1649554" cy="878333"/>
            </a:xfrm>
            <a:prstGeom prst="rect">
              <a:avLst/>
            </a:prstGeom>
          </p:spPr>
        </p:pic>
        <p:sp>
          <p:nvSpPr>
            <p:cNvPr id="5" name="Double Bracket 4">
              <a:extLst>
                <a:ext uri="{FF2B5EF4-FFF2-40B4-BE49-F238E27FC236}">
                  <a16:creationId xmlns:a16="http://schemas.microsoft.com/office/drawing/2014/main" id="{C3F55E27-3A45-1545-8F22-AEA06C44E3F8}"/>
                </a:ext>
              </a:extLst>
            </p:cNvPr>
            <p:cNvSpPr/>
            <p:nvPr/>
          </p:nvSpPr>
          <p:spPr>
            <a:xfrm>
              <a:off x="6995846" y="1947214"/>
              <a:ext cx="1946651" cy="699044"/>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9" name="Can 18">
            <a:extLst>
              <a:ext uri="{FF2B5EF4-FFF2-40B4-BE49-F238E27FC236}">
                <a16:creationId xmlns:a16="http://schemas.microsoft.com/office/drawing/2014/main" id="{25E44522-06E1-0E4B-BAED-7240378D8A3C}"/>
              </a:ext>
            </a:extLst>
          </p:cNvPr>
          <p:cNvSpPr/>
          <p:nvPr/>
        </p:nvSpPr>
        <p:spPr>
          <a:xfrm>
            <a:off x="8970645" y="2410280"/>
            <a:ext cx="2639347" cy="3036019"/>
          </a:xfrm>
          <a:prstGeom prst="can">
            <a:avLst/>
          </a:prstGeom>
          <a:solidFill>
            <a:schemeClr val="accent6">
              <a:lumMod val="40000"/>
              <a:lumOff val="6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endParaRPr>
          </a:p>
        </p:txBody>
      </p:sp>
      <p:sp>
        <p:nvSpPr>
          <p:cNvPr id="20" name="Rectangle 19">
            <a:extLst>
              <a:ext uri="{FF2B5EF4-FFF2-40B4-BE49-F238E27FC236}">
                <a16:creationId xmlns:a16="http://schemas.microsoft.com/office/drawing/2014/main" id="{F914ED8E-B1B2-B54A-AD2F-28E219037DDF}"/>
              </a:ext>
            </a:extLst>
          </p:cNvPr>
          <p:cNvSpPr/>
          <p:nvPr/>
        </p:nvSpPr>
        <p:spPr>
          <a:xfrm>
            <a:off x="8513765" y="609257"/>
            <a:ext cx="3553105" cy="175432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t>Data </a:t>
            </a:r>
            <a:br>
              <a:rPr kumimoji="0" lang="en-US" sz="36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br>
            <a:r>
              <a:rPr kumimoji="0" lang="en-US" sz="36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t>Management </a:t>
            </a:r>
            <a:r>
              <a:rPr lang="en-US" sz="3600" dirty="0">
                <a:latin typeface="Century Gothic" panose="020B0502020202020204" pitchFamily="34" charset="0"/>
                <a:ea typeface="Helvetica Neue" charset="0"/>
                <a:cs typeface="Helvetica Neue" charset="0"/>
              </a:rPr>
              <a:t>System</a:t>
            </a:r>
            <a:endParaRPr kumimoji="0" lang="en-US" sz="3600" b="0" i="0" strike="noStrike" kern="1200" cap="none" spc="0" normalizeH="0" baseline="0" noProof="0" dirty="0">
              <a:ln>
                <a:noFill/>
              </a:ln>
              <a:effectLst/>
              <a:uLnTx/>
              <a:uFillTx/>
              <a:latin typeface="Century Gothic" panose="020B0502020202020204" pitchFamily="34" charset="0"/>
            </a:endParaRPr>
          </a:p>
        </p:txBody>
      </p:sp>
      <p:grpSp>
        <p:nvGrpSpPr>
          <p:cNvPr id="9" name="Group 8">
            <a:extLst>
              <a:ext uri="{FF2B5EF4-FFF2-40B4-BE49-F238E27FC236}">
                <a16:creationId xmlns:a16="http://schemas.microsoft.com/office/drawing/2014/main" id="{256F30EE-1E98-C146-858F-F9CD6E421BE9}"/>
              </a:ext>
            </a:extLst>
          </p:cNvPr>
          <p:cNvGrpSpPr/>
          <p:nvPr/>
        </p:nvGrpSpPr>
        <p:grpSpPr>
          <a:xfrm>
            <a:off x="7119052" y="3201527"/>
            <a:ext cx="1739579" cy="1016246"/>
            <a:chOff x="7119052" y="3201527"/>
            <a:chExt cx="1739579" cy="1016246"/>
          </a:xfrm>
        </p:grpSpPr>
        <p:sp>
          <p:nvSpPr>
            <p:cNvPr id="18" name="Down Arrow 17">
              <a:extLst>
                <a:ext uri="{FF2B5EF4-FFF2-40B4-BE49-F238E27FC236}">
                  <a16:creationId xmlns:a16="http://schemas.microsoft.com/office/drawing/2014/main" id="{D46C48F3-FB46-8945-A4B8-AF25A18B283D}"/>
                </a:ext>
              </a:extLst>
            </p:cNvPr>
            <p:cNvSpPr/>
            <p:nvPr/>
          </p:nvSpPr>
          <p:spPr>
            <a:xfrm rot="16200000">
              <a:off x="7714618" y="2736144"/>
              <a:ext cx="506802" cy="1437568"/>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2" name="TextBox 1">
              <a:extLst>
                <a:ext uri="{FF2B5EF4-FFF2-40B4-BE49-F238E27FC236}">
                  <a16:creationId xmlns:a16="http://schemas.microsoft.com/office/drawing/2014/main" id="{159352BF-A133-FA4C-AB35-21DF44C3AC2B}"/>
                </a:ext>
              </a:extLst>
            </p:cNvPr>
            <p:cNvSpPr txBox="1"/>
            <p:nvPr/>
          </p:nvSpPr>
          <p:spPr>
            <a:xfrm>
              <a:off x="7119052" y="3694553"/>
              <a:ext cx="1739579" cy="523220"/>
            </a:xfrm>
            <a:prstGeom prst="rect">
              <a:avLst/>
            </a:prstGeom>
          </p:spPr>
          <p:txBody>
            <a:bodyPr wrap="none" rtlCol="0">
              <a:spAutoFit/>
            </a:bodyPr>
            <a:lstStyle/>
            <a:p>
              <a:r>
                <a:rPr lang="en-US" sz="2800" dirty="0"/>
                <a:t>(Scoring)</a:t>
              </a:r>
            </a:p>
          </p:txBody>
        </p:sp>
      </p:grpSp>
      <p:grpSp>
        <p:nvGrpSpPr>
          <p:cNvPr id="8" name="Group 7">
            <a:extLst>
              <a:ext uri="{FF2B5EF4-FFF2-40B4-BE49-F238E27FC236}">
                <a16:creationId xmlns:a16="http://schemas.microsoft.com/office/drawing/2014/main" id="{DCA20191-94E2-2E44-97DA-20836EBB9305}"/>
              </a:ext>
            </a:extLst>
          </p:cNvPr>
          <p:cNvGrpSpPr/>
          <p:nvPr/>
        </p:nvGrpSpPr>
        <p:grpSpPr>
          <a:xfrm>
            <a:off x="8963674" y="5526241"/>
            <a:ext cx="2488053" cy="1016000"/>
            <a:chOff x="9104354" y="5596581"/>
            <a:chExt cx="2488053" cy="1016000"/>
          </a:xfrm>
        </p:grpSpPr>
        <p:pic>
          <p:nvPicPr>
            <p:cNvPr id="7" name="Picture 6">
              <a:extLst>
                <a:ext uri="{FF2B5EF4-FFF2-40B4-BE49-F238E27FC236}">
                  <a16:creationId xmlns:a16="http://schemas.microsoft.com/office/drawing/2014/main" id="{101DA107-ABB9-C544-8D6B-72618E8AA164}"/>
                </a:ext>
              </a:extLst>
            </p:cNvPr>
            <p:cNvPicPr>
              <a:picLocks noChangeAspect="1"/>
            </p:cNvPicPr>
            <p:nvPr/>
          </p:nvPicPr>
          <p:blipFill>
            <a:blip r:embed="rId10"/>
            <a:stretch>
              <a:fillRect/>
            </a:stretch>
          </p:blipFill>
          <p:spPr>
            <a:xfrm>
              <a:off x="9353336" y="5596581"/>
              <a:ext cx="1981200" cy="1016000"/>
            </a:xfrm>
            <a:prstGeom prst="rect">
              <a:avLst/>
            </a:prstGeom>
          </p:spPr>
        </p:pic>
        <p:sp>
          <p:nvSpPr>
            <p:cNvPr id="27" name="Double Bracket 26">
              <a:extLst>
                <a:ext uri="{FF2B5EF4-FFF2-40B4-BE49-F238E27FC236}">
                  <a16:creationId xmlns:a16="http://schemas.microsoft.com/office/drawing/2014/main" id="{DF014382-E4CD-EE45-9616-A9CD69B1BEE8}"/>
                </a:ext>
              </a:extLst>
            </p:cNvPr>
            <p:cNvSpPr/>
            <p:nvPr/>
          </p:nvSpPr>
          <p:spPr>
            <a:xfrm>
              <a:off x="9104354" y="5838093"/>
              <a:ext cx="2488053" cy="774488"/>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68DEBD36-AFC7-664C-A4D7-0013097DA5DB}"/>
              </a:ext>
            </a:extLst>
          </p:cNvPr>
          <p:cNvPicPr>
            <a:picLocks noChangeAspect="1"/>
          </p:cNvPicPr>
          <p:nvPr/>
        </p:nvPicPr>
        <p:blipFill>
          <a:blip r:embed="rId11"/>
          <a:stretch>
            <a:fillRect/>
          </a:stretch>
        </p:blipFill>
        <p:spPr>
          <a:xfrm>
            <a:off x="9342667" y="3361502"/>
            <a:ext cx="1904864" cy="1730475"/>
          </a:xfrm>
          <a:prstGeom prst="rect">
            <a:avLst/>
          </a:prstGeom>
        </p:spPr>
      </p:pic>
      <p:sp>
        <p:nvSpPr>
          <p:cNvPr id="10" name="Slide Number Placeholder 9">
            <a:extLst>
              <a:ext uri="{FF2B5EF4-FFF2-40B4-BE49-F238E27FC236}">
                <a16:creationId xmlns:a16="http://schemas.microsoft.com/office/drawing/2014/main" id="{DA17230F-61B8-A943-A6C3-89524B74B662}"/>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77</a:t>
            </a:fld>
            <a:endParaRPr lang="en-US">
              <a:solidFill>
                <a:srgbClr val="000000">
                  <a:tint val="75000"/>
                </a:srgbClr>
              </a:solidFill>
              <a:uFillTx/>
            </a:endParaRPr>
          </a:p>
        </p:txBody>
      </p:sp>
    </p:spTree>
    <p:extLst>
      <p:ext uri="{BB962C8B-B14F-4D97-AF65-F5344CB8AC3E}">
        <p14:creationId xmlns:p14="http://schemas.microsoft.com/office/powerpoint/2010/main" val="3906380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1158" y="2220972"/>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1231" y="975070"/>
            <a:ext cx="437827" cy="4133088"/>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630195" y="1622770"/>
            <a:ext cx="8220588" cy="3823529"/>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69039" y="1970364"/>
            <a:ext cx="368213" cy="3475935"/>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04264" y="7580200"/>
            <a:ext cx="1817945" cy="96637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86817" y="7863199"/>
            <a:ext cx="1766983" cy="939288"/>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39309" y="7196304"/>
            <a:ext cx="2057139" cy="1136539"/>
          </a:xfrm>
          <a:prstGeom prst="rect">
            <a:avLst/>
          </a:prstGeom>
        </p:spPr>
      </p:pic>
      <p:sp>
        <p:nvSpPr>
          <p:cNvPr id="4" name="Title 3">
            <a:extLst>
              <a:ext uri="{FF2B5EF4-FFF2-40B4-BE49-F238E27FC236}">
                <a16:creationId xmlns:a16="http://schemas.microsoft.com/office/drawing/2014/main" id="{809C0642-40E9-104E-832D-C0208B15CAB0}"/>
              </a:ext>
            </a:extLst>
          </p:cNvPr>
          <p:cNvSpPr>
            <a:spLocks noGrp="1"/>
          </p:cNvSpPr>
          <p:nvPr>
            <p:ph type="title"/>
          </p:nvPr>
        </p:nvSpPr>
        <p:spPr>
          <a:xfrm>
            <a:off x="552450" y="10314"/>
            <a:ext cx="10801350" cy="1325563"/>
          </a:xfrm>
        </p:spPr>
        <p:txBody>
          <a:bodyPr/>
          <a:lstStyle/>
          <a:p>
            <a:r>
              <a:rPr lang="en-US" b="1" dirty="0"/>
              <a:t>Pre-materialized</a:t>
            </a:r>
            <a:r>
              <a:rPr lang="en-US" dirty="0"/>
              <a:t> Predictions</a:t>
            </a:r>
          </a:p>
        </p:txBody>
      </p:sp>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6741" y="1152667"/>
            <a:ext cx="4250105" cy="3785122"/>
          </a:xfrm>
          <a:prstGeom prst="rect">
            <a:avLst/>
          </a:prstGeom>
        </p:spPr>
      </p:pic>
      <p:sp>
        <p:nvSpPr>
          <p:cNvPr id="11" name="Can 10">
            <a:extLst>
              <a:ext uri="{FF2B5EF4-FFF2-40B4-BE49-F238E27FC236}">
                <a16:creationId xmlns:a16="http://schemas.microsoft.com/office/drawing/2014/main" id="{9ED72A20-A13F-5845-A3C4-CDDAF1C4B897}"/>
              </a:ext>
            </a:extLst>
          </p:cNvPr>
          <p:cNvSpPr/>
          <p:nvPr/>
        </p:nvSpPr>
        <p:spPr>
          <a:xfrm>
            <a:off x="5601124" y="4043558"/>
            <a:ext cx="1616785" cy="1296256"/>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r>
              <a:rPr lang="en-US" dirty="0">
                <a:solidFill>
                  <a:prstClr val="white"/>
                </a:solidFill>
                <a:ea typeface="Helvetica Neue" charset="0"/>
                <a:cs typeface="Helvetica Neue" charset="0"/>
              </a:rPr>
              <a:t>All Possible</a:t>
            </a:r>
          </a:p>
          <a:p>
            <a:pPr algn="ctr" defTabSz="609570"/>
            <a:r>
              <a:rPr lang="en-US" dirty="0">
                <a:solidFill>
                  <a:prstClr val="white"/>
                </a:solidFill>
                <a:ea typeface="Helvetica Neue" charset="0"/>
                <a:cs typeface="Helvetica Neue" charset="0"/>
              </a:rPr>
              <a:t>Queries</a:t>
            </a:r>
          </a:p>
        </p:txBody>
      </p:sp>
      <p:sp>
        <p:nvSpPr>
          <p:cNvPr id="3" name="Rounded Rectangle 2">
            <a:extLst>
              <a:ext uri="{FF2B5EF4-FFF2-40B4-BE49-F238E27FC236}">
                <a16:creationId xmlns:a16="http://schemas.microsoft.com/office/drawing/2014/main" id="{1D1D4575-89C2-A04A-BB24-03E4C58F47A2}"/>
              </a:ext>
            </a:extLst>
          </p:cNvPr>
          <p:cNvSpPr/>
          <p:nvPr/>
        </p:nvSpPr>
        <p:spPr>
          <a:xfrm>
            <a:off x="5238748" y="2229052"/>
            <a:ext cx="2341539" cy="122082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000" dirty="0"/>
              <a:t>Batch Training Framework</a:t>
            </a:r>
          </a:p>
        </p:txBody>
      </p:sp>
      <p:sp>
        <p:nvSpPr>
          <p:cNvPr id="14" name="Down Arrow 13">
            <a:extLst>
              <a:ext uri="{FF2B5EF4-FFF2-40B4-BE49-F238E27FC236}">
                <a16:creationId xmlns:a16="http://schemas.microsoft.com/office/drawing/2014/main" id="{D3440B51-6FE1-E849-969D-E0BDCCEB2A53}"/>
              </a:ext>
            </a:extLst>
          </p:cNvPr>
          <p:cNvSpPr/>
          <p:nvPr/>
        </p:nvSpPr>
        <p:spPr>
          <a:xfrm rot="16200000">
            <a:off x="4687191" y="2608108"/>
            <a:ext cx="411527" cy="462715"/>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sp>
        <p:nvSpPr>
          <p:cNvPr id="15" name="Down Arrow 14">
            <a:extLst>
              <a:ext uri="{FF2B5EF4-FFF2-40B4-BE49-F238E27FC236}">
                <a16:creationId xmlns:a16="http://schemas.microsoft.com/office/drawing/2014/main" id="{5CAF6428-7011-7B4B-ACC6-BE6703C0FF32}"/>
              </a:ext>
            </a:extLst>
          </p:cNvPr>
          <p:cNvSpPr/>
          <p:nvPr/>
        </p:nvSpPr>
        <p:spPr>
          <a:xfrm rot="10800000">
            <a:off x="6203754" y="3504747"/>
            <a:ext cx="411527" cy="483941"/>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grpSp>
        <p:nvGrpSpPr>
          <p:cNvPr id="6" name="Group 5">
            <a:extLst>
              <a:ext uri="{FF2B5EF4-FFF2-40B4-BE49-F238E27FC236}">
                <a16:creationId xmlns:a16="http://schemas.microsoft.com/office/drawing/2014/main" id="{5516BC76-8833-8F4A-82BB-E679BD8DEEF4}"/>
              </a:ext>
            </a:extLst>
          </p:cNvPr>
          <p:cNvGrpSpPr/>
          <p:nvPr/>
        </p:nvGrpSpPr>
        <p:grpSpPr>
          <a:xfrm>
            <a:off x="5645080" y="1488405"/>
            <a:ext cx="1580693" cy="713212"/>
            <a:chOff x="6995846" y="1791075"/>
            <a:chExt cx="1946651" cy="878333"/>
          </a:xfrm>
        </p:grpSpPr>
        <p:pic>
          <p:nvPicPr>
            <p:cNvPr id="16" name="Picture 15">
              <a:extLst>
                <a:ext uri="{FF2B5EF4-FFF2-40B4-BE49-F238E27FC236}">
                  <a16:creationId xmlns:a16="http://schemas.microsoft.com/office/drawing/2014/main" id="{4B96B073-632E-F346-8980-179A1AA692C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12486" y="1791075"/>
              <a:ext cx="1649554" cy="878333"/>
            </a:xfrm>
            <a:prstGeom prst="rect">
              <a:avLst/>
            </a:prstGeom>
          </p:spPr>
        </p:pic>
        <p:sp>
          <p:nvSpPr>
            <p:cNvPr id="5" name="Double Bracket 4">
              <a:extLst>
                <a:ext uri="{FF2B5EF4-FFF2-40B4-BE49-F238E27FC236}">
                  <a16:creationId xmlns:a16="http://schemas.microsoft.com/office/drawing/2014/main" id="{C3F55E27-3A45-1545-8F22-AEA06C44E3F8}"/>
                </a:ext>
              </a:extLst>
            </p:cNvPr>
            <p:cNvSpPr/>
            <p:nvPr/>
          </p:nvSpPr>
          <p:spPr>
            <a:xfrm>
              <a:off x="6995846" y="1947214"/>
              <a:ext cx="1946651" cy="699044"/>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grpSp>
      <p:sp>
        <p:nvSpPr>
          <p:cNvPr id="19" name="Can 18">
            <a:extLst>
              <a:ext uri="{FF2B5EF4-FFF2-40B4-BE49-F238E27FC236}">
                <a16:creationId xmlns:a16="http://schemas.microsoft.com/office/drawing/2014/main" id="{25E44522-06E1-0E4B-BAED-7240378D8A3C}"/>
              </a:ext>
            </a:extLst>
          </p:cNvPr>
          <p:cNvSpPr/>
          <p:nvPr/>
        </p:nvSpPr>
        <p:spPr>
          <a:xfrm>
            <a:off x="9130010" y="1991204"/>
            <a:ext cx="2143167" cy="2465267"/>
          </a:xfrm>
          <a:prstGeom prst="can">
            <a:avLst/>
          </a:prstGeom>
          <a:solidFill>
            <a:schemeClr val="accent6">
              <a:lumMod val="40000"/>
              <a:lumOff val="6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endParaRPr>
          </a:p>
        </p:txBody>
      </p:sp>
      <p:sp>
        <p:nvSpPr>
          <p:cNvPr id="20" name="Rectangle 19">
            <a:extLst>
              <a:ext uri="{FF2B5EF4-FFF2-40B4-BE49-F238E27FC236}">
                <a16:creationId xmlns:a16="http://schemas.microsoft.com/office/drawing/2014/main" id="{F914ED8E-B1B2-B54A-AD2F-28E219037DDF}"/>
              </a:ext>
            </a:extLst>
          </p:cNvPr>
          <p:cNvSpPr/>
          <p:nvPr/>
        </p:nvSpPr>
        <p:spPr>
          <a:xfrm>
            <a:off x="8107734" y="1034510"/>
            <a:ext cx="4187717"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t>Data </a:t>
            </a:r>
            <a:b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br>
            <a: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t>Management </a:t>
            </a:r>
            <a:r>
              <a:rPr lang="en-US" sz="2800" dirty="0">
                <a:latin typeface="Century Gothic" panose="020B0502020202020204" pitchFamily="34" charset="0"/>
                <a:ea typeface="Helvetica Neue" charset="0"/>
                <a:cs typeface="Helvetica Neue" charset="0"/>
              </a:rPr>
              <a:t>System</a:t>
            </a:r>
            <a:endParaRPr kumimoji="0" lang="en-US" sz="2800" b="0" i="0" strike="noStrike" kern="1200" cap="none" spc="0" normalizeH="0" baseline="0" noProof="0" dirty="0">
              <a:ln>
                <a:noFill/>
              </a:ln>
              <a:effectLst/>
              <a:uLnTx/>
              <a:uFillTx/>
              <a:latin typeface="Century Gothic" panose="020B0502020202020204" pitchFamily="34" charset="0"/>
            </a:endParaRPr>
          </a:p>
        </p:txBody>
      </p:sp>
      <p:grpSp>
        <p:nvGrpSpPr>
          <p:cNvPr id="9" name="Group 8">
            <a:extLst>
              <a:ext uri="{FF2B5EF4-FFF2-40B4-BE49-F238E27FC236}">
                <a16:creationId xmlns:a16="http://schemas.microsoft.com/office/drawing/2014/main" id="{256F30EE-1E98-C146-858F-F9CD6E421BE9}"/>
              </a:ext>
            </a:extLst>
          </p:cNvPr>
          <p:cNvGrpSpPr/>
          <p:nvPr/>
        </p:nvGrpSpPr>
        <p:grpSpPr>
          <a:xfrm>
            <a:off x="7626505" y="2633702"/>
            <a:ext cx="1295547" cy="800449"/>
            <a:chOff x="7119052" y="3201527"/>
            <a:chExt cx="1595488" cy="985767"/>
          </a:xfrm>
        </p:grpSpPr>
        <p:sp>
          <p:nvSpPr>
            <p:cNvPr id="18" name="Down Arrow 17">
              <a:extLst>
                <a:ext uri="{FF2B5EF4-FFF2-40B4-BE49-F238E27FC236}">
                  <a16:creationId xmlns:a16="http://schemas.microsoft.com/office/drawing/2014/main" id="{D46C48F3-FB46-8945-A4B8-AF25A18B283D}"/>
                </a:ext>
              </a:extLst>
            </p:cNvPr>
            <p:cNvSpPr/>
            <p:nvPr/>
          </p:nvSpPr>
          <p:spPr>
            <a:xfrm rot="16200000">
              <a:off x="7714618" y="2736144"/>
              <a:ext cx="506802" cy="1437568"/>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sp>
          <p:nvSpPr>
            <p:cNvPr id="2" name="TextBox 1">
              <a:extLst>
                <a:ext uri="{FF2B5EF4-FFF2-40B4-BE49-F238E27FC236}">
                  <a16:creationId xmlns:a16="http://schemas.microsoft.com/office/drawing/2014/main" id="{159352BF-A133-FA4C-AB35-21DF44C3AC2B}"/>
                </a:ext>
              </a:extLst>
            </p:cNvPr>
            <p:cNvSpPr txBox="1"/>
            <p:nvPr/>
          </p:nvSpPr>
          <p:spPr>
            <a:xfrm>
              <a:off x="7119052" y="3694552"/>
              <a:ext cx="1595488" cy="492742"/>
            </a:xfrm>
            <a:prstGeom prst="rect">
              <a:avLst/>
            </a:prstGeom>
          </p:spPr>
          <p:txBody>
            <a:bodyPr wrap="none" rtlCol="0">
              <a:spAutoFit/>
            </a:bodyPr>
            <a:lstStyle/>
            <a:p>
              <a:r>
                <a:rPr lang="en-US" sz="2000" dirty="0"/>
                <a:t>(Scoring)</a:t>
              </a:r>
            </a:p>
          </p:txBody>
        </p:sp>
      </p:grpSp>
      <p:grpSp>
        <p:nvGrpSpPr>
          <p:cNvPr id="8" name="Group 7">
            <a:extLst>
              <a:ext uri="{FF2B5EF4-FFF2-40B4-BE49-F238E27FC236}">
                <a16:creationId xmlns:a16="http://schemas.microsoft.com/office/drawing/2014/main" id="{DCA20191-94E2-2E44-97DA-20836EBB9305}"/>
              </a:ext>
            </a:extLst>
          </p:cNvPr>
          <p:cNvGrpSpPr/>
          <p:nvPr/>
        </p:nvGrpSpPr>
        <p:grpSpPr>
          <a:xfrm>
            <a:off x="9124350" y="4521384"/>
            <a:ext cx="2020315" cy="824999"/>
            <a:chOff x="9104354" y="5596581"/>
            <a:chExt cx="2488053" cy="1016000"/>
          </a:xfrm>
        </p:grpSpPr>
        <p:pic>
          <p:nvPicPr>
            <p:cNvPr id="7" name="Picture 6">
              <a:extLst>
                <a:ext uri="{FF2B5EF4-FFF2-40B4-BE49-F238E27FC236}">
                  <a16:creationId xmlns:a16="http://schemas.microsoft.com/office/drawing/2014/main" id="{101DA107-ABB9-C544-8D6B-72618E8AA16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53336" y="5596581"/>
              <a:ext cx="1981200" cy="1016000"/>
            </a:xfrm>
            <a:prstGeom prst="rect">
              <a:avLst/>
            </a:prstGeom>
          </p:spPr>
        </p:pic>
        <p:sp>
          <p:nvSpPr>
            <p:cNvPr id="27" name="Double Bracket 26">
              <a:extLst>
                <a:ext uri="{FF2B5EF4-FFF2-40B4-BE49-F238E27FC236}">
                  <a16:creationId xmlns:a16="http://schemas.microsoft.com/office/drawing/2014/main" id="{DF014382-E4CD-EE45-9616-A9CD69B1BEE8}"/>
                </a:ext>
              </a:extLst>
            </p:cNvPr>
            <p:cNvSpPr/>
            <p:nvPr/>
          </p:nvSpPr>
          <p:spPr>
            <a:xfrm>
              <a:off x="9104354" y="5838093"/>
              <a:ext cx="2488053" cy="774488"/>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grpSp>
      <p:pic>
        <p:nvPicPr>
          <p:cNvPr id="12" name="Picture 11">
            <a:extLst>
              <a:ext uri="{FF2B5EF4-FFF2-40B4-BE49-F238E27FC236}">
                <a16:creationId xmlns:a16="http://schemas.microsoft.com/office/drawing/2014/main" id="{68DEBD36-AFC7-664C-A4D7-0013097DA5D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432095" y="2763602"/>
            <a:ext cx="1546762" cy="1405157"/>
          </a:xfrm>
          <a:prstGeom prst="rect">
            <a:avLst/>
          </a:prstGeom>
        </p:spPr>
      </p:pic>
      <p:sp>
        <p:nvSpPr>
          <p:cNvPr id="30" name="TextBox 29">
            <a:extLst>
              <a:ext uri="{FF2B5EF4-FFF2-40B4-BE49-F238E27FC236}">
                <a16:creationId xmlns:a16="http://schemas.microsoft.com/office/drawing/2014/main" id="{390B1BAD-587F-DA4A-AE47-5943962B5B3B}"/>
              </a:ext>
            </a:extLst>
          </p:cNvPr>
          <p:cNvSpPr txBox="1"/>
          <p:nvPr/>
        </p:nvSpPr>
        <p:spPr>
          <a:xfrm>
            <a:off x="1267429" y="5732280"/>
            <a:ext cx="9371391"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b="1" dirty="0">
                <a:solidFill>
                  <a:srgbClr val="4472C4">
                    <a:lumMod val="75000"/>
                  </a:srgbClr>
                </a:solidFill>
                <a:latin typeface="Helvetica Neue" charset="0"/>
                <a:ea typeface="Helvetica Neue" charset="0"/>
                <a:cs typeface="Helvetica Neue" charset="0"/>
              </a:rPr>
              <a:t>Standard Data Eng. Tools</a:t>
            </a:r>
            <a:endParaRPr kumimoji="0" lang="en-US" sz="5000" b="1" i="0" u="none" strike="noStrike" kern="1200" cap="none" spc="0" normalizeH="0" baseline="0" noProof="0" dirty="0">
              <a:ln>
                <a:noFill/>
              </a:ln>
              <a:solidFill>
                <a:srgbClr val="4472C4">
                  <a:lumMod val="75000"/>
                </a:srgbClr>
              </a:solidFill>
              <a:effectLst/>
              <a:uLnTx/>
              <a:uFillTx/>
              <a:latin typeface="Helvetica Neue" charset="0"/>
              <a:ea typeface="Helvetica Neue" charset="0"/>
              <a:cs typeface="Helvetica Neue" charset="0"/>
            </a:endParaRPr>
          </a:p>
        </p:txBody>
      </p:sp>
      <p:sp>
        <p:nvSpPr>
          <p:cNvPr id="31" name="Left Brace 30">
            <a:extLst>
              <a:ext uri="{FF2B5EF4-FFF2-40B4-BE49-F238E27FC236}">
                <a16:creationId xmlns:a16="http://schemas.microsoft.com/office/drawing/2014/main" id="{5D8E388E-77E3-5744-A2B7-C742B24E37BB}"/>
              </a:ext>
            </a:extLst>
          </p:cNvPr>
          <p:cNvSpPr/>
          <p:nvPr/>
        </p:nvSpPr>
        <p:spPr>
          <a:xfrm rot="16200000">
            <a:off x="5840794" y="187981"/>
            <a:ext cx="725917" cy="10765109"/>
          </a:xfrm>
          <a:prstGeom prst="leftBrace">
            <a:avLst/>
          </a:prstGeom>
          <a:ln w="1270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Slide Number Placeholder 9">
            <a:extLst>
              <a:ext uri="{FF2B5EF4-FFF2-40B4-BE49-F238E27FC236}">
                <a16:creationId xmlns:a16="http://schemas.microsoft.com/office/drawing/2014/main" id="{9ABAF89D-5401-F94F-8B5A-4E1C8F0BB162}"/>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78</a:t>
            </a:fld>
            <a:endParaRPr lang="en-US">
              <a:solidFill>
                <a:srgbClr val="000000">
                  <a:tint val="75000"/>
                </a:srgbClr>
              </a:solidFill>
              <a:uFillTx/>
            </a:endParaRPr>
          </a:p>
        </p:txBody>
      </p:sp>
    </p:spTree>
    <p:extLst>
      <p:ext uri="{BB962C8B-B14F-4D97-AF65-F5344CB8AC3E}">
        <p14:creationId xmlns:p14="http://schemas.microsoft.com/office/powerpoint/2010/main" val="1396478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1158" y="2220972"/>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1231" y="975070"/>
            <a:ext cx="437827" cy="4133088"/>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630195" y="1622770"/>
            <a:ext cx="8220588" cy="3823529"/>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69039" y="1970364"/>
            <a:ext cx="368213" cy="3475935"/>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04264" y="7580200"/>
            <a:ext cx="1817945" cy="96637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86817" y="7863199"/>
            <a:ext cx="1766983" cy="939288"/>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39309" y="7196304"/>
            <a:ext cx="2057139" cy="1136539"/>
          </a:xfrm>
          <a:prstGeom prst="rect">
            <a:avLst/>
          </a:prstGeom>
        </p:spPr>
      </p:pic>
      <p:sp>
        <p:nvSpPr>
          <p:cNvPr id="4" name="Title 3">
            <a:extLst>
              <a:ext uri="{FF2B5EF4-FFF2-40B4-BE49-F238E27FC236}">
                <a16:creationId xmlns:a16="http://schemas.microsoft.com/office/drawing/2014/main" id="{809C0642-40E9-104E-832D-C0208B15CAB0}"/>
              </a:ext>
            </a:extLst>
          </p:cNvPr>
          <p:cNvSpPr>
            <a:spLocks noGrp="1"/>
          </p:cNvSpPr>
          <p:nvPr>
            <p:ph type="title"/>
          </p:nvPr>
        </p:nvSpPr>
        <p:spPr>
          <a:xfrm>
            <a:off x="552450" y="10314"/>
            <a:ext cx="10801350" cy="1325563"/>
          </a:xfrm>
        </p:spPr>
        <p:txBody>
          <a:bodyPr/>
          <a:lstStyle/>
          <a:p>
            <a:r>
              <a:rPr lang="en-US" dirty="0"/>
              <a:t>Serving </a:t>
            </a:r>
            <a:r>
              <a:rPr lang="en-US" b="1" dirty="0"/>
              <a:t>Pre-materialized</a:t>
            </a:r>
            <a:r>
              <a:rPr lang="en-US" dirty="0"/>
              <a:t> Predictions</a:t>
            </a:r>
          </a:p>
        </p:txBody>
      </p:sp>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49557" y="1320792"/>
            <a:ext cx="4250105" cy="3785122"/>
          </a:xfrm>
          <a:prstGeom prst="rect">
            <a:avLst/>
          </a:prstGeom>
        </p:spPr>
      </p:pic>
      <p:sp>
        <p:nvSpPr>
          <p:cNvPr id="11" name="Can 10">
            <a:extLst>
              <a:ext uri="{FF2B5EF4-FFF2-40B4-BE49-F238E27FC236}">
                <a16:creationId xmlns:a16="http://schemas.microsoft.com/office/drawing/2014/main" id="{9ED72A20-A13F-5845-A3C4-CDDAF1C4B897}"/>
              </a:ext>
            </a:extLst>
          </p:cNvPr>
          <p:cNvSpPr/>
          <p:nvPr/>
        </p:nvSpPr>
        <p:spPr>
          <a:xfrm>
            <a:off x="914826" y="4211683"/>
            <a:ext cx="1616785" cy="1296256"/>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r>
              <a:rPr lang="en-US" dirty="0">
                <a:solidFill>
                  <a:prstClr val="white"/>
                </a:solidFill>
                <a:ea typeface="Helvetica Neue" charset="0"/>
                <a:cs typeface="Helvetica Neue" charset="0"/>
              </a:rPr>
              <a:t>All Possible</a:t>
            </a:r>
          </a:p>
          <a:p>
            <a:pPr algn="ctr" defTabSz="609570"/>
            <a:r>
              <a:rPr lang="en-US" dirty="0">
                <a:solidFill>
                  <a:prstClr val="white"/>
                </a:solidFill>
                <a:ea typeface="Helvetica Neue" charset="0"/>
                <a:cs typeface="Helvetica Neue" charset="0"/>
              </a:rPr>
              <a:t>Queries</a:t>
            </a:r>
          </a:p>
        </p:txBody>
      </p:sp>
      <p:sp>
        <p:nvSpPr>
          <p:cNvPr id="3" name="Rounded Rectangle 2">
            <a:extLst>
              <a:ext uri="{FF2B5EF4-FFF2-40B4-BE49-F238E27FC236}">
                <a16:creationId xmlns:a16="http://schemas.microsoft.com/office/drawing/2014/main" id="{1D1D4575-89C2-A04A-BB24-03E4C58F47A2}"/>
              </a:ext>
            </a:extLst>
          </p:cNvPr>
          <p:cNvSpPr/>
          <p:nvPr/>
        </p:nvSpPr>
        <p:spPr>
          <a:xfrm>
            <a:off x="552450" y="2397177"/>
            <a:ext cx="2341539" cy="122082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000" dirty="0"/>
              <a:t>Batch Training Framework</a:t>
            </a:r>
          </a:p>
        </p:txBody>
      </p:sp>
      <p:sp>
        <p:nvSpPr>
          <p:cNvPr id="14" name="Down Arrow 13">
            <a:extLst>
              <a:ext uri="{FF2B5EF4-FFF2-40B4-BE49-F238E27FC236}">
                <a16:creationId xmlns:a16="http://schemas.microsoft.com/office/drawing/2014/main" id="{D3440B51-6FE1-E849-969D-E0BDCCEB2A53}"/>
              </a:ext>
            </a:extLst>
          </p:cNvPr>
          <p:cNvSpPr/>
          <p:nvPr/>
        </p:nvSpPr>
        <p:spPr>
          <a:xfrm rot="16200000">
            <a:off x="893" y="2776233"/>
            <a:ext cx="411527" cy="462715"/>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sp>
        <p:nvSpPr>
          <p:cNvPr id="15" name="Down Arrow 14">
            <a:extLst>
              <a:ext uri="{FF2B5EF4-FFF2-40B4-BE49-F238E27FC236}">
                <a16:creationId xmlns:a16="http://schemas.microsoft.com/office/drawing/2014/main" id="{5CAF6428-7011-7B4B-ACC6-BE6703C0FF32}"/>
              </a:ext>
            </a:extLst>
          </p:cNvPr>
          <p:cNvSpPr/>
          <p:nvPr/>
        </p:nvSpPr>
        <p:spPr>
          <a:xfrm rot="10800000">
            <a:off x="1517456" y="3672872"/>
            <a:ext cx="411527" cy="483941"/>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grpSp>
        <p:nvGrpSpPr>
          <p:cNvPr id="6" name="Group 5">
            <a:extLst>
              <a:ext uri="{FF2B5EF4-FFF2-40B4-BE49-F238E27FC236}">
                <a16:creationId xmlns:a16="http://schemas.microsoft.com/office/drawing/2014/main" id="{5516BC76-8833-8F4A-82BB-E679BD8DEEF4}"/>
              </a:ext>
            </a:extLst>
          </p:cNvPr>
          <p:cNvGrpSpPr/>
          <p:nvPr/>
        </p:nvGrpSpPr>
        <p:grpSpPr>
          <a:xfrm>
            <a:off x="958782" y="1656530"/>
            <a:ext cx="1580693" cy="713212"/>
            <a:chOff x="6995846" y="1791075"/>
            <a:chExt cx="1946651" cy="878333"/>
          </a:xfrm>
        </p:grpSpPr>
        <p:pic>
          <p:nvPicPr>
            <p:cNvPr id="16" name="Picture 15">
              <a:extLst>
                <a:ext uri="{FF2B5EF4-FFF2-40B4-BE49-F238E27FC236}">
                  <a16:creationId xmlns:a16="http://schemas.microsoft.com/office/drawing/2014/main" id="{4B96B073-632E-F346-8980-179A1AA692C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12486" y="1791075"/>
              <a:ext cx="1649554" cy="878333"/>
            </a:xfrm>
            <a:prstGeom prst="rect">
              <a:avLst/>
            </a:prstGeom>
          </p:spPr>
        </p:pic>
        <p:sp>
          <p:nvSpPr>
            <p:cNvPr id="5" name="Double Bracket 4">
              <a:extLst>
                <a:ext uri="{FF2B5EF4-FFF2-40B4-BE49-F238E27FC236}">
                  <a16:creationId xmlns:a16="http://schemas.microsoft.com/office/drawing/2014/main" id="{C3F55E27-3A45-1545-8F22-AEA06C44E3F8}"/>
                </a:ext>
              </a:extLst>
            </p:cNvPr>
            <p:cNvSpPr/>
            <p:nvPr/>
          </p:nvSpPr>
          <p:spPr>
            <a:xfrm>
              <a:off x="6995846" y="1947214"/>
              <a:ext cx="1946651" cy="699044"/>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grpSp>
      <p:sp>
        <p:nvSpPr>
          <p:cNvPr id="19" name="Can 18">
            <a:extLst>
              <a:ext uri="{FF2B5EF4-FFF2-40B4-BE49-F238E27FC236}">
                <a16:creationId xmlns:a16="http://schemas.microsoft.com/office/drawing/2014/main" id="{25E44522-06E1-0E4B-BAED-7240378D8A3C}"/>
              </a:ext>
            </a:extLst>
          </p:cNvPr>
          <p:cNvSpPr/>
          <p:nvPr/>
        </p:nvSpPr>
        <p:spPr>
          <a:xfrm>
            <a:off x="4443712" y="2159329"/>
            <a:ext cx="2143167" cy="2465267"/>
          </a:xfrm>
          <a:prstGeom prst="can">
            <a:avLst/>
          </a:prstGeom>
          <a:solidFill>
            <a:schemeClr val="accent6">
              <a:lumMod val="40000"/>
              <a:lumOff val="6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endParaRPr>
          </a:p>
        </p:txBody>
      </p:sp>
      <p:grpSp>
        <p:nvGrpSpPr>
          <p:cNvPr id="9" name="Group 8">
            <a:extLst>
              <a:ext uri="{FF2B5EF4-FFF2-40B4-BE49-F238E27FC236}">
                <a16:creationId xmlns:a16="http://schemas.microsoft.com/office/drawing/2014/main" id="{256F30EE-1E98-C146-858F-F9CD6E421BE9}"/>
              </a:ext>
            </a:extLst>
          </p:cNvPr>
          <p:cNvGrpSpPr/>
          <p:nvPr/>
        </p:nvGrpSpPr>
        <p:grpSpPr>
          <a:xfrm>
            <a:off x="2940207" y="2801827"/>
            <a:ext cx="1295547" cy="800449"/>
            <a:chOff x="7119052" y="3201527"/>
            <a:chExt cx="1595488" cy="985767"/>
          </a:xfrm>
        </p:grpSpPr>
        <p:sp>
          <p:nvSpPr>
            <p:cNvPr id="18" name="Down Arrow 17">
              <a:extLst>
                <a:ext uri="{FF2B5EF4-FFF2-40B4-BE49-F238E27FC236}">
                  <a16:creationId xmlns:a16="http://schemas.microsoft.com/office/drawing/2014/main" id="{D46C48F3-FB46-8945-A4B8-AF25A18B283D}"/>
                </a:ext>
              </a:extLst>
            </p:cNvPr>
            <p:cNvSpPr/>
            <p:nvPr/>
          </p:nvSpPr>
          <p:spPr>
            <a:xfrm rot="16200000">
              <a:off x="7714618" y="2736144"/>
              <a:ext cx="506802" cy="1437568"/>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sp>
          <p:nvSpPr>
            <p:cNvPr id="2" name="TextBox 1">
              <a:extLst>
                <a:ext uri="{FF2B5EF4-FFF2-40B4-BE49-F238E27FC236}">
                  <a16:creationId xmlns:a16="http://schemas.microsoft.com/office/drawing/2014/main" id="{159352BF-A133-FA4C-AB35-21DF44C3AC2B}"/>
                </a:ext>
              </a:extLst>
            </p:cNvPr>
            <p:cNvSpPr txBox="1"/>
            <p:nvPr/>
          </p:nvSpPr>
          <p:spPr>
            <a:xfrm>
              <a:off x="7119052" y="3694552"/>
              <a:ext cx="1595488" cy="492742"/>
            </a:xfrm>
            <a:prstGeom prst="rect">
              <a:avLst/>
            </a:prstGeom>
          </p:spPr>
          <p:txBody>
            <a:bodyPr wrap="none" rtlCol="0">
              <a:spAutoFit/>
            </a:bodyPr>
            <a:lstStyle/>
            <a:p>
              <a:r>
                <a:rPr lang="en-US" sz="2000" dirty="0"/>
                <a:t>(Scoring)</a:t>
              </a:r>
            </a:p>
          </p:txBody>
        </p:sp>
      </p:grpSp>
      <p:grpSp>
        <p:nvGrpSpPr>
          <p:cNvPr id="8" name="Group 7">
            <a:extLst>
              <a:ext uri="{FF2B5EF4-FFF2-40B4-BE49-F238E27FC236}">
                <a16:creationId xmlns:a16="http://schemas.microsoft.com/office/drawing/2014/main" id="{DCA20191-94E2-2E44-97DA-20836EBB9305}"/>
              </a:ext>
            </a:extLst>
          </p:cNvPr>
          <p:cNvGrpSpPr/>
          <p:nvPr/>
        </p:nvGrpSpPr>
        <p:grpSpPr>
          <a:xfrm>
            <a:off x="4438052" y="4689509"/>
            <a:ext cx="2020315" cy="824999"/>
            <a:chOff x="9104354" y="5596581"/>
            <a:chExt cx="2488053" cy="1016000"/>
          </a:xfrm>
        </p:grpSpPr>
        <p:pic>
          <p:nvPicPr>
            <p:cNvPr id="7" name="Picture 6">
              <a:extLst>
                <a:ext uri="{FF2B5EF4-FFF2-40B4-BE49-F238E27FC236}">
                  <a16:creationId xmlns:a16="http://schemas.microsoft.com/office/drawing/2014/main" id="{101DA107-ABB9-C544-8D6B-72618E8AA16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53336" y="5596581"/>
              <a:ext cx="1981200" cy="1016000"/>
            </a:xfrm>
            <a:prstGeom prst="rect">
              <a:avLst/>
            </a:prstGeom>
          </p:spPr>
        </p:pic>
        <p:sp>
          <p:nvSpPr>
            <p:cNvPr id="27" name="Double Bracket 26">
              <a:extLst>
                <a:ext uri="{FF2B5EF4-FFF2-40B4-BE49-F238E27FC236}">
                  <a16:creationId xmlns:a16="http://schemas.microsoft.com/office/drawing/2014/main" id="{DF014382-E4CD-EE45-9616-A9CD69B1BEE8}"/>
                </a:ext>
              </a:extLst>
            </p:cNvPr>
            <p:cNvSpPr/>
            <p:nvPr/>
          </p:nvSpPr>
          <p:spPr>
            <a:xfrm>
              <a:off x="9104354" y="5838093"/>
              <a:ext cx="2488053" cy="774488"/>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grpSp>
      <p:pic>
        <p:nvPicPr>
          <p:cNvPr id="12" name="Picture 11">
            <a:extLst>
              <a:ext uri="{FF2B5EF4-FFF2-40B4-BE49-F238E27FC236}">
                <a16:creationId xmlns:a16="http://schemas.microsoft.com/office/drawing/2014/main" id="{68DEBD36-AFC7-664C-A4D7-0013097DA5D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745797" y="2931727"/>
            <a:ext cx="1546762" cy="1405157"/>
          </a:xfrm>
          <a:prstGeom prst="rect">
            <a:avLst/>
          </a:prstGeom>
        </p:spPr>
      </p:pic>
      <p:sp>
        <p:nvSpPr>
          <p:cNvPr id="30" name="TextBox 29">
            <a:extLst>
              <a:ext uri="{FF2B5EF4-FFF2-40B4-BE49-F238E27FC236}">
                <a16:creationId xmlns:a16="http://schemas.microsoft.com/office/drawing/2014/main" id="{390B1BAD-587F-DA4A-AE47-5943962B5B3B}"/>
              </a:ext>
            </a:extLst>
          </p:cNvPr>
          <p:cNvSpPr txBox="1"/>
          <p:nvPr/>
        </p:nvSpPr>
        <p:spPr>
          <a:xfrm>
            <a:off x="1183816" y="8388198"/>
            <a:ext cx="9371391"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b="1" dirty="0">
                <a:solidFill>
                  <a:srgbClr val="4472C4">
                    <a:lumMod val="75000"/>
                  </a:srgbClr>
                </a:solidFill>
                <a:latin typeface="Helvetica Neue" charset="0"/>
                <a:ea typeface="Helvetica Neue" charset="0"/>
                <a:cs typeface="Helvetica Neue" charset="0"/>
              </a:rPr>
              <a:t>Standard Data Eng. Tools</a:t>
            </a:r>
            <a:endParaRPr kumimoji="0" lang="en-US" sz="5000" b="1" i="0" u="none" strike="noStrike" kern="1200" cap="none" spc="0" normalizeH="0" baseline="0" noProof="0" dirty="0">
              <a:ln>
                <a:noFill/>
              </a:ln>
              <a:solidFill>
                <a:srgbClr val="4472C4">
                  <a:lumMod val="75000"/>
                </a:srgbClr>
              </a:solidFill>
              <a:effectLst/>
              <a:uLnTx/>
              <a:uFillTx/>
              <a:latin typeface="Helvetica Neue" charset="0"/>
              <a:ea typeface="Helvetica Neue" charset="0"/>
              <a:cs typeface="Helvetica Neue" charset="0"/>
            </a:endParaRPr>
          </a:p>
        </p:txBody>
      </p:sp>
      <p:sp>
        <p:nvSpPr>
          <p:cNvPr id="31" name="Left Brace 30">
            <a:extLst>
              <a:ext uri="{FF2B5EF4-FFF2-40B4-BE49-F238E27FC236}">
                <a16:creationId xmlns:a16="http://schemas.microsoft.com/office/drawing/2014/main" id="{5D8E388E-77E3-5744-A2B7-C742B24E37BB}"/>
              </a:ext>
            </a:extLst>
          </p:cNvPr>
          <p:cNvSpPr/>
          <p:nvPr/>
        </p:nvSpPr>
        <p:spPr>
          <a:xfrm rot="16200000">
            <a:off x="5757181" y="2843899"/>
            <a:ext cx="725917" cy="10765109"/>
          </a:xfrm>
          <a:prstGeom prst="leftBrace">
            <a:avLst/>
          </a:prstGeom>
          <a:ln w="1270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32" name="Group 31">
            <a:extLst>
              <a:ext uri="{FF2B5EF4-FFF2-40B4-BE49-F238E27FC236}">
                <a16:creationId xmlns:a16="http://schemas.microsoft.com/office/drawing/2014/main" id="{FFB668C4-E179-7C42-A05C-AD2FF0CC0F41}"/>
              </a:ext>
            </a:extLst>
          </p:cNvPr>
          <p:cNvGrpSpPr/>
          <p:nvPr/>
        </p:nvGrpSpPr>
        <p:grpSpPr>
          <a:xfrm>
            <a:off x="8910207" y="2314974"/>
            <a:ext cx="2584361" cy="3035836"/>
            <a:chOff x="6934007" y="1783903"/>
            <a:chExt cx="1938271" cy="2276877"/>
          </a:xfrm>
        </p:grpSpPr>
        <p:grpSp>
          <p:nvGrpSpPr>
            <p:cNvPr id="33" name="Group 32">
              <a:extLst>
                <a:ext uri="{FF2B5EF4-FFF2-40B4-BE49-F238E27FC236}">
                  <a16:creationId xmlns:a16="http://schemas.microsoft.com/office/drawing/2014/main" id="{71A9213A-EBB8-EA4C-8BB2-68D420697B40}"/>
                </a:ext>
              </a:extLst>
            </p:cNvPr>
            <p:cNvGrpSpPr/>
            <p:nvPr/>
          </p:nvGrpSpPr>
          <p:grpSpPr>
            <a:xfrm>
              <a:off x="7248513" y="1783903"/>
              <a:ext cx="1377229" cy="1732148"/>
              <a:chOff x="9125207" y="2174230"/>
              <a:chExt cx="1380488" cy="1736247"/>
            </a:xfrm>
          </p:grpSpPr>
          <p:sp>
            <p:nvSpPr>
              <p:cNvPr id="35" name="Rectangle 34">
                <a:extLst>
                  <a:ext uri="{FF2B5EF4-FFF2-40B4-BE49-F238E27FC236}">
                    <a16:creationId xmlns:a16="http://schemas.microsoft.com/office/drawing/2014/main" id="{2F1E01B3-D31C-EE44-B586-5E9A5B60000A}"/>
                  </a:ext>
                </a:extLst>
              </p:cNvPr>
              <p:cNvSpPr/>
              <p:nvPr/>
            </p:nvSpPr>
            <p:spPr>
              <a:xfrm>
                <a:off x="9125207" y="2174230"/>
                <a:ext cx="1380488" cy="173624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36" name="Rectangle 35">
                <a:extLst>
                  <a:ext uri="{FF2B5EF4-FFF2-40B4-BE49-F238E27FC236}">
                    <a16:creationId xmlns:a16="http://schemas.microsoft.com/office/drawing/2014/main" id="{D4998616-D435-6B48-97EA-BB4D181E1E15}"/>
                  </a:ext>
                </a:extLst>
              </p:cNvPr>
              <p:cNvSpPr/>
              <p:nvPr/>
            </p:nvSpPr>
            <p:spPr>
              <a:xfrm>
                <a:off x="9214582" y="2275991"/>
                <a:ext cx="1200434" cy="1411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37" name="Rectangle 36">
                <a:extLst>
                  <a:ext uri="{FF2B5EF4-FFF2-40B4-BE49-F238E27FC236}">
                    <a16:creationId xmlns:a16="http://schemas.microsoft.com/office/drawing/2014/main" id="{CD68BC9D-B8A5-6B42-9CCF-3EAB024B1CB9}"/>
                  </a:ext>
                </a:extLst>
              </p:cNvPr>
              <p:cNvSpPr/>
              <p:nvPr/>
            </p:nvSpPr>
            <p:spPr>
              <a:xfrm>
                <a:off x="9214582" y="2503488"/>
                <a:ext cx="1200434" cy="130041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grpSp>
            <p:nvGrpSpPr>
              <p:cNvPr id="38" name="Group 37">
                <a:extLst>
                  <a:ext uri="{FF2B5EF4-FFF2-40B4-BE49-F238E27FC236}">
                    <a16:creationId xmlns:a16="http://schemas.microsoft.com/office/drawing/2014/main" id="{00C40FB6-6087-394F-838F-A08BF8DD6564}"/>
                  </a:ext>
                </a:extLst>
              </p:cNvPr>
              <p:cNvGrpSpPr/>
              <p:nvPr/>
            </p:nvGrpSpPr>
            <p:grpSpPr>
              <a:xfrm>
                <a:off x="9330413" y="3302478"/>
                <a:ext cx="977923" cy="353568"/>
                <a:chOff x="9339557" y="3293334"/>
                <a:chExt cx="977923" cy="353568"/>
              </a:xfrm>
            </p:grpSpPr>
            <p:cxnSp>
              <p:nvCxnSpPr>
                <p:cNvPr id="39" name="Straight Connector 38">
                  <a:extLst>
                    <a:ext uri="{FF2B5EF4-FFF2-40B4-BE49-F238E27FC236}">
                      <a16:creationId xmlns:a16="http://schemas.microsoft.com/office/drawing/2014/main" id="{AE806B85-33F9-234C-881E-F7B9AC2FCEF4}"/>
                    </a:ext>
                  </a:extLst>
                </p:cNvPr>
                <p:cNvCxnSpPr/>
                <p:nvPr/>
              </p:nvCxnSpPr>
              <p:spPr>
                <a:xfrm>
                  <a:off x="9339557" y="329333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DC319238-D872-0847-92E3-355C34F3D553}"/>
                    </a:ext>
                  </a:extLst>
                </p:cNvPr>
                <p:cNvCxnSpPr/>
                <p:nvPr/>
              </p:nvCxnSpPr>
              <p:spPr>
                <a:xfrm>
                  <a:off x="9339557" y="335226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0B12863B-841D-8547-B344-807952D38363}"/>
                    </a:ext>
                  </a:extLst>
                </p:cNvPr>
                <p:cNvCxnSpPr/>
                <p:nvPr/>
              </p:nvCxnSpPr>
              <p:spPr>
                <a:xfrm>
                  <a:off x="9339557" y="3529046"/>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E1880509-64CD-C347-827E-FAABFE2741BD}"/>
                    </a:ext>
                  </a:extLst>
                </p:cNvPr>
                <p:cNvCxnSpPr/>
                <p:nvPr/>
              </p:nvCxnSpPr>
              <p:spPr>
                <a:xfrm>
                  <a:off x="9339557" y="358797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FD54FAC2-E5A7-9C47-BF95-6E64717ACA9E}"/>
                    </a:ext>
                  </a:extLst>
                </p:cNvPr>
                <p:cNvCxnSpPr/>
                <p:nvPr/>
              </p:nvCxnSpPr>
              <p:spPr>
                <a:xfrm>
                  <a:off x="9339557" y="364690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F4F5A189-077A-5841-8D03-3A63A54ADD51}"/>
                    </a:ext>
                  </a:extLst>
                </p:cNvPr>
                <p:cNvCxnSpPr/>
                <p:nvPr/>
              </p:nvCxnSpPr>
              <p:spPr>
                <a:xfrm>
                  <a:off x="9339557" y="3470118"/>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1FA9F31D-A371-B846-997B-AD5ED827A6A9}"/>
                    </a:ext>
                  </a:extLst>
                </p:cNvPr>
                <p:cNvCxnSpPr/>
                <p:nvPr/>
              </p:nvCxnSpPr>
              <p:spPr>
                <a:xfrm>
                  <a:off x="9339557" y="3411190"/>
                  <a:ext cx="977923" cy="0"/>
                </a:xfrm>
                <a:prstGeom prst="line">
                  <a:avLst/>
                </a:prstGeom>
              </p:spPr>
              <p:style>
                <a:lnRef idx="3">
                  <a:schemeClr val="dk1"/>
                </a:lnRef>
                <a:fillRef idx="0">
                  <a:schemeClr val="dk1"/>
                </a:fillRef>
                <a:effectRef idx="2">
                  <a:schemeClr val="dk1"/>
                </a:effectRef>
                <a:fontRef idx="minor">
                  <a:schemeClr val="tx1"/>
                </a:fontRef>
              </p:style>
            </p:cxnSp>
          </p:grpSp>
        </p:grpSp>
        <p:sp>
          <p:nvSpPr>
            <p:cNvPr id="34" name="TextBox 33">
              <a:extLst>
                <a:ext uri="{FF2B5EF4-FFF2-40B4-BE49-F238E27FC236}">
                  <a16:creationId xmlns:a16="http://schemas.microsoft.com/office/drawing/2014/main" id="{8832C2DB-EAD8-E241-8845-7214132F49C1}"/>
                </a:ext>
              </a:extLst>
            </p:cNvPr>
            <p:cNvSpPr txBox="1"/>
            <p:nvPr/>
          </p:nvSpPr>
          <p:spPr>
            <a:xfrm>
              <a:off x="6934007" y="3560691"/>
              <a:ext cx="1938271" cy="500089"/>
            </a:xfrm>
            <a:prstGeom prst="rect">
              <a:avLst/>
            </a:prstGeom>
            <a:noFill/>
          </p:spPr>
          <p:txBody>
            <a:bodyPr wrap="non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3733"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Application</a:t>
              </a:r>
            </a:p>
          </p:txBody>
        </p:sp>
      </p:grpSp>
      <p:sp>
        <p:nvSpPr>
          <p:cNvPr id="46" name="Right Arrow 45">
            <a:extLst>
              <a:ext uri="{FF2B5EF4-FFF2-40B4-BE49-F238E27FC236}">
                <a16:creationId xmlns:a16="http://schemas.microsoft.com/office/drawing/2014/main" id="{4B4D2287-1B16-C744-8D97-263809653D64}"/>
              </a:ext>
            </a:extLst>
          </p:cNvPr>
          <p:cNvSpPr/>
          <p:nvPr/>
        </p:nvSpPr>
        <p:spPr>
          <a:xfrm>
            <a:off x="6967252" y="3441696"/>
            <a:ext cx="1933739" cy="1198800"/>
          </a:xfrm>
          <a:prstGeom prst="rightArrow">
            <a:avLst/>
          </a:prstGeom>
          <a:solidFill>
            <a:srgbClr val="E16718"/>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rPr>
              <a:t>Decision</a:t>
            </a:r>
          </a:p>
        </p:txBody>
      </p:sp>
      <p:sp>
        <p:nvSpPr>
          <p:cNvPr id="47" name="Left Arrow 46">
            <a:extLst>
              <a:ext uri="{FF2B5EF4-FFF2-40B4-BE49-F238E27FC236}">
                <a16:creationId xmlns:a16="http://schemas.microsoft.com/office/drawing/2014/main" id="{A0B0AB5A-FDAF-4245-B8A0-B30E9F9EC665}"/>
              </a:ext>
            </a:extLst>
          </p:cNvPr>
          <p:cNvSpPr/>
          <p:nvPr/>
        </p:nvSpPr>
        <p:spPr>
          <a:xfrm>
            <a:off x="6817320" y="2026285"/>
            <a:ext cx="1842948" cy="1243892"/>
          </a:xfrm>
          <a:prstGeom prst="leftArrow">
            <a:avLst/>
          </a:prstGeom>
          <a:solidFill>
            <a:schemeClr val="accent6">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rPr>
              <a:t>Query</a:t>
            </a:r>
          </a:p>
        </p:txBody>
      </p:sp>
      <p:grpSp>
        <p:nvGrpSpPr>
          <p:cNvPr id="48" name="Group 47">
            <a:extLst>
              <a:ext uri="{FF2B5EF4-FFF2-40B4-BE49-F238E27FC236}">
                <a16:creationId xmlns:a16="http://schemas.microsoft.com/office/drawing/2014/main" id="{9C3231D1-262B-8047-AC1D-B2D1AA7668FB}"/>
              </a:ext>
            </a:extLst>
          </p:cNvPr>
          <p:cNvGrpSpPr/>
          <p:nvPr/>
        </p:nvGrpSpPr>
        <p:grpSpPr>
          <a:xfrm>
            <a:off x="9582715" y="2910009"/>
            <a:ext cx="1320617" cy="736469"/>
            <a:chOff x="7584821" y="2225245"/>
            <a:chExt cx="990463" cy="552352"/>
          </a:xfrm>
        </p:grpSpPr>
        <p:sp>
          <p:nvSpPr>
            <p:cNvPr id="49" name="Rectangle 48">
              <a:extLst>
                <a:ext uri="{FF2B5EF4-FFF2-40B4-BE49-F238E27FC236}">
                  <a16:creationId xmlns:a16="http://schemas.microsoft.com/office/drawing/2014/main" id="{8D49ED1D-0867-5943-A0DD-219D93233AB9}"/>
                </a:ext>
              </a:extLst>
            </p:cNvPr>
            <p:cNvSpPr/>
            <p:nvPr/>
          </p:nvSpPr>
          <p:spPr>
            <a:xfrm>
              <a:off x="7584821" y="2225245"/>
              <a:ext cx="481364" cy="462472"/>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50" name="Oval 49">
              <a:extLst>
                <a:ext uri="{FF2B5EF4-FFF2-40B4-BE49-F238E27FC236}">
                  <a16:creationId xmlns:a16="http://schemas.microsoft.com/office/drawing/2014/main" id="{BF9A97FC-FC1E-2D49-AE98-1954B95B98C3}"/>
                </a:ext>
              </a:extLst>
            </p:cNvPr>
            <p:cNvSpPr/>
            <p:nvPr/>
          </p:nvSpPr>
          <p:spPr>
            <a:xfrm>
              <a:off x="7664774" y="2299845"/>
              <a:ext cx="303656" cy="30365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51" name="Triangle 50">
              <a:extLst>
                <a:ext uri="{FF2B5EF4-FFF2-40B4-BE49-F238E27FC236}">
                  <a16:creationId xmlns:a16="http://schemas.microsoft.com/office/drawing/2014/main" id="{1A4B9EA6-6F6D-5D44-B7FE-F3E3ED5F0BF5}"/>
                </a:ext>
              </a:extLst>
            </p:cNvPr>
            <p:cNvSpPr/>
            <p:nvPr/>
          </p:nvSpPr>
          <p:spPr>
            <a:xfrm rot="5400000">
              <a:off x="7754787" y="2373936"/>
              <a:ext cx="180351" cy="155475"/>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Helvetica Neue" charset="0"/>
                <a:ea typeface="Helvetica Neue" charset="0"/>
                <a:cs typeface="Helvetica Neue" charset="0"/>
              </a:endParaRPr>
            </a:p>
          </p:txBody>
        </p:sp>
        <p:sp>
          <p:nvSpPr>
            <p:cNvPr id="52" name="Rectangle 51">
              <a:extLst>
                <a:ext uri="{FF2B5EF4-FFF2-40B4-BE49-F238E27FC236}">
                  <a16:creationId xmlns:a16="http://schemas.microsoft.com/office/drawing/2014/main" id="{25DCFFBF-CC48-CC4F-85B7-3F7E4F2DE949}"/>
                </a:ext>
              </a:extLst>
            </p:cNvPr>
            <p:cNvSpPr/>
            <p:nvPr/>
          </p:nvSpPr>
          <p:spPr>
            <a:xfrm>
              <a:off x="8174267" y="2225245"/>
              <a:ext cx="401017" cy="236256"/>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53" name="Rectangle 52">
              <a:extLst>
                <a:ext uri="{FF2B5EF4-FFF2-40B4-BE49-F238E27FC236}">
                  <a16:creationId xmlns:a16="http://schemas.microsoft.com/office/drawing/2014/main" id="{4C75C96F-37C1-5647-9021-DD98F792420E}"/>
                </a:ext>
              </a:extLst>
            </p:cNvPr>
            <p:cNvSpPr/>
            <p:nvPr/>
          </p:nvSpPr>
          <p:spPr>
            <a:xfrm>
              <a:off x="8174267" y="2529126"/>
              <a:ext cx="401017" cy="236256"/>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cxnSp>
          <p:nvCxnSpPr>
            <p:cNvPr id="54" name="Straight Connector 53">
              <a:extLst>
                <a:ext uri="{FF2B5EF4-FFF2-40B4-BE49-F238E27FC236}">
                  <a16:creationId xmlns:a16="http://schemas.microsoft.com/office/drawing/2014/main" id="{F20FFC42-EC64-454E-85B5-E3ABF78B1987}"/>
                </a:ext>
              </a:extLst>
            </p:cNvPr>
            <p:cNvCxnSpPr/>
            <p:nvPr/>
          </p:nvCxnSpPr>
          <p:spPr>
            <a:xfrm>
              <a:off x="7651675" y="2777597"/>
              <a:ext cx="385489" cy="0"/>
            </a:xfrm>
            <a:prstGeom prst="line">
              <a:avLst/>
            </a:prstGeom>
          </p:spPr>
          <p:style>
            <a:lnRef idx="3">
              <a:schemeClr val="dk1"/>
            </a:lnRef>
            <a:fillRef idx="0">
              <a:schemeClr val="dk1"/>
            </a:fillRef>
            <a:effectRef idx="2">
              <a:schemeClr val="dk1"/>
            </a:effectRef>
            <a:fontRef idx="minor">
              <a:schemeClr val="tx1"/>
            </a:fontRef>
          </p:style>
        </p:cxnSp>
      </p:grpSp>
      <p:sp>
        <p:nvSpPr>
          <p:cNvPr id="55" name="TextBox 54">
            <a:extLst>
              <a:ext uri="{FF2B5EF4-FFF2-40B4-BE49-F238E27FC236}">
                <a16:creationId xmlns:a16="http://schemas.microsoft.com/office/drawing/2014/main" id="{2C926FF6-C8D9-A343-98AB-232409818F76}"/>
              </a:ext>
            </a:extLst>
          </p:cNvPr>
          <p:cNvSpPr txBox="1"/>
          <p:nvPr/>
        </p:nvSpPr>
        <p:spPr>
          <a:xfrm>
            <a:off x="4879818" y="6043386"/>
            <a:ext cx="8061962" cy="76944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E16718"/>
                </a:solidFill>
                <a:effectLst/>
                <a:uLnTx/>
                <a:uFillTx/>
                <a:latin typeface="Helvetica Neue" charset="0"/>
                <a:ea typeface="Helvetica Neue" charset="0"/>
                <a:cs typeface="Helvetica Neue" charset="0"/>
              </a:rPr>
              <a:t>Low-Latency Serving</a:t>
            </a:r>
          </a:p>
        </p:txBody>
      </p:sp>
      <p:sp>
        <p:nvSpPr>
          <p:cNvPr id="56" name="Left Brace 55">
            <a:extLst>
              <a:ext uri="{FF2B5EF4-FFF2-40B4-BE49-F238E27FC236}">
                <a16:creationId xmlns:a16="http://schemas.microsoft.com/office/drawing/2014/main" id="{2CCF70F8-8702-194E-A7DE-AEFD977659AB}"/>
              </a:ext>
            </a:extLst>
          </p:cNvPr>
          <p:cNvSpPr/>
          <p:nvPr/>
        </p:nvSpPr>
        <p:spPr>
          <a:xfrm rot="16200000">
            <a:off x="7441457" y="1825357"/>
            <a:ext cx="851857" cy="7720320"/>
          </a:xfrm>
          <a:prstGeom prst="leftBrace">
            <a:avLst/>
          </a:prstGeom>
          <a:ln w="127000">
            <a:solidFill>
              <a:srgbClr val="E1671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Rectangle 56">
            <a:extLst>
              <a:ext uri="{FF2B5EF4-FFF2-40B4-BE49-F238E27FC236}">
                <a16:creationId xmlns:a16="http://schemas.microsoft.com/office/drawing/2014/main" id="{09563D71-6CBF-EA4F-AA40-9EA2F2D6C2BA}"/>
              </a:ext>
            </a:extLst>
          </p:cNvPr>
          <p:cNvSpPr/>
          <p:nvPr/>
        </p:nvSpPr>
        <p:spPr>
          <a:xfrm>
            <a:off x="3398379" y="1189104"/>
            <a:ext cx="4187717"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t>Data </a:t>
            </a:r>
            <a:b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br>
            <a: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t>Management </a:t>
            </a:r>
            <a:r>
              <a:rPr lang="en-US" sz="2800" dirty="0">
                <a:latin typeface="Century Gothic" panose="020B0502020202020204" pitchFamily="34" charset="0"/>
                <a:ea typeface="Helvetica Neue" charset="0"/>
                <a:cs typeface="Helvetica Neue" charset="0"/>
              </a:rPr>
              <a:t>System</a:t>
            </a:r>
            <a:endParaRPr kumimoji="0" lang="en-US" sz="2800" b="0" i="0" strike="noStrike" kern="1200" cap="none" spc="0" normalizeH="0" baseline="0" noProof="0" dirty="0">
              <a:ln>
                <a:noFill/>
              </a:ln>
              <a:effectLst/>
              <a:uLnTx/>
              <a:uFillTx/>
              <a:latin typeface="Century Gothic" panose="020B0502020202020204" pitchFamily="34" charset="0"/>
            </a:endParaRPr>
          </a:p>
        </p:txBody>
      </p:sp>
      <p:sp>
        <p:nvSpPr>
          <p:cNvPr id="10" name="Slide Number Placeholder 9">
            <a:extLst>
              <a:ext uri="{FF2B5EF4-FFF2-40B4-BE49-F238E27FC236}">
                <a16:creationId xmlns:a16="http://schemas.microsoft.com/office/drawing/2014/main" id="{193EB21E-CC8A-8846-A0CB-B003AD19AD88}"/>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79</a:t>
            </a:fld>
            <a:endParaRPr lang="en-US">
              <a:solidFill>
                <a:srgbClr val="000000">
                  <a:tint val="75000"/>
                </a:srgbClr>
              </a:solidFill>
              <a:uFillTx/>
            </a:endParaRPr>
          </a:p>
        </p:txBody>
      </p:sp>
    </p:spTree>
    <p:extLst>
      <p:ext uri="{BB962C8B-B14F-4D97-AF65-F5344CB8AC3E}">
        <p14:creationId xmlns:p14="http://schemas.microsoft.com/office/powerpoint/2010/main" val="1614048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55" grpId="0"/>
      <p:bldP spid="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63EAA8D-F5E5-194A-874C-44FE83C39E71}"/>
              </a:ext>
            </a:extLst>
          </p:cNvPr>
          <p:cNvSpPr>
            <a:spLocks noGrp="1"/>
          </p:cNvSpPr>
          <p:nvPr>
            <p:ph idx="1"/>
          </p:nvPr>
        </p:nvSpPr>
        <p:spPr>
          <a:xfrm>
            <a:off x="755651" y="1333499"/>
            <a:ext cx="10668000" cy="5129211"/>
          </a:xfrm>
        </p:spPr>
        <p:txBody>
          <a:bodyPr/>
          <a:lstStyle/>
          <a:p>
            <a:r>
              <a:rPr lang="en-US" dirty="0"/>
              <a:t>Much of machine learning before 2010</a:t>
            </a:r>
          </a:p>
          <a:p>
            <a:pPr lvl="1"/>
            <a:r>
              <a:rPr lang="en-US" dirty="0"/>
              <a:t>Research focused on machine learning </a:t>
            </a:r>
            <a:r>
              <a:rPr lang="en-US" b="1" dirty="0"/>
              <a:t>algorithms</a:t>
            </a:r>
          </a:p>
          <a:p>
            <a:pPr lvl="1"/>
            <a:r>
              <a:rPr lang="en-US" dirty="0"/>
              <a:t>Programs written using </a:t>
            </a:r>
            <a:r>
              <a:rPr lang="en-US" b="1" dirty="0"/>
              <a:t>high-level imperative languages</a:t>
            </a:r>
            <a:r>
              <a:rPr lang="en-US" dirty="0"/>
              <a:t> </a:t>
            </a:r>
          </a:p>
          <a:p>
            <a:pPr lvl="2"/>
            <a:r>
              <a:rPr lang="en-US" dirty="0" err="1"/>
              <a:t>Matlab</a:t>
            </a:r>
            <a:r>
              <a:rPr lang="en-US" dirty="0"/>
              <a:t>/R/C++/Java</a:t>
            </a:r>
          </a:p>
          <a:p>
            <a:pPr lvl="1"/>
            <a:r>
              <a:rPr lang="en-US" b="1" dirty="0"/>
              <a:t>Big abstractions:</a:t>
            </a:r>
            <a:r>
              <a:rPr lang="en-US" dirty="0"/>
              <a:t> linear algebra, map-reduce, graph systems</a:t>
            </a:r>
          </a:p>
          <a:p>
            <a:endParaRPr lang="en-US" dirty="0"/>
          </a:p>
          <a:p>
            <a:r>
              <a:rPr lang="en-US" dirty="0"/>
              <a:t>Today:</a:t>
            </a:r>
          </a:p>
          <a:p>
            <a:pPr lvl="1"/>
            <a:r>
              <a:rPr lang="en-US" dirty="0"/>
              <a:t>Research focused on </a:t>
            </a:r>
            <a:r>
              <a:rPr lang="en-US" b="1" dirty="0"/>
              <a:t>model design</a:t>
            </a:r>
          </a:p>
          <a:p>
            <a:pPr lvl="1"/>
            <a:r>
              <a:rPr lang="en-US" b="1" dirty="0"/>
              <a:t>Models</a:t>
            </a:r>
            <a:r>
              <a:rPr lang="en-US" dirty="0"/>
              <a:t> written in high-level </a:t>
            </a:r>
            <a:r>
              <a:rPr lang="en-US" b="1" dirty="0"/>
              <a:t>DSLs</a:t>
            </a:r>
            <a:r>
              <a:rPr lang="en-US" dirty="0"/>
              <a:t> </a:t>
            </a:r>
          </a:p>
          <a:p>
            <a:pPr lvl="2"/>
            <a:r>
              <a:rPr lang="en-US" dirty="0"/>
              <a:t>TensorFlow/</a:t>
            </a:r>
            <a:r>
              <a:rPr lang="en-US" dirty="0" err="1"/>
              <a:t>Pytorch</a:t>
            </a:r>
            <a:r>
              <a:rPr lang="en-US" b="1" dirty="0"/>
              <a:t> </a:t>
            </a:r>
          </a:p>
          <a:p>
            <a:pPr lvl="1"/>
            <a:r>
              <a:rPr lang="en-US" dirty="0"/>
              <a:t>Big abstractions: </a:t>
            </a:r>
            <a:r>
              <a:rPr lang="en-US" b="1" dirty="0"/>
              <a:t>tensor operations</a:t>
            </a:r>
            <a:r>
              <a:rPr lang="en-US" dirty="0"/>
              <a:t>, </a:t>
            </a:r>
            <a:r>
              <a:rPr lang="en-US" b="1" dirty="0"/>
              <a:t>loss minimization,</a:t>
            </a:r>
            <a:r>
              <a:rPr lang="en-US" dirty="0"/>
              <a:t> linear algebra, …</a:t>
            </a:r>
          </a:p>
          <a:p>
            <a:endParaRPr lang="en-US" dirty="0"/>
          </a:p>
          <a:p>
            <a:r>
              <a:rPr lang="en-US" sz="2400" dirty="0">
                <a:solidFill>
                  <a:schemeClr val="accent2"/>
                </a:solidFill>
              </a:rPr>
              <a:t>Models written in </a:t>
            </a:r>
            <a:r>
              <a:rPr lang="en-US" sz="2400" b="1" dirty="0">
                <a:solidFill>
                  <a:schemeClr val="accent2"/>
                </a:solidFill>
              </a:rPr>
              <a:t>TensorFlow</a:t>
            </a:r>
            <a:r>
              <a:rPr lang="en-US" sz="2400" dirty="0">
                <a:solidFill>
                  <a:schemeClr val="accent2"/>
                </a:solidFill>
              </a:rPr>
              <a:t> can now run on </a:t>
            </a:r>
            <a:r>
              <a:rPr lang="en-US" sz="2400" b="1" dirty="0">
                <a:solidFill>
                  <a:schemeClr val="accent2"/>
                </a:solidFill>
              </a:rPr>
              <a:t>hardware</a:t>
            </a:r>
            <a:r>
              <a:rPr lang="en-US" sz="2400" dirty="0">
                <a:solidFill>
                  <a:schemeClr val="accent2"/>
                </a:solidFill>
              </a:rPr>
              <a:t> that didn’t exist when the models were created.</a:t>
            </a:r>
          </a:p>
        </p:txBody>
      </p:sp>
      <p:sp>
        <p:nvSpPr>
          <p:cNvPr id="4" name="Title 3">
            <a:extLst>
              <a:ext uri="{FF2B5EF4-FFF2-40B4-BE49-F238E27FC236}">
                <a16:creationId xmlns:a16="http://schemas.microsoft.com/office/drawing/2014/main" id="{A5485168-34CF-2544-BB3C-71DE4E86A479}"/>
              </a:ext>
            </a:extLst>
          </p:cNvPr>
          <p:cNvSpPr>
            <a:spLocks noGrp="1"/>
          </p:cNvSpPr>
          <p:nvPr>
            <p:ph type="title"/>
          </p:nvPr>
        </p:nvSpPr>
        <p:spPr/>
        <p:txBody>
          <a:bodyPr/>
          <a:lstStyle/>
          <a:p>
            <a:r>
              <a:rPr lang="en-US" dirty="0"/>
              <a:t>Abstractions are Enabling Innovation </a:t>
            </a:r>
          </a:p>
        </p:txBody>
      </p:sp>
    </p:spTree>
    <p:extLst>
      <p:ext uri="{BB962C8B-B14F-4D97-AF65-F5344CB8AC3E}">
        <p14:creationId xmlns:p14="http://schemas.microsoft.com/office/powerpoint/2010/main" val="42130021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Effect transition="in" filter="fade">
                                      <p:cBhvr>
                                        <p:cTn id="47" dur="500"/>
                                        <p:tgtEl>
                                          <p:spTgt spid="6">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10" end="10"/>
                                            </p:txEl>
                                          </p:spTgt>
                                        </p:tgtEl>
                                        <p:attrNameLst>
                                          <p:attrName>style.visibility</p:attrName>
                                        </p:attrNameLst>
                                      </p:cBhvr>
                                      <p:to>
                                        <p:strVal val="visible"/>
                                      </p:to>
                                    </p:set>
                                    <p:animEffect transition="in" filter="fade">
                                      <p:cBhvr>
                                        <p:cTn id="52" dur="500"/>
                                        <p:tgtEl>
                                          <p:spTgt spid="6">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2" end="12"/>
                                            </p:txEl>
                                          </p:spTgt>
                                        </p:tgtEl>
                                        <p:attrNameLst>
                                          <p:attrName>style.visibility</p:attrName>
                                        </p:attrNameLst>
                                      </p:cBhvr>
                                      <p:to>
                                        <p:strVal val="visible"/>
                                      </p:to>
                                    </p:set>
                                    <p:animEffect transition="in" filter="fade">
                                      <p:cBhvr>
                                        <p:cTn id="57"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3"/>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1158" y="2220972"/>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1231" y="975070"/>
            <a:ext cx="437827" cy="4133088"/>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630195" y="1622770"/>
            <a:ext cx="8220588" cy="3823529"/>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69039" y="1970364"/>
            <a:ext cx="368213" cy="3475935"/>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04264" y="7580200"/>
            <a:ext cx="1817945" cy="96637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86817" y="7863199"/>
            <a:ext cx="1766983" cy="939288"/>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39309" y="7196304"/>
            <a:ext cx="2057139" cy="1136539"/>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49557" y="1320792"/>
            <a:ext cx="4250105" cy="3785122"/>
          </a:xfrm>
          <a:prstGeom prst="rect">
            <a:avLst/>
          </a:prstGeom>
        </p:spPr>
      </p:pic>
      <p:sp>
        <p:nvSpPr>
          <p:cNvPr id="11" name="Can 10">
            <a:extLst>
              <a:ext uri="{FF2B5EF4-FFF2-40B4-BE49-F238E27FC236}">
                <a16:creationId xmlns:a16="http://schemas.microsoft.com/office/drawing/2014/main" id="{9ED72A20-A13F-5845-A3C4-CDDAF1C4B897}"/>
              </a:ext>
            </a:extLst>
          </p:cNvPr>
          <p:cNvSpPr/>
          <p:nvPr/>
        </p:nvSpPr>
        <p:spPr>
          <a:xfrm>
            <a:off x="914826" y="4211683"/>
            <a:ext cx="1616785" cy="1296256"/>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r>
              <a:rPr lang="en-US" dirty="0">
                <a:solidFill>
                  <a:prstClr val="white"/>
                </a:solidFill>
                <a:ea typeface="Helvetica Neue" charset="0"/>
                <a:cs typeface="Helvetica Neue" charset="0"/>
              </a:rPr>
              <a:t>All Possible</a:t>
            </a:r>
          </a:p>
          <a:p>
            <a:pPr algn="ctr" defTabSz="609570"/>
            <a:r>
              <a:rPr lang="en-US" dirty="0">
                <a:solidFill>
                  <a:prstClr val="white"/>
                </a:solidFill>
                <a:ea typeface="Helvetica Neue" charset="0"/>
                <a:cs typeface="Helvetica Neue" charset="0"/>
              </a:rPr>
              <a:t>Queries</a:t>
            </a:r>
          </a:p>
        </p:txBody>
      </p:sp>
      <p:sp>
        <p:nvSpPr>
          <p:cNvPr id="3" name="Rounded Rectangle 2">
            <a:extLst>
              <a:ext uri="{FF2B5EF4-FFF2-40B4-BE49-F238E27FC236}">
                <a16:creationId xmlns:a16="http://schemas.microsoft.com/office/drawing/2014/main" id="{1D1D4575-89C2-A04A-BB24-03E4C58F47A2}"/>
              </a:ext>
            </a:extLst>
          </p:cNvPr>
          <p:cNvSpPr/>
          <p:nvPr/>
        </p:nvSpPr>
        <p:spPr>
          <a:xfrm>
            <a:off x="552450" y="2397177"/>
            <a:ext cx="2341539" cy="122082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000" dirty="0"/>
              <a:t>Batch Training Framework</a:t>
            </a:r>
          </a:p>
        </p:txBody>
      </p:sp>
      <p:sp>
        <p:nvSpPr>
          <p:cNvPr id="14" name="Down Arrow 13">
            <a:extLst>
              <a:ext uri="{FF2B5EF4-FFF2-40B4-BE49-F238E27FC236}">
                <a16:creationId xmlns:a16="http://schemas.microsoft.com/office/drawing/2014/main" id="{D3440B51-6FE1-E849-969D-E0BDCCEB2A53}"/>
              </a:ext>
            </a:extLst>
          </p:cNvPr>
          <p:cNvSpPr/>
          <p:nvPr/>
        </p:nvSpPr>
        <p:spPr>
          <a:xfrm rot="16200000">
            <a:off x="893" y="2776233"/>
            <a:ext cx="411527" cy="462715"/>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sp>
        <p:nvSpPr>
          <p:cNvPr id="15" name="Down Arrow 14">
            <a:extLst>
              <a:ext uri="{FF2B5EF4-FFF2-40B4-BE49-F238E27FC236}">
                <a16:creationId xmlns:a16="http://schemas.microsoft.com/office/drawing/2014/main" id="{5CAF6428-7011-7B4B-ACC6-BE6703C0FF32}"/>
              </a:ext>
            </a:extLst>
          </p:cNvPr>
          <p:cNvSpPr/>
          <p:nvPr/>
        </p:nvSpPr>
        <p:spPr>
          <a:xfrm rot="10800000">
            <a:off x="1517456" y="3672872"/>
            <a:ext cx="411527" cy="483941"/>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grpSp>
        <p:nvGrpSpPr>
          <p:cNvPr id="6" name="Group 5">
            <a:extLst>
              <a:ext uri="{FF2B5EF4-FFF2-40B4-BE49-F238E27FC236}">
                <a16:creationId xmlns:a16="http://schemas.microsoft.com/office/drawing/2014/main" id="{5516BC76-8833-8F4A-82BB-E679BD8DEEF4}"/>
              </a:ext>
            </a:extLst>
          </p:cNvPr>
          <p:cNvGrpSpPr/>
          <p:nvPr/>
        </p:nvGrpSpPr>
        <p:grpSpPr>
          <a:xfrm>
            <a:off x="958782" y="1656530"/>
            <a:ext cx="1580693" cy="713212"/>
            <a:chOff x="6995846" y="1791075"/>
            <a:chExt cx="1946651" cy="878333"/>
          </a:xfrm>
        </p:grpSpPr>
        <p:pic>
          <p:nvPicPr>
            <p:cNvPr id="16" name="Picture 15">
              <a:extLst>
                <a:ext uri="{FF2B5EF4-FFF2-40B4-BE49-F238E27FC236}">
                  <a16:creationId xmlns:a16="http://schemas.microsoft.com/office/drawing/2014/main" id="{4B96B073-632E-F346-8980-179A1AA692C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12486" y="1791075"/>
              <a:ext cx="1649554" cy="878333"/>
            </a:xfrm>
            <a:prstGeom prst="rect">
              <a:avLst/>
            </a:prstGeom>
          </p:spPr>
        </p:pic>
        <p:sp>
          <p:nvSpPr>
            <p:cNvPr id="5" name="Double Bracket 4">
              <a:extLst>
                <a:ext uri="{FF2B5EF4-FFF2-40B4-BE49-F238E27FC236}">
                  <a16:creationId xmlns:a16="http://schemas.microsoft.com/office/drawing/2014/main" id="{C3F55E27-3A45-1545-8F22-AEA06C44E3F8}"/>
                </a:ext>
              </a:extLst>
            </p:cNvPr>
            <p:cNvSpPr/>
            <p:nvPr/>
          </p:nvSpPr>
          <p:spPr>
            <a:xfrm>
              <a:off x="6995846" y="1947214"/>
              <a:ext cx="1946651" cy="699044"/>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grpSp>
      <p:sp>
        <p:nvSpPr>
          <p:cNvPr id="19" name="Can 18">
            <a:extLst>
              <a:ext uri="{FF2B5EF4-FFF2-40B4-BE49-F238E27FC236}">
                <a16:creationId xmlns:a16="http://schemas.microsoft.com/office/drawing/2014/main" id="{25E44522-06E1-0E4B-BAED-7240378D8A3C}"/>
              </a:ext>
            </a:extLst>
          </p:cNvPr>
          <p:cNvSpPr/>
          <p:nvPr/>
        </p:nvSpPr>
        <p:spPr>
          <a:xfrm>
            <a:off x="4443712" y="2159329"/>
            <a:ext cx="2143167" cy="2465267"/>
          </a:xfrm>
          <a:prstGeom prst="can">
            <a:avLst/>
          </a:prstGeom>
          <a:solidFill>
            <a:schemeClr val="accent6">
              <a:lumMod val="40000"/>
              <a:lumOff val="6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endParaRPr>
          </a:p>
        </p:txBody>
      </p:sp>
      <p:grpSp>
        <p:nvGrpSpPr>
          <p:cNvPr id="9" name="Group 8">
            <a:extLst>
              <a:ext uri="{FF2B5EF4-FFF2-40B4-BE49-F238E27FC236}">
                <a16:creationId xmlns:a16="http://schemas.microsoft.com/office/drawing/2014/main" id="{256F30EE-1E98-C146-858F-F9CD6E421BE9}"/>
              </a:ext>
            </a:extLst>
          </p:cNvPr>
          <p:cNvGrpSpPr/>
          <p:nvPr/>
        </p:nvGrpSpPr>
        <p:grpSpPr>
          <a:xfrm>
            <a:off x="2940207" y="2801827"/>
            <a:ext cx="1295547" cy="800449"/>
            <a:chOff x="7119052" y="3201527"/>
            <a:chExt cx="1595488" cy="985767"/>
          </a:xfrm>
        </p:grpSpPr>
        <p:sp>
          <p:nvSpPr>
            <p:cNvPr id="18" name="Down Arrow 17">
              <a:extLst>
                <a:ext uri="{FF2B5EF4-FFF2-40B4-BE49-F238E27FC236}">
                  <a16:creationId xmlns:a16="http://schemas.microsoft.com/office/drawing/2014/main" id="{D46C48F3-FB46-8945-A4B8-AF25A18B283D}"/>
                </a:ext>
              </a:extLst>
            </p:cNvPr>
            <p:cNvSpPr/>
            <p:nvPr/>
          </p:nvSpPr>
          <p:spPr>
            <a:xfrm rot="16200000">
              <a:off x="7714618" y="2736144"/>
              <a:ext cx="506802" cy="1437568"/>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sp>
          <p:nvSpPr>
            <p:cNvPr id="2" name="TextBox 1">
              <a:extLst>
                <a:ext uri="{FF2B5EF4-FFF2-40B4-BE49-F238E27FC236}">
                  <a16:creationId xmlns:a16="http://schemas.microsoft.com/office/drawing/2014/main" id="{159352BF-A133-FA4C-AB35-21DF44C3AC2B}"/>
                </a:ext>
              </a:extLst>
            </p:cNvPr>
            <p:cNvSpPr txBox="1"/>
            <p:nvPr/>
          </p:nvSpPr>
          <p:spPr>
            <a:xfrm>
              <a:off x="7119052" y="3694552"/>
              <a:ext cx="1595488" cy="492742"/>
            </a:xfrm>
            <a:prstGeom prst="rect">
              <a:avLst/>
            </a:prstGeom>
          </p:spPr>
          <p:txBody>
            <a:bodyPr wrap="none" rtlCol="0">
              <a:spAutoFit/>
            </a:bodyPr>
            <a:lstStyle/>
            <a:p>
              <a:r>
                <a:rPr lang="en-US" sz="2000" dirty="0"/>
                <a:t>(Scoring)</a:t>
              </a:r>
            </a:p>
          </p:txBody>
        </p:sp>
      </p:grpSp>
      <p:grpSp>
        <p:nvGrpSpPr>
          <p:cNvPr id="8" name="Group 7">
            <a:extLst>
              <a:ext uri="{FF2B5EF4-FFF2-40B4-BE49-F238E27FC236}">
                <a16:creationId xmlns:a16="http://schemas.microsoft.com/office/drawing/2014/main" id="{DCA20191-94E2-2E44-97DA-20836EBB9305}"/>
              </a:ext>
            </a:extLst>
          </p:cNvPr>
          <p:cNvGrpSpPr/>
          <p:nvPr/>
        </p:nvGrpSpPr>
        <p:grpSpPr>
          <a:xfrm>
            <a:off x="4438052" y="4689509"/>
            <a:ext cx="2020315" cy="824999"/>
            <a:chOff x="9104354" y="5596581"/>
            <a:chExt cx="2488053" cy="1016000"/>
          </a:xfrm>
        </p:grpSpPr>
        <p:pic>
          <p:nvPicPr>
            <p:cNvPr id="7" name="Picture 6">
              <a:extLst>
                <a:ext uri="{FF2B5EF4-FFF2-40B4-BE49-F238E27FC236}">
                  <a16:creationId xmlns:a16="http://schemas.microsoft.com/office/drawing/2014/main" id="{101DA107-ABB9-C544-8D6B-72618E8AA16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53336" y="5596581"/>
              <a:ext cx="1981200" cy="1016000"/>
            </a:xfrm>
            <a:prstGeom prst="rect">
              <a:avLst/>
            </a:prstGeom>
          </p:spPr>
        </p:pic>
        <p:sp>
          <p:nvSpPr>
            <p:cNvPr id="27" name="Double Bracket 26">
              <a:extLst>
                <a:ext uri="{FF2B5EF4-FFF2-40B4-BE49-F238E27FC236}">
                  <a16:creationId xmlns:a16="http://schemas.microsoft.com/office/drawing/2014/main" id="{DF014382-E4CD-EE45-9616-A9CD69B1BEE8}"/>
                </a:ext>
              </a:extLst>
            </p:cNvPr>
            <p:cNvSpPr/>
            <p:nvPr/>
          </p:nvSpPr>
          <p:spPr>
            <a:xfrm>
              <a:off x="9104354" y="5838093"/>
              <a:ext cx="2488053" cy="774488"/>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grpSp>
      <p:pic>
        <p:nvPicPr>
          <p:cNvPr id="12" name="Picture 11">
            <a:extLst>
              <a:ext uri="{FF2B5EF4-FFF2-40B4-BE49-F238E27FC236}">
                <a16:creationId xmlns:a16="http://schemas.microsoft.com/office/drawing/2014/main" id="{68DEBD36-AFC7-664C-A4D7-0013097DA5D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745797" y="2931727"/>
            <a:ext cx="1546762" cy="1405157"/>
          </a:xfrm>
          <a:prstGeom prst="rect">
            <a:avLst/>
          </a:prstGeom>
        </p:spPr>
      </p:pic>
      <p:grpSp>
        <p:nvGrpSpPr>
          <p:cNvPr id="32" name="Group 31">
            <a:extLst>
              <a:ext uri="{FF2B5EF4-FFF2-40B4-BE49-F238E27FC236}">
                <a16:creationId xmlns:a16="http://schemas.microsoft.com/office/drawing/2014/main" id="{FFB668C4-E179-7C42-A05C-AD2FF0CC0F41}"/>
              </a:ext>
            </a:extLst>
          </p:cNvPr>
          <p:cNvGrpSpPr/>
          <p:nvPr/>
        </p:nvGrpSpPr>
        <p:grpSpPr>
          <a:xfrm>
            <a:off x="8910207" y="2314974"/>
            <a:ext cx="2584361" cy="3035836"/>
            <a:chOff x="6934007" y="1783903"/>
            <a:chExt cx="1938271" cy="2276877"/>
          </a:xfrm>
        </p:grpSpPr>
        <p:grpSp>
          <p:nvGrpSpPr>
            <p:cNvPr id="33" name="Group 32">
              <a:extLst>
                <a:ext uri="{FF2B5EF4-FFF2-40B4-BE49-F238E27FC236}">
                  <a16:creationId xmlns:a16="http://schemas.microsoft.com/office/drawing/2014/main" id="{71A9213A-EBB8-EA4C-8BB2-68D420697B40}"/>
                </a:ext>
              </a:extLst>
            </p:cNvPr>
            <p:cNvGrpSpPr/>
            <p:nvPr/>
          </p:nvGrpSpPr>
          <p:grpSpPr>
            <a:xfrm>
              <a:off x="7248513" y="1783903"/>
              <a:ext cx="1377229" cy="1732148"/>
              <a:chOff x="9125207" y="2174230"/>
              <a:chExt cx="1380488" cy="1736247"/>
            </a:xfrm>
          </p:grpSpPr>
          <p:sp>
            <p:nvSpPr>
              <p:cNvPr id="35" name="Rectangle 34">
                <a:extLst>
                  <a:ext uri="{FF2B5EF4-FFF2-40B4-BE49-F238E27FC236}">
                    <a16:creationId xmlns:a16="http://schemas.microsoft.com/office/drawing/2014/main" id="{2F1E01B3-D31C-EE44-B586-5E9A5B60000A}"/>
                  </a:ext>
                </a:extLst>
              </p:cNvPr>
              <p:cNvSpPr/>
              <p:nvPr/>
            </p:nvSpPr>
            <p:spPr>
              <a:xfrm>
                <a:off x="9125207" y="2174230"/>
                <a:ext cx="1380488" cy="173624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36" name="Rectangle 35">
                <a:extLst>
                  <a:ext uri="{FF2B5EF4-FFF2-40B4-BE49-F238E27FC236}">
                    <a16:creationId xmlns:a16="http://schemas.microsoft.com/office/drawing/2014/main" id="{D4998616-D435-6B48-97EA-BB4D181E1E15}"/>
                  </a:ext>
                </a:extLst>
              </p:cNvPr>
              <p:cNvSpPr/>
              <p:nvPr/>
            </p:nvSpPr>
            <p:spPr>
              <a:xfrm>
                <a:off x="9214582" y="2275991"/>
                <a:ext cx="1200434" cy="1411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37" name="Rectangle 36">
                <a:extLst>
                  <a:ext uri="{FF2B5EF4-FFF2-40B4-BE49-F238E27FC236}">
                    <a16:creationId xmlns:a16="http://schemas.microsoft.com/office/drawing/2014/main" id="{CD68BC9D-B8A5-6B42-9CCF-3EAB024B1CB9}"/>
                  </a:ext>
                </a:extLst>
              </p:cNvPr>
              <p:cNvSpPr/>
              <p:nvPr/>
            </p:nvSpPr>
            <p:spPr>
              <a:xfrm>
                <a:off x="9214582" y="2503488"/>
                <a:ext cx="1200434" cy="130041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grpSp>
            <p:nvGrpSpPr>
              <p:cNvPr id="38" name="Group 37">
                <a:extLst>
                  <a:ext uri="{FF2B5EF4-FFF2-40B4-BE49-F238E27FC236}">
                    <a16:creationId xmlns:a16="http://schemas.microsoft.com/office/drawing/2014/main" id="{00C40FB6-6087-394F-838F-A08BF8DD6564}"/>
                  </a:ext>
                </a:extLst>
              </p:cNvPr>
              <p:cNvGrpSpPr/>
              <p:nvPr/>
            </p:nvGrpSpPr>
            <p:grpSpPr>
              <a:xfrm>
                <a:off x="9330413" y="3302478"/>
                <a:ext cx="977923" cy="353568"/>
                <a:chOff x="9339557" y="3293334"/>
                <a:chExt cx="977923" cy="353568"/>
              </a:xfrm>
            </p:grpSpPr>
            <p:cxnSp>
              <p:nvCxnSpPr>
                <p:cNvPr id="39" name="Straight Connector 38">
                  <a:extLst>
                    <a:ext uri="{FF2B5EF4-FFF2-40B4-BE49-F238E27FC236}">
                      <a16:creationId xmlns:a16="http://schemas.microsoft.com/office/drawing/2014/main" id="{AE806B85-33F9-234C-881E-F7B9AC2FCEF4}"/>
                    </a:ext>
                  </a:extLst>
                </p:cNvPr>
                <p:cNvCxnSpPr/>
                <p:nvPr/>
              </p:nvCxnSpPr>
              <p:spPr>
                <a:xfrm>
                  <a:off x="9339557" y="329333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DC319238-D872-0847-92E3-355C34F3D553}"/>
                    </a:ext>
                  </a:extLst>
                </p:cNvPr>
                <p:cNvCxnSpPr/>
                <p:nvPr/>
              </p:nvCxnSpPr>
              <p:spPr>
                <a:xfrm>
                  <a:off x="9339557" y="335226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0B12863B-841D-8547-B344-807952D38363}"/>
                    </a:ext>
                  </a:extLst>
                </p:cNvPr>
                <p:cNvCxnSpPr/>
                <p:nvPr/>
              </p:nvCxnSpPr>
              <p:spPr>
                <a:xfrm>
                  <a:off x="9339557" y="3529046"/>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E1880509-64CD-C347-827E-FAABFE2741BD}"/>
                    </a:ext>
                  </a:extLst>
                </p:cNvPr>
                <p:cNvCxnSpPr/>
                <p:nvPr/>
              </p:nvCxnSpPr>
              <p:spPr>
                <a:xfrm>
                  <a:off x="9339557" y="358797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FD54FAC2-E5A7-9C47-BF95-6E64717ACA9E}"/>
                    </a:ext>
                  </a:extLst>
                </p:cNvPr>
                <p:cNvCxnSpPr/>
                <p:nvPr/>
              </p:nvCxnSpPr>
              <p:spPr>
                <a:xfrm>
                  <a:off x="9339557" y="364690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F4F5A189-077A-5841-8D03-3A63A54ADD51}"/>
                    </a:ext>
                  </a:extLst>
                </p:cNvPr>
                <p:cNvCxnSpPr/>
                <p:nvPr/>
              </p:nvCxnSpPr>
              <p:spPr>
                <a:xfrm>
                  <a:off x="9339557" y="3470118"/>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1FA9F31D-A371-B846-997B-AD5ED827A6A9}"/>
                    </a:ext>
                  </a:extLst>
                </p:cNvPr>
                <p:cNvCxnSpPr/>
                <p:nvPr/>
              </p:nvCxnSpPr>
              <p:spPr>
                <a:xfrm>
                  <a:off x="9339557" y="3411190"/>
                  <a:ext cx="977923" cy="0"/>
                </a:xfrm>
                <a:prstGeom prst="line">
                  <a:avLst/>
                </a:prstGeom>
              </p:spPr>
              <p:style>
                <a:lnRef idx="3">
                  <a:schemeClr val="dk1"/>
                </a:lnRef>
                <a:fillRef idx="0">
                  <a:schemeClr val="dk1"/>
                </a:fillRef>
                <a:effectRef idx="2">
                  <a:schemeClr val="dk1"/>
                </a:effectRef>
                <a:fontRef idx="minor">
                  <a:schemeClr val="tx1"/>
                </a:fontRef>
              </p:style>
            </p:cxnSp>
          </p:grpSp>
        </p:grpSp>
        <p:sp>
          <p:nvSpPr>
            <p:cNvPr id="34" name="TextBox 33">
              <a:extLst>
                <a:ext uri="{FF2B5EF4-FFF2-40B4-BE49-F238E27FC236}">
                  <a16:creationId xmlns:a16="http://schemas.microsoft.com/office/drawing/2014/main" id="{8832C2DB-EAD8-E241-8845-7214132F49C1}"/>
                </a:ext>
              </a:extLst>
            </p:cNvPr>
            <p:cNvSpPr txBox="1"/>
            <p:nvPr/>
          </p:nvSpPr>
          <p:spPr>
            <a:xfrm>
              <a:off x="6934007" y="3560691"/>
              <a:ext cx="1938271" cy="500089"/>
            </a:xfrm>
            <a:prstGeom prst="rect">
              <a:avLst/>
            </a:prstGeom>
            <a:noFill/>
          </p:spPr>
          <p:txBody>
            <a:bodyPr wrap="non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3733"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Application</a:t>
              </a:r>
            </a:p>
          </p:txBody>
        </p:sp>
      </p:grpSp>
      <p:sp>
        <p:nvSpPr>
          <p:cNvPr id="46" name="Right Arrow 45">
            <a:extLst>
              <a:ext uri="{FF2B5EF4-FFF2-40B4-BE49-F238E27FC236}">
                <a16:creationId xmlns:a16="http://schemas.microsoft.com/office/drawing/2014/main" id="{4B4D2287-1B16-C744-8D97-263809653D64}"/>
              </a:ext>
            </a:extLst>
          </p:cNvPr>
          <p:cNvSpPr/>
          <p:nvPr/>
        </p:nvSpPr>
        <p:spPr>
          <a:xfrm>
            <a:off x="6967252" y="3441696"/>
            <a:ext cx="1933739" cy="1198800"/>
          </a:xfrm>
          <a:prstGeom prst="rightArrow">
            <a:avLst/>
          </a:prstGeom>
          <a:solidFill>
            <a:srgbClr val="E16718"/>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rPr>
              <a:t>Decision</a:t>
            </a:r>
          </a:p>
        </p:txBody>
      </p:sp>
      <p:sp>
        <p:nvSpPr>
          <p:cNvPr id="47" name="Left Arrow 46">
            <a:extLst>
              <a:ext uri="{FF2B5EF4-FFF2-40B4-BE49-F238E27FC236}">
                <a16:creationId xmlns:a16="http://schemas.microsoft.com/office/drawing/2014/main" id="{A0B0AB5A-FDAF-4245-B8A0-B30E9F9EC665}"/>
              </a:ext>
            </a:extLst>
          </p:cNvPr>
          <p:cNvSpPr/>
          <p:nvPr/>
        </p:nvSpPr>
        <p:spPr>
          <a:xfrm>
            <a:off x="6817320" y="2026285"/>
            <a:ext cx="1842948" cy="1243892"/>
          </a:xfrm>
          <a:prstGeom prst="leftArrow">
            <a:avLst/>
          </a:prstGeom>
          <a:solidFill>
            <a:schemeClr val="accent6">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rPr>
              <a:t>Query</a:t>
            </a:r>
          </a:p>
        </p:txBody>
      </p:sp>
      <p:grpSp>
        <p:nvGrpSpPr>
          <p:cNvPr id="48" name="Group 47">
            <a:extLst>
              <a:ext uri="{FF2B5EF4-FFF2-40B4-BE49-F238E27FC236}">
                <a16:creationId xmlns:a16="http://schemas.microsoft.com/office/drawing/2014/main" id="{9C3231D1-262B-8047-AC1D-B2D1AA7668FB}"/>
              </a:ext>
            </a:extLst>
          </p:cNvPr>
          <p:cNvGrpSpPr/>
          <p:nvPr/>
        </p:nvGrpSpPr>
        <p:grpSpPr>
          <a:xfrm>
            <a:off x="9582715" y="2910009"/>
            <a:ext cx="1320617" cy="736469"/>
            <a:chOff x="7584821" y="2225245"/>
            <a:chExt cx="990463" cy="552352"/>
          </a:xfrm>
        </p:grpSpPr>
        <p:sp>
          <p:nvSpPr>
            <p:cNvPr id="49" name="Rectangle 48">
              <a:extLst>
                <a:ext uri="{FF2B5EF4-FFF2-40B4-BE49-F238E27FC236}">
                  <a16:creationId xmlns:a16="http://schemas.microsoft.com/office/drawing/2014/main" id="{8D49ED1D-0867-5943-A0DD-219D93233AB9}"/>
                </a:ext>
              </a:extLst>
            </p:cNvPr>
            <p:cNvSpPr/>
            <p:nvPr/>
          </p:nvSpPr>
          <p:spPr>
            <a:xfrm>
              <a:off x="7584821" y="2225245"/>
              <a:ext cx="481364" cy="462472"/>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50" name="Oval 49">
              <a:extLst>
                <a:ext uri="{FF2B5EF4-FFF2-40B4-BE49-F238E27FC236}">
                  <a16:creationId xmlns:a16="http://schemas.microsoft.com/office/drawing/2014/main" id="{BF9A97FC-FC1E-2D49-AE98-1954B95B98C3}"/>
                </a:ext>
              </a:extLst>
            </p:cNvPr>
            <p:cNvSpPr/>
            <p:nvPr/>
          </p:nvSpPr>
          <p:spPr>
            <a:xfrm>
              <a:off x="7664774" y="2299845"/>
              <a:ext cx="303656" cy="30365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51" name="Triangle 50">
              <a:extLst>
                <a:ext uri="{FF2B5EF4-FFF2-40B4-BE49-F238E27FC236}">
                  <a16:creationId xmlns:a16="http://schemas.microsoft.com/office/drawing/2014/main" id="{1A4B9EA6-6F6D-5D44-B7FE-F3E3ED5F0BF5}"/>
                </a:ext>
              </a:extLst>
            </p:cNvPr>
            <p:cNvSpPr/>
            <p:nvPr/>
          </p:nvSpPr>
          <p:spPr>
            <a:xfrm rot="5400000">
              <a:off x="7754787" y="2373936"/>
              <a:ext cx="180351" cy="155475"/>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Helvetica Neue" charset="0"/>
                <a:ea typeface="Helvetica Neue" charset="0"/>
                <a:cs typeface="Helvetica Neue" charset="0"/>
              </a:endParaRPr>
            </a:p>
          </p:txBody>
        </p:sp>
        <p:sp>
          <p:nvSpPr>
            <p:cNvPr id="52" name="Rectangle 51">
              <a:extLst>
                <a:ext uri="{FF2B5EF4-FFF2-40B4-BE49-F238E27FC236}">
                  <a16:creationId xmlns:a16="http://schemas.microsoft.com/office/drawing/2014/main" id="{25DCFFBF-CC48-CC4F-85B7-3F7E4F2DE949}"/>
                </a:ext>
              </a:extLst>
            </p:cNvPr>
            <p:cNvSpPr/>
            <p:nvPr/>
          </p:nvSpPr>
          <p:spPr>
            <a:xfrm>
              <a:off x="8174267" y="2225245"/>
              <a:ext cx="401017" cy="236256"/>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53" name="Rectangle 52">
              <a:extLst>
                <a:ext uri="{FF2B5EF4-FFF2-40B4-BE49-F238E27FC236}">
                  <a16:creationId xmlns:a16="http://schemas.microsoft.com/office/drawing/2014/main" id="{4C75C96F-37C1-5647-9021-DD98F792420E}"/>
                </a:ext>
              </a:extLst>
            </p:cNvPr>
            <p:cNvSpPr/>
            <p:nvPr/>
          </p:nvSpPr>
          <p:spPr>
            <a:xfrm>
              <a:off x="8174267" y="2529126"/>
              <a:ext cx="401017" cy="236256"/>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cxnSp>
          <p:nvCxnSpPr>
            <p:cNvPr id="54" name="Straight Connector 53">
              <a:extLst>
                <a:ext uri="{FF2B5EF4-FFF2-40B4-BE49-F238E27FC236}">
                  <a16:creationId xmlns:a16="http://schemas.microsoft.com/office/drawing/2014/main" id="{F20FFC42-EC64-454E-85B5-E3ABF78B1987}"/>
                </a:ext>
              </a:extLst>
            </p:cNvPr>
            <p:cNvCxnSpPr/>
            <p:nvPr/>
          </p:nvCxnSpPr>
          <p:spPr>
            <a:xfrm>
              <a:off x="7651675" y="2777597"/>
              <a:ext cx="385489" cy="0"/>
            </a:xfrm>
            <a:prstGeom prst="line">
              <a:avLst/>
            </a:prstGeom>
          </p:spPr>
          <p:style>
            <a:lnRef idx="3">
              <a:schemeClr val="dk1"/>
            </a:lnRef>
            <a:fillRef idx="0">
              <a:schemeClr val="dk1"/>
            </a:fillRef>
            <a:effectRef idx="2">
              <a:schemeClr val="dk1"/>
            </a:effectRef>
            <a:fontRef idx="minor">
              <a:schemeClr val="tx1"/>
            </a:fontRef>
          </p:style>
        </p:cxnSp>
      </p:grpSp>
      <p:sp>
        <p:nvSpPr>
          <p:cNvPr id="55" name="TextBox 54">
            <a:extLst>
              <a:ext uri="{FF2B5EF4-FFF2-40B4-BE49-F238E27FC236}">
                <a16:creationId xmlns:a16="http://schemas.microsoft.com/office/drawing/2014/main" id="{2C926FF6-C8D9-A343-98AB-232409818F76}"/>
              </a:ext>
            </a:extLst>
          </p:cNvPr>
          <p:cNvSpPr txBox="1"/>
          <p:nvPr/>
        </p:nvSpPr>
        <p:spPr>
          <a:xfrm>
            <a:off x="4879818" y="6043386"/>
            <a:ext cx="8061962" cy="76944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E16718"/>
                </a:solidFill>
                <a:effectLst/>
                <a:uLnTx/>
                <a:uFillTx/>
                <a:latin typeface="Helvetica Neue" charset="0"/>
                <a:ea typeface="Helvetica Neue" charset="0"/>
                <a:cs typeface="Helvetica Neue" charset="0"/>
              </a:rPr>
              <a:t>Low-Latency Serving</a:t>
            </a:r>
          </a:p>
        </p:txBody>
      </p:sp>
      <p:sp>
        <p:nvSpPr>
          <p:cNvPr id="56" name="Left Brace 55">
            <a:extLst>
              <a:ext uri="{FF2B5EF4-FFF2-40B4-BE49-F238E27FC236}">
                <a16:creationId xmlns:a16="http://schemas.microsoft.com/office/drawing/2014/main" id="{2CCF70F8-8702-194E-A7DE-AEFD977659AB}"/>
              </a:ext>
            </a:extLst>
          </p:cNvPr>
          <p:cNvSpPr/>
          <p:nvPr/>
        </p:nvSpPr>
        <p:spPr>
          <a:xfrm rot="16200000">
            <a:off x="7441457" y="1825357"/>
            <a:ext cx="851857" cy="7720320"/>
          </a:xfrm>
          <a:prstGeom prst="leftBrace">
            <a:avLst/>
          </a:prstGeom>
          <a:ln w="127000">
            <a:solidFill>
              <a:srgbClr val="E1671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Rectangle 56">
            <a:extLst>
              <a:ext uri="{FF2B5EF4-FFF2-40B4-BE49-F238E27FC236}">
                <a16:creationId xmlns:a16="http://schemas.microsoft.com/office/drawing/2014/main" id="{09563D71-6CBF-EA4F-AA40-9EA2F2D6C2BA}"/>
              </a:ext>
            </a:extLst>
          </p:cNvPr>
          <p:cNvSpPr/>
          <p:nvPr/>
        </p:nvSpPr>
        <p:spPr>
          <a:xfrm>
            <a:off x="3398379" y="1189104"/>
            <a:ext cx="4187717"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t>Data </a:t>
            </a:r>
            <a:b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br>
            <a: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t>Management </a:t>
            </a:r>
            <a:r>
              <a:rPr lang="en-US" sz="2800" dirty="0">
                <a:latin typeface="Century Gothic" panose="020B0502020202020204" pitchFamily="34" charset="0"/>
                <a:ea typeface="Helvetica Neue" charset="0"/>
                <a:cs typeface="Helvetica Neue" charset="0"/>
              </a:rPr>
              <a:t>System</a:t>
            </a:r>
            <a:endParaRPr kumimoji="0" lang="en-US" sz="2800" b="0" i="0" strike="noStrike" kern="1200" cap="none" spc="0" normalizeH="0" baseline="0" noProof="0" dirty="0">
              <a:ln>
                <a:noFill/>
              </a:ln>
              <a:effectLst/>
              <a:uLnTx/>
              <a:uFillTx/>
              <a:latin typeface="Century Gothic" panose="020B0502020202020204" pitchFamily="34" charset="0"/>
            </a:endParaRPr>
          </a:p>
        </p:txBody>
      </p:sp>
      <p:sp>
        <p:nvSpPr>
          <p:cNvPr id="58" name="Rectangle 57">
            <a:extLst>
              <a:ext uri="{FF2B5EF4-FFF2-40B4-BE49-F238E27FC236}">
                <a16:creationId xmlns:a16="http://schemas.microsoft.com/office/drawing/2014/main" id="{ED78D79B-5D87-8B4B-9C2F-53AA2715F29A}"/>
              </a:ext>
            </a:extLst>
          </p:cNvPr>
          <p:cNvSpPr/>
          <p:nvPr/>
        </p:nvSpPr>
        <p:spPr>
          <a:xfrm>
            <a:off x="-8408" y="1189103"/>
            <a:ext cx="12192000" cy="5642925"/>
          </a:xfrm>
          <a:prstGeom prst="rect">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Century Gothic" panose="020B0502020202020204" pitchFamily="34" charset="0"/>
            </a:endParaRPr>
          </a:p>
        </p:txBody>
      </p:sp>
      <p:sp>
        <p:nvSpPr>
          <p:cNvPr id="59" name="TextBox 58">
            <a:extLst>
              <a:ext uri="{FF2B5EF4-FFF2-40B4-BE49-F238E27FC236}">
                <a16:creationId xmlns:a16="http://schemas.microsoft.com/office/drawing/2014/main" id="{CC4DAD0E-C2D4-1C4E-AB1F-14507CF5E303}"/>
              </a:ext>
            </a:extLst>
          </p:cNvPr>
          <p:cNvSpPr txBox="1"/>
          <p:nvPr/>
        </p:nvSpPr>
        <p:spPr>
          <a:xfrm>
            <a:off x="776858" y="1536077"/>
            <a:ext cx="11406734" cy="46089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900"/>
              </a:spcAft>
              <a:buClrTx/>
              <a:buSzTx/>
              <a:buFontTx/>
              <a:buNone/>
              <a:tabLst/>
              <a:defRPr/>
            </a:pPr>
            <a:r>
              <a:rPr kumimoji="0" lang="en-US" sz="40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Advantages:</a:t>
            </a:r>
          </a:p>
          <a:p>
            <a:pPr marL="457200" marR="0" lvl="0" indent="-457200" algn="l" defTabSz="914400" rtl="0" eaLnBrk="1" fontAlgn="auto" latinLnBrk="0" hangingPunct="1">
              <a:lnSpc>
                <a:spcPct val="100000"/>
              </a:lnSpc>
              <a:spcBef>
                <a:spcPts val="0"/>
              </a:spcBef>
              <a:spcAft>
                <a:spcPts val="900"/>
              </a:spcAft>
              <a:buClrTx/>
              <a:buSzTx/>
              <a:buFont typeface="Wingdings" charset="2"/>
              <a:buChar char="Ø"/>
              <a:tabLst/>
              <a:defRPr/>
            </a:pPr>
            <a:r>
              <a:rPr kumimoji="0" lang="en-US" sz="3600" b="0"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Leverage existing </a:t>
            </a: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data serving </a:t>
            </a:r>
            <a:r>
              <a:rPr kumimoji="0" lang="en-US" sz="3600"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and</a:t>
            </a: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 </a:t>
            </a:r>
            <a:b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b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model training</a:t>
            </a:r>
            <a:r>
              <a:rPr kumimoji="0" lang="en-US" sz="3600" b="0"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 infrastructure</a:t>
            </a:r>
          </a:p>
          <a:p>
            <a:pPr marL="457200" marR="0" lvl="0" indent="-457200" algn="l" defTabSz="914400" rtl="0" eaLnBrk="1" fontAlgn="auto" latinLnBrk="0" hangingPunct="1">
              <a:lnSpc>
                <a:spcPct val="100000"/>
              </a:lnSpc>
              <a:spcBef>
                <a:spcPts val="0"/>
              </a:spcBef>
              <a:spcAft>
                <a:spcPts val="900"/>
              </a:spcAft>
              <a:buClrTx/>
              <a:buSzTx/>
              <a:buFont typeface="Wingdings" charset="2"/>
              <a:buChar char="Ø"/>
              <a:tabLst/>
              <a:defRPr/>
            </a:pPr>
            <a:r>
              <a:rPr lang="en-US" sz="3600" b="1" noProof="0" dirty="0">
                <a:solidFill>
                  <a:srgbClr val="000000"/>
                </a:solidFill>
                <a:latin typeface="Century Gothic" panose="020B0502020202020204" pitchFamily="34" charset="0"/>
                <a:ea typeface="Helvetica Neue Light" charset="0"/>
                <a:cs typeface="Helvetica Neue Light" charset="0"/>
              </a:rPr>
              <a:t>Batch </a:t>
            </a:r>
            <a:r>
              <a:rPr lang="en-US" sz="3600" b="1" dirty="0">
                <a:solidFill>
                  <a:srgbClr val="000000"/>
                </a:solidFill>
                <a:latin typeface="Century Gothic" panose="020B0502020202020204" pitchFamily="34" charset="0"/>
                <a:ea typeface="Helvetica Neue Light" charset="0"/>
                <a:cs typeface="Helvetica Neue Light" charset="0"/>
              </a:rPr>
              <a:t>processing</a:t>
            </a:r>
            <a:r>
              <a:rPr lang="en-US" sz="3600" dirty="0">
                <a:solidFill>
                  <a:srgbClr val="000000"/>
                </a:solidFill>
                <a:latin typeface="Century Gothic" panose="020B0502020202020204" pitchFamily="34" charset="0"/>
                <a:ea typeface="Helvetica Neue Light" charset="0"/>
                <a:cs typeface="Helvetica Neue Light" charset="0"/>
              </a:rPr>
              <a:t> improves hardware perf.</a:t>
            </a:r>
            <a:endParaRPr kumimoji="0" lang="en-US" sz="32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endParaRPr>
          </a:p>
          <a:p>
            <a:pPr marL="457200" marR="0" lvl="0" indent="-457200" algn="l" defTabSz="914400" rtl="0" eaLnBrk="1" fontAlgn="auto" latinLnBrk="0" hangingPunct="1">
              <a:lnSpc>
                <a:spcPct val="100000"/>
              </a:lnSpc>
              <a:spcBef>
                <a:spcPts val="0"/>
              </a:spcBef>
              <a:spcAft>
                <a:spcPts val="900"/>
              </a:spcAft>
              <a:buClrTx/>
              <a:buSzTx/>
              <a:buFont typeface="Wingdings" charset="2"/>
              <a:buChar char="Ø"/>
              <a:tabLst/>
              <a:defRPr/>
            </a:pP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Indexing </a:t>
            </a:r>
            <a:r>
              <a:rPr lang="en-US" sz="3600" dirty="0">
                <a:solidFill>
                  <a:srgbClr val="000000"/>
                </a:solidFill>
                <a:latin typeface="Century Gothic" panose="020B0502020202020204" pitchFamily="34" charset="0"/>
                <a:ea typeface="Helvetica Neue Light" charset="0"/>
                <a:cs typeface="Helvetica Neue Light" charset="0"/>
              </a:rPr>
              <a:t>support for complex queries</a:t>
            </a:r>
          </a:p>
          <a:p>
            <a:pPr marL="914400" lvl="1" indent="-457200">
              <a:spcAft>
                <a:spcPts val="900"/>
              </a:spcAft>
              <a:buFont typeface="Wingdings" charset="2"/>
              <a:buChar char="Ø"/>
              <a:defRPr/>
            </a:pPr>
            <a:r>
              <a:rPr lang="en-US" sz="3600" dirty="0">
                <a:solidFill>
                  <a:srgbClr val="000000"/>
                </a:solidFill>
                <a:latin typeface="Century Gothic" panose="020B0502020202020204" pitchFamily="34" charset="0"/>
                <a:ea typeface="Helvetica Neue Light" charset="0"/>
                <a:cs typeface="Helvetica Neue Light" charset="0"/>
              </a:rPr>
              <a:t>Find all </a:t>
            </a:r>
            <a:r>
              <a:rPr lang="en-US" sz="3600" b="1" i="1" dirty="0" err="1">
                <a:solidFill>
                  <a:schemeClr val="accent2"/>
                </a:solidFill>
                <a:latin typeface="Century Gothic" panose="020B0502020202020204" pitchFamily="34" charset="0"/>
                <a:ea typeface="Helvetica Neue Light" charset="0"/>
                <a:cs typeface="Helvetica Neue Light" charset="0"/>
              </a:rPr>
              <a:t>Pr</a:t>
            </a:r>
            <a:r>
              <a:rPr lang="en-US" sz="3600" b="1" i="1" dirty="0">
                <a:solidFill>
                  <a:schemeClr val="accent2"/>
                </a:solidFill>
                <a:latin typeface="Century Gothic" panose="020B0502020202020204" pitchFamily="34" charset="0"/>
                <a:ea typeface="Helvetica Neue Light" charset="0"/>
                <a:cs typeface="Helvetica Neue Light" charset="0"/>
              </a:rPr>
              <a:t>(“cute”) </a:t>
            </a:r>
            <a:r>
              <a:rPr lang="en-US" sz="3600" dirty="0">
                <a:solidFill>
                  <a:srgbClr val="000000"/>
                </a:solidFill>
                <a:latin typeface="Century Gothic" panose="020B0502020202020204" pitchFamily="34" charset="0"/>
                <a:ea typeface="Helvetica Neue Light" charset="0"/>
                <a:cs typeface="Helvetica Neue Light" charset="0"/>
              </a:rPr>
              <a:t>dresses </a:t>
            </a:r>
            <a:r>
              <a:rPr lang="en-US" sz="3600" b="1" dirty="0">
                <a:solidFill>
                  <a:srgbClr val="000000"/>
                </a:solidFill>
                <a:latin typeface="Century Gothic" panose="020B0502020202020204" pitchFamily="34" charset="0"/>
                <a:ea typeface="Helvetica Neue Light" charset="0"/>
                <a:cs typeface="Helvetica Neue Light" charset="0"/>
              </a:rPr>
              <a:t>where</a:t>
            </a:r>
            <a:r>
              <a:rPr lang="en-US" sz="3600" dirty="0">
                <a:solidFill>
                  <a:srgbClr val="000000"/>
                </a:solidFill>
                <a:latin typeface="Century Gothic" panose="020B0502020202020204" pitchFamily="34" charset="0"/>
                <a:ea typeface="Helvetica Neue Light" charset="0"/>
                <a:cs typeface="Helvetica Neue Light" charset="0"/>
              </a:rPr>
              <a:t> </a:t>
            </a:r>
            <a:r>
              <a:rPr lang="en-US" sz="3600" b="1" dirty="0">
                <a:solidFill>
                  <a:schemeClr val="accent5"/>
                </a:solidFill>
                <a:latin typeface="Century Gothic" panose="020B0502020202020204" pitchFamily="34" charset="0"/>
                <a:ea typeface="Helvetica Neue Light" charset="0"/>
                <a:cs typeface="Helvetica Neue Light" charset="0"/>
              </a:rPr>
              <a:t>price &lt; $20</a:t>
            </a:r>
          </a:p>
          <a:p>
            <a:pPr marL="457200" indent="-457200">
              <a:spcAft>
                <a:spcPts val="900"/>
              </a:spcAft>
              <a:buFont typeface="Wingdings" charset="2"/>
              <a:buChar char="Ø"/>
              <a:defRPr/>
            </a:pPr>
            <a:r>
              <a:rPr lang="en-US" sz="3600" dirty="0">
                <a:solidFill>
                  <a:srgbClr val="000000"/>
                </a:solidFill>
                <a:latin typeface="Century Gothic" panose="020B0502020202020204" pitchFamily="34" charset="0"/>
                <a:ea typeface="Helvetica Neue Light" charset="0"/>
                <a:cs typeface="Helvetica Neue Light" charset="0"/>
              </a:rPr>
              <a:t>More </a:t>
            </a:r>
            <a:r>
              <a:rPr lang="en-US" sz="3600" b="1" dirty="0">
                <a:solidFill>
                  <a:srgbClr val="000000"/>
                </a:solidFill>
                <a:latin typeface="Century Gothic" panose="020B0502020202020204" pitchFamily="34" charset="0"/>
                <a:ea typeface="Helvetica Neue Light" charset="0"/>
                <a:cs typeface="Helvetica Neue Light" charset="0"/>
              </a:rPr>
              <a:t>predictable</a:t>
            </a:r>
            <a:r>
              <a:rPr lang="en-US" sz="3600" dirty="0">
                <a:solidFill>
                  <a:srgbClr val="000000"/>
                </a:solidFill>
                <a:latin typeface="Century Gothic" panose="020B0502020202020204" pitchFamily="34" charset="0"/>
                <a:ea typeface="Helvetica Neue Light" charset="0"/>
                <a:cs typeface="Helvetica Neue Light" charset="0"/>
              </a:rPr>
              <a:t> performance </a:t>
            </a:r>
            <a:endParaRPr kumimoji="0" lang="en-US" sz="3600"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endParaRPr>
          </a:p>
        </p:txBody>
      </p:sp>
      <p:sp>
        <p:nvSpPr>
          <p:cNvPr id="4" name="Title 3">
            <a:extLst>
              <a:ext uri="{FF2B5EF4-FFF2-40B4-BE49-F238E27FC236}">
                <a16:creationId xmlns:a16="http://schemas.microsoft.com/office/drawing/2014/main" id="{809C0642-40E9-104E-832D-C0208B15CAB0}"/>
              </a:ext>
            </a:extLst>
          </p:cNvPr>
          <p:cNvSpPr>
            <a:spLocks noGrp="1"/>
          </p:cNvSpPr>
          <p:nvPr>
            <p:ph type="title"/>
          </p:nvPr>
        </p:nvSpPr>
        <p:spPr>
          <a:xfrm>
            <a:off x="552450" y="25971"/>
            <a:ext cx="10801350" cy="1325563"/>
          </a:xfrm>
        </p:spPr>
        <p:txBody>
          <a:bodyPr/>
          <a:lstStyle/>
          <a:p>
            <a:r>
              <a:rPr lang="en-US" dirty="0"/>
              <a:t>Serving </a:t>
            </a:r>
            <a:r>
              <a:rPr lang="en-US" b="1" dirty="0"/>
              <a:t>Pre-materialized</a:t>
            </a:r>
            <a:r>
              <a:rPr lang="en-US" dirty="0"/>
              <a:t> Predictions</a:t>
            </a:r>
          </a:p>
        </p:txBody>
      </p:sp>
      <p:sp>
        <p:nvSpPr>
          <p:cNvPr id="10" name="Slide Number Placeholder 9">
            <a:extLst>
              <a:ext uri="{FF2B5EF4-FFF2-40B4-BE49-F238E27FC236}">
                <a16:creationId xmlns:a16="http://schemas.microsoft.com/office/drawing/2014/main" id="{4B8D5FA9-7B6E-FE4F-93DD-9F70F62814AB}"/>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80</a:t>
            </a:fld>
            <a:endParaRPr lang="en-US">
              <a:solidFill>
                <a:srgbClr val="000000">
                  <a:tint val="75000"/>
                </a:srgbClr>
              </a:solidFill>
              <a:uFillTx/>
            </a:endParaRPr>
          </a:p>
        </p:txBody>
      </p:sp>
    </p:spTree>
    <p:extLst>
      <p:ext uri="{BB962C8B-B14F-4D97-AF65-F5344CB8AC3E}">
        <p14:creationId xmlns:p14="http://schemas.microsoft.com/office/powerpoint/2010/main" val="136000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bldLvl="2"/>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1158" y="2220972"/>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1231" y="975070"/>
            <a:ext cx="437827" cy="4133088"/>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630195" y="1622770"/>
            <a:ext cx="8220588" cy="3823529"/>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69039" y="1970364"/>
            <a:ext cx="368213" cy="3475935"/>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04264" y="7580200"/>
            <a:ext cx="1817945" cy="96637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86817" y="7863199"/>
            <a:ext cx="1766983" cy="939288"/>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39309" y="7196304"/>
            <a:ext cx="2057139" cy="1136539"/>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49557" y="1320792"/>
            <a:ext cx="4250105" cy="3785122"/>
          </a:xfrm>
          <a:prstGeom prst="rect">
            <a:avLst/>
          </a:prstGeom>
        </p:spPr>
      </p:pic>
      <p:sp>
        <p:nvSpPr>
          <p:cNvPr id="11" name="Can 10">
            <a:extLst>
              <a:ext uri="{FF2B5EF4-FFF2-40B4-BE49-F238E27FC236}">
                <a16:creationId xmlns:a16="http://schemas.microsoft.com/office/drawing/2014/main" id="{9ED72A20-A13F-5845-A3C4-CDDAF1C4B897}"/>
              </a:ext>
            </a:extLst>
          </p:cNvPr>
          <p:cNvSpPr/>
          <p:nvPr/>
        </p:nvSpPr>
        <p:spPr>
          <a:xfrm>
            <a:off x="914826" y="4211683"/>
            <a:ext cx="1616785" cy="1296256"/>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r>
              <a:rPr lang="en-US" dirty="0">
                <a:solidFill>
                  <a:prstClr val="white"/>
                </a:solidFill>
                <a:ea typeface="Helvetica Neue" charset="0"/>
                <a:cs typeface="Helvetica Neue" charset="0"/>
              </a:rPr>
              <a:t>All Possible</a:t>
            </a:r>
          </a:p>
          <a:p>
            <a:pPr algn="ctr" defTabSz="609570"/>
            <a:r>
              <a:rPr lang="en-US" dirty="0">
                <a:solidFill>
                  <a:prstClr val="white"/>
                </a:solidFill>
                <a:ea typeface="Helvetica Neue" charset="0"/>
                <a:cs typeface="Helvetica Neue" charset="0"/>
              </a:rPr>
              <a:t>Queries</a:t>
            </a:r>
          </a:p>
        </p:txBody>
      </p:sp>
      <p:sp>
        <p:nvSpPr>
          <p:cNvPr id="3" name="Rounded Rectangle 2">
            <a:extLst>
              <a:ext uri="{FF2B5EF4-FFF2-40B4-BE49-F238E27FC236}">
                <a16:creationId xmlns:a16="http://schemas.microsoft.com/office/drawing/2014/main" id="{1D1D4575-89C2-A04A-BB24-03E4C58F47A2}"/>
              </a:ext>
            </a:extLst>
          </p:cNvPr>
          <p:cNvSpPr/>
          <p:nvPr/>
        </p:nvSpPr>
        <p:spPr>
          <a:xfrm>
            <a:off x="552450" y="2397177"/>
            <a:ext cx="2341539" cy="122082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000" dirty="0"/>
              <a:t>Batch Training Framework</a:t>
            </a:r>
          </a:p>
        </p:txBody>
      </p:sp>
      <p:sp>
        <p:nvSpPr>
          <p:cNvPr id="14" name="Down Arrow 13">
            <a:extLst>
              <a:ext uri="{FF2B5EF4-FFF2-40B4-BE49-F238E27FC236}">
                <a16:creationId xmlns:a16="http://schemas.microsoft.com/office/drawing/2014/main" id="{D3440B51-6FE1-E849-969D-E0BDCCEB2A53}"/>
              </a:ext>
            </a:extLst>
          </p:cNvPr>
          <p:cNvSpPr/>
          <p:nvPr/>
        </p:nvSpPr>
        <p:spPr>
          <a:xfrm rot="16200000">
            <a:off x="893" y="2776233"/>
            <a:ext cx="411527" cy="462715"/>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sp>
        <p:nvSpPr>
          <p:cNvPr id="15" name="Down Arrow 14">
            <a:extLst>
              <a:ext uri="{FF2B5EF4-FFF2-40B4-BE49-F238E27FC236}">
                <a16:creationId xmlns:a16="http://schemas.microsoft.com/office/drawing/2014/main" id="{5CAF6428-7011-7B4B-ACC6-BE6703C0FF32}"/>
              </a:ext>
            </a:extLst>
          </p:cNvPr>
          <p:cNvSpPr/>
          <p:nvPr/>
        </p:nvSpPr>
        <p:spPr>
          <a:xfrm rot="10800000">
            <a:off x="1517456" y="3672872"/>
            <a:ext cx="411527" cy="483941"/>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grpSp>
        <p:nvGrpSpPr>
          <p:cNvPr id="6" name="Group 5">
            <a:extLst>
              <a:ext uri="{FF2B5EF4-FFF2-40B4-BE49-F238E27FC236}">
                <a16:creationId xmlns:a16="http://schemas.microsoft.com/office/drawing/2014/main" id="{5516BC76-8833-8F4A-82BB-E679BD8DEEF4}"/>
              </a:ext>
            </a:extLst>
          </p:cNvPr>
          <p:cNvGrpSpPr/>
          <p:nvPr/>
        </p:nvGrpSpPr>
        <p:grpSpPr>
          <a:xfrm>
            <a:off x="958782" y="1656530"/>
            <a:ext cx="1580693" cy="713212"/>
            <a:chOff x="6995846" y="1791075"/>
            <a:chExt cx="1946651" cy="878333"/>
          </a:xfrm>
        </p:grpSpPr>
        <p:pic>
          <p:nvPicPr>
            <p:cNvPr id="16" name="Picture 15">
              <a:extLst>
                <a:ext uri="{FF2B5EF4-FFF2-40B4-BE49-F238E27FC236}">
                  <a16:creationId xmlns:a16="http://schemas.microsoft.com/office/drawing/2014/main" id="{4B96B073-632E-F346-8980-179A1AA692C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12486" y="1791075"/>
              <a:ext cx="1649554" cy="878333"/>
            </a:xfrm>
            <a:prstGeom prst="rect">
              <a:avLst/>
            </a:prstGeom>
          </p:spPr>
        </p:pic>
        <p:sp>
          <p:nvSpPr>
            <p:cNvPr id="5" name="Double Bracket 4">
              <a:extLst>
                <a:ext uri="{FF2B5EF4-FFF2-40B4-BE49-F238E27FC236}">
                  <a16:creationId xmlns:a16="http://schemas.microsoft.com/office/drawing/2014/main" id="{C3F55E27-3A45-1545-8F22-AEA06C44E3F8}"/>
                </a:ext>
              </a:extLst>
            </p:cNvPr>
            <p:cNvSpPr/>
            <p:nvPr/>
          </p:nvSpPr>
          <p:spPr>
            <a:xfrm>
              <a:off x="6995846" y="1947214"/>
              <a:ext cx="1946651" cy="699044"/>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grpSp>
      <p:sp>
        <p:nvSpPr>
          <p:cNvPr id="19" name="Can 18">
            <a:extLst>
              <a:ext uri="{FF2B5EF4-FFF2-40B4-BE49-F238E27FC236}">
                <a16:creationId xmlns:a16="http://schemas.microsoft.com/office/drawing/2014/main" id="{25E44522-06E1-0E4B-BAED-7240378D8A3C}"/>
              </a:ext>
            </a:extLst>
          </p:cNvPr>
          <p:cNvSpPr/>
          <p:nvPr/>
        </p:nvSpPr>
        <p:spPr>
          <a:xfrm>
            <a:off x="4443712" y="2159329"/>
            <a:ext cx="2143167" cy="2465267"/>
          </a:xfrm>
          <a:prstGeom prst="can">
            <a:avLst/>
          </a:prstGeom>
          <a:solidFill>
            <a:schemeClr val="accent6">
              <a:lumMod val="40000"/>
              <a:lumOff val="6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endParaRPr>
          </a:p>
        </p:txBody>
      </p:sp>
      <p:grpSp>
        <p:nvGrpSpPr>
          <p:cNvPr id="9" name="Group 8">
            <a:extLst>
              <a:ext uri="{FF2B5EF4-FFF2-40B4-BE49-F238E27FC236}">
                <a16:creationId xmlns:a16="http://schemas.microsoft.com/office/drawing/2014/main" id="{256F30EE-1E98-C146-858F-F9CD6E421BE9}"/>
              </a:ext>
            </a:extLst>
          </p:cNvPr>
          <p:cNvGrpSpPr/>
          <p:nvPr/>
        </p:nvGrpSpPr>
        <p:grpSpPr>
          <a:xfrm>
            <a:off x="2940207" y="2801827"/>
            <a:ext cx="1295547" cy="800449"/>
            <a:chOff x="7119052" y="3201527"/>
            <a:chExt cx="1595488" cy="985767"/>
          </a:xfrm>
        </p:grpSpPr>
        <p:sp>
          <p:nvSpPr>
            <p:cNvPr id="18" name="Down Arrow 17">
              <a:extLst>
                <a:ext uri="{FF2B5EF4-FFF2-40B4-BE49-F238E27FC236}">
                  <a16:creationId xmlns:a16="http://schemas.microsoft.com/office/drawing/2014/main" id="{D46C48F3-FB46-8945-A4B8-AF25A18B283D}"/>
                </a:ext>
              </a:extLst>
            </p:cNvPr>
            <p:cNvSpPr/>
            <p:nvPr/>
          </p:nvSpPr>
          <p:spPr>
            <a:xfrm rot="16200000">
              <a:off x="7714618" y="2736144"/>
              <a:ext cx="506802" cy="1437568"/>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sp>
          <p:nvSpPr>
            <p:cNvPr id="2" name="TextBox 1">
              <a:extLst>
                <a:ext uri="{FF2B5EF4-FFF2-40B4-BE49-F238E27FC236}">
                  <a16:creationId xmlns:a16="http://schemas.microsoft.com/office/drawing/2014/main" id="{159352BF-A133-FA4C-AB35-21DF44C3AC2B}"/>
                </a:ext>
              </a:extLst>
            </p:cNvPr>
            <p:cNvSpPr txBox="1"/>
            <p:nvPr/>
          </p:nvSpPr>
          <p:spPr>
            <a:xfrm>
              <a:off x="7119052" y="3694552"/>
              <a:ext cx="1595488" cy="492742"/>
            </a:xfrm>
            <a:prstGeom prst="rect">
              <a:avLst/>
            </a:prstGeom>
          </p:spPr>
          <p:txBody>
            <a:bodyPr wrap="none" rtlCol="0">
              <a:spAutoFit/>
            </a:bodyPr>
            <a:lstStyle/>
            <a:p>
              <a:r>
                <a:rPr lang="en-US" sz="2000" dirty="0"/>
                <a:t>(Scoring)</a:t>
              </a:r>
            </a:p>
          </p:txBody>
        </p:sp>
      </p:grpSp>
      <p:grpSp>
        <p:nvGrpSpPr>
          <p:cNvPr id="8" name="Group 7">
            <a:extLst>
              <a:ext uri="{FF2B5EF4-FFF2-40B4-BE49-F238E27FC236}">
                <a16:creationId xmlns:a16="http://schemas.microsoft.com/office/drawing/2014/main" id="{DCA20191-94E2-2E44-97DA-20836EBB9305}"/>
              </a:ext>
            </a:extLst>
          </p:cNvPr>
          <p:cNvGrpSpPr/>
          <p:nvPr/>
        </p:nvGrpSpPr>
        <p:grpSpPr>
          <a:xfrm>
            <a:off x="4438052" y="4689509"/>
            <a:ext cx="2020315" cy="824999"/>
            <a:chOff x="9104354" y="5596581"/>
            <a:chExt cx="2488053" cy="1016000"/>
          </a:xfrm>
        </p:grpSpPr>
        <p:pic>
          <p:nvPicPr>
            <p:cNvPr id="7" name="Picture 6">
              <a:extLst>
                <a:ext uri="{FF2B5EF4-FFF2-40B4-BE49-F238E27FC236}">
                  <a16:creationId xmlns:a16="http://schemas.microsoft.com/office/drawing/2014/main" id="{101DA107-ABB9-C544-8D6B-72618E8AA16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53336" y="5596581"/>
              <a:ext cx="1981200" cy="1016000"/>
            </a:xfrm>
            <a:prstGeom prst="rect">
              <a:avLst/>
            </a:prstGeom>
          </p:spPr>
        </p:pic>
        <p:sp>
          <p:nvSpPr>
            <p:cNvPr id="27" name="Double Bracket 26">
              <a:extLst>
                <a:ext uri="{FF2B5EF4-FFF2-40B4-BE49-F238E27FC236}">
                  <a16:creationId xmlns:a16="http://schemas.microsoft.com/office/drawing/2014/main" id="{DF014382-E4CD-EE45-9616-A9CD69B1BEE8}"/>
                </a:ext>
              </a:extLst>
            </p:cNvPr>
            <p:cNvSpPr/>
            <p:nvPr/>
          </p:nvSpPr>
          <p:spPr>
            <a:xfrm>
              <a:off x="9104354" y="5838093"/>
              <a:ext cx="2488053" cy="774488"/>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grpSp>
      <p:pic>
        <p:nvPicPr>
          <p:cNvPr id="12" name="Picture 11">
            <a:extLst>
              <a:ext uri="{FF2B5EF4-FFF2-40B4-BE49-F238E27FC236}">
                <a16:creationId xmlns:a16="http://schemas.microsoft.com/office/drawing/2014/main" id="{68DEBD36-AFC7-664C-A4D7-0013097DA5D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745797" y="2931727"/>
            <a:ext cx="1546762" cy="1405157"/>
          </a:xfrm>
          <a:prstGeom prst="rect">
            <a:avLst/>
          </a:prstGeom>
        </p:spPr>
      </p:pic>
      <p:grpSp>
        <p:nvGrpSpPr>
          <p:cNvPr id="32" name="Group 31">
            <a:extLst>
              <a:ext uri="{FF2B5EF4-FFF2-40B4-BE49-F238E27FC236}">
                <a16:creationId xmlns:a16="http://schemas.microsoft.com/office/drawing/2014/main" id="{FFB668C4-E179-7C42-A05C-AD2FF0CC0F41}"/>
              </a:ext>
            </a:extLst>
          </p:cNvPr>
          <p:cNvGrpSpPr/>
          <p:nvPr/>
        </p:nvGrpSpPr>
        <p:grpSpPr>
          <a:xfrm>
            <a:off x="8910207" y="2314974"/>
            <a:ext cx="2584361" cy="3035836"/>
            <a:chOff x="6934007" y="1783903"/>
            <a:chExt cx="1938271" cy="2276877"/>
          </a:xfrm>
        </p:grpSpPr>
        <p:grpSp>
          <p:nvGrpSpPr>
            <p:cNvPr id="33" name="Group 32">
              <a:extLst>
                <a:ext uri="{FF2B5EF4-FFF2-40B4-BE49-F238E27FC236}">
                  <a16:creationId xmlns:a16="http://schemas.microsoft.com/office/drawing/2014/main" id="{71A9213A-EBB8-EA4C-8BB2-68D420697B40}"/>
                </a:ext>
              </a:extLst>
            </p:cNvPr>
            <p:cNvGrpSpPr/>
            <p:nvPr/>
          </p:nvGrpSpPr>
          <p:grpSpPr>
            <a:xfrm>
              <a:off x="7248513" y="1783903"/>
              <a:ext cx="1377229" cy="1732148"/>
              <a:chOff x="9125207" y="2174230"/>
              <a:chExt cx="1380488" cy="1736247"/>
            </a:xfrm>
          </p:grpSpPr>
          <p:sp>
            <p:nvSpPr>
              <p:cNvPr id="35" name="Rectangle 34">
                <a:extLst>
                  <a:ext uri="{FF2B5EF4-FFF2-40B4-BE49-F238E27FC236}">
                    <a16:creationId xmlns:a16="http://schemas.microsoft.com/office/drawing/2014/main" id="{2F1E01B3-D31C-EE44-B586-5E9A5B60000A}"/>
                  </a:ext>
                </a:extLst>
              </p:cNvPr>
              <p:cNvSpPr/>
              <p:nvPr/>
            </p:nvSpPr>
            <p:spPr>
              <a:xfrm>
                <a:off x="9125207" y="2174230"/>
                <a:ext cx="1380488" cy="173624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36" name="Rectangle 35">
                <a:extLst>
                  <a:ext uri="{FF2B5EF4-FFF2-40B4-BE49-F238E27FC236}">
                    <a16:creationId xmlns:a16="http://schemas.microsoft.com/office/drawing/2014/main" id="{D4998616-D435-6B48-97EA-BB4D181E1E15}"/>
                  </a:ext>
                </a:extLst>
              </p:cNvPr>
              <p:cNvSpPr/>
              <p:nvPr/>
            </p:nvSpPr>
            <p:spPr>
              <a:xfrm>
                <a:off x="9214582" y="2275991"/>
                <a:ext cx="1200434" cy="1411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37" name="Rectangle 36">
                <a:extLst>
                  <a:ext uri="{FF2B5EF4-FFF2-40B4-BE49-F238E27FC236}">
                    <a16:creationId xmlns:a16="http://schemas.microsoft.com/office/drawing/2014/main" id="{CD68BC9D-B8A5-6B42-9CCF-3EAB024B1CB9}"/>
                  </a:ext>
                </a:extLst>
              </p:cNvPr>
              <p:cNvSpPr/>
              <p:nvPr/>
            </p:nvSpPr>
            <p:spPr>
              <a:xfrm>
                <a:off x="9214582" y="2503488"/>
                <a:ext cx="1200434" cy="130041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grpSp>
            <p:nvGrpSpPr>
              <p:cNvPr id="38" name="Group 37">
                <a:extLst>
                  <a:ext uri="{FF2B5EF4-FFF2-40B4-BE49-F238E27FC236}">
                    <a16:creationId xmlns:a16="http://schemas.microsoft.com/office/drawing/2014/main" id="{00C40FB6-6087-394F-838F-A08BF8DD6564}"/>
                  </a:ext>
                </a:extLst>
              </p:cNvPr>
              <p:cNvGrpSpPr/>
              <p:nvPr/>
            </p:nvGrpSpPr>
            <p:grpSpPr>
              <a:xfrm>
                <a:off x="9330413" y="3302478"/>
                <a:ext cx="977923" cy="353568"/>
                <a:chOff x="9339557" y="3293334"/>
                <a:chExt cx="977923" cy="353568"/>
              </a:xfrm>
            </p:grpSpPr>
            <p:cxnSp>
              <p:nvCxnSpPr>
                <p:cNvPr id="39" name="Straight Connector 38">
                  <a:extLst>
                    <a:ext uri="{FF2B5EF4-FFF2-40B4-BE49-F238E27FC236}">
                      <a16:creationId xmlns:a16="http://schemas.microsoft.com/office/drawing/2014/main" id="{AE806B85-33F9-234C-881E-F7B9AC2FCEF4}"/>
                    </a:ext>
                  </a:extLst>
                </p:cNvPr>
                <p:cNvCxnSpPr/>
                <p:nvPr/>
              </p:nvCxnSpPr>
              <p:spPr>
                <a:xfrm>
                  <a:off x="9339557" y="329333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DC319238-D872-0847-92E3-355C34F3D553}"/>
                    </a:ext>
                  </a:extLst>
                </p:cNvPr>
                <p:cNvCxnSpPr/>
                <p:nvPr/>
              </p:nvCxnSpPr>
              <p:spPr>
                <a:xfrm>
                  <a:off x="9339557" y="335226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0B12863B-841D-8547-B344-807952D38363}"/>
                    </a:ext>
                  </a:extLst>
                </p:cNvPr>
                <p:cNvCxnSpPr/>
                <p:nvPr/>
              </p:nvCxnSpPr>
              <p:spPr>
                <a:xfrm>
                  <a:off x="9339557" y="3529046"/>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E1880509-64CD-C347-827E-FAABFE2741BD}"/>
                    </a:ext>
                  </a:extLst>
                </p:cNvPr>
                <p:cNvCxnSpPr/>
                <p:nvPr/>
              </p:nvCxnSpPr>
              <p:spPr>
                <a:xfrm>
                  <a:off x="9339557" y="358797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FD54FAC2-E5A7-9C47-BF95-6E64717ACA9E}"/>
                    </a:ext>
                  </a:extLst>
                </p:cNvPr>
                <p:cNvCxnSpPr/>
                <p:nvPr/>
              </p:nvCxnSpPr>
              <p:spPr>
                <a:xfrm>
                  <a:off x="9339557" y="364690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F4F5A189-077A-5841-8D03-3A63A54ADD51}"/>
                    </a:ext>
                  </a:extLst>
                </p:cNvPr>
                <p:cNvCxnSpPr/>
                <p:nvPr/>
              </p:nvCxnSpPr>
              <p:spPr>
                <a:xfrm>
                  <a:off x="9339557" y="3470118"/>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1FA9F31D-A371-B846-997B-AD5ED827A6A9}"/>
                    </a:ext>
                  </a:extLst>
                </p:cNvPr>
                <p:cNvCxnSpPr/>
                <p:nvPr/>
              </p:nvCxnSpPr>
              <p:spPr>
                <a:xfrm>
                  <a:off x="9339557" y="3411190"/>
                  <a:ext cx="977923" cy="0"/>
                </a:xfrm>
                <a:prstGeom prst="line">
                  <a:avLst/>
                </a:prstGeom>
              </p:spPr>
              <p:style>
                <a:lnRef idx="3">
                  <a:schemeClr val="dk1"/>
                </a:lnRef>
                <a:fillRef idx="0">
                  <a:schemeClr val="dk1"/>
                </a:fillRef>
                <a:effectRef idx="2">
                  <a:schemeClr val="dk1"/>
                </a:effectRef>
                <a:fontRef idx="minor">
                  <a:schemeClr val="tx1"/>
                </a:fontRef>
              </p:style>
            </p:cxnSp>
          </p:grpSp>
        </p:grpSp>
        <p:sp>
          <p:nvSpPr>
            <p:cNvPr id="34" name="TextBox 33">
              <a:extLst>
                <a:ext uri="{FF2B5EF4-FFF2-40B4-BE49-F238E27FC236}">
                  <a16:creationId xmlns:a16="http://schemas.microsoft.com/office/drawing/2014/main" id="{8832C2DB-EAD8-E241-8845-7214132F49C1}"/>
                </a:ext>
              </a:extLst>
            </p:cNvPr>
            <p:cNvSpPr txBox="1"/>
            <p:nvPr/>
          </p:nvSpPr>
          <p:spPr>
            <a:xfrm>
              <a:off x="6934007" y="3560691"/>
              <a:ext cx="1938271" cy="500089"/>
            </a:xfrm>
            <a:prstGeom prst="rect">
              <a:avLst/>
            </a:prstGeom>
            <a:noFill/>
          </p:spPr>
          <p:txBody>
            <a:bodyPr wrap="non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3733"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Application</a:t>
              </a:r>
            </a:p>
          </p:txBody>
        </p:sp>
      </p:grpSp>
      <p:sp>
        <p:nvSpPr>
          <p:cNvPr id="46" name="Right Arrow 45">
            <a:extLst>
              <a:ext uri="{FF2B5EF4-FFF2-40B4-BE49-F238E27FC236}">
                <a16:creationId xmlns:a16="http://schemas.microsoft.com/office/drawing/2014/main" id="{4B4D2287-1B16-C744-8D97-263809653D64}"/>
              </a:ext>
            </a:extLst>
          </p:cNvPr>
          <p:cNvSpPr/>
          <p:nvPr/>
        </p:nvSpPr>
        <p:spPr>
          <a:xfrm>
            <a:off x="6967252" y="3441696"/>
            <a:ext cx="1933739" cy="1198800"/>
          </a:xfrm>
          <a:prstGeom prst="rightArrow">
            <a:avLst/>
          </a:prstGeom>
          <a:solidFill>
            <a:srgbClr val="E16718"/>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rPr>
              <a:t>Decision</a:t>
            </a:r>
          </a:p>
        </p:txBody>
      </p:sp>
      <p:sp>
        <p:nvSpPr>
          <p:cNvPr id="47" name="Left Arrow 46">
            <a:extLst>
              <a:ext uri="{FF2B5EF4-FFF2-40B4-BE49-F238E27FC236}">
                <a16:creationId xmlns:a16="http://schemas.microsoft.com/office/drawing/2014/main" id="{A0B0AB5A-FDAF-4245-B8A0-B30E9F9EC665}"/>
              </a:ext>
            </a:extLst>
          </p:cNvPr>
          <p:cNvSpPr/>
          <p:nvPr/>
        </p:nvSpPr>
        <p:spPr>
          <a:xfrm>
            <a:off x="6817320" y="2026285"/>
            <a:ext cx="1842948" cy="1243892"/>
          </a:xfrm>
          <a:prstGeom prst="leftArrow">
            <a:avLst/>
          </a:prstGeom>
          <a:solidFill>
            <a:schemeClr val="accent6">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rPr>
              <a:t>Query</a:t>
            </a:r>
          </a:p>
        </p:txBody>
      </p:sp>
      <p:grpSp>
        <p:nvGrpSpPr>
          <p:cNvPr id="48" name="Group 47">
            <a:extLst>
              <a:ext uri="{FF2B5EF4-FFF2-40B4-BE49-F238E27FC236}">
                <a16:creationId xmlns:a16="http://schemas.microsoft.com/office/drawing/2014/main" id="{9C3231D1-262B-8047-AC1D-B2D1AA7668FB}"/>
              </a:ext>
            </a:extLst>
          </p:cNvPr>
          <p:cNvGrpSpPr/>
          <p:nvPr/>
        </p:nvGrpSpPr>
        <p:grpSpPr>
          <a:xfrm>
            <a:off x="9582715" y="2910009"/>
            <a:ext cx="1320617" cy="736469"/>
            <a:chOff x="7584821" y="2225245"/>
            <a:chExt cx="990463" cy="552352"/>
          </a:xfrm>
        </p:grpSpPr>
        <p:sp>
          <p:nvSpPr>
            <p:cNvPr id="49" name="Rectangle 48">
              <a:extLst>
                <a:ext uri="{FF2B5EF4-FFF2-40B4-BE49-F238E27FC236}">
                  <a16:creationId xmlns:a16="http://schemas.microsoft.com/office/drawing/2014/main" id="{8D49ED1D-0867-5943-A0DD-219D93233AB9}"/>
                </a:ext>
              </a:extLst>
            </p:cNvPr>
            <p:cNvSpPr/>
            <p:nvPr/>
          </p:nvSpPr>
          <p:spPr>
            <a:xfrm>
              <a:off x="7584821" y="2225245"/>
              <a:ext cx="481364" cy="462472"/>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50" name="Oval 49">
              <a:extLst>
                <a:ext uri="{FF2B5EF4-FFF2-40B4-BE49-F238E27FC236}">
                  <a16:creationId xmlns:a16="http://schemas.microsoft.com/office/drawing/2014/main" id="{BF9A97FC-FC1E-2D49-AE98-1954B95B98C3}"/>
                </a:ext>
              </a:extLst>
            </p:cNvPr>
            <p:cNvSpPr/>
            <p:nvPr/>
          </p:nvSpPr>
          <p:spPr>
            <a:xfrm>
              <a:off x="7664774" y="2299845"/>
              <a:ext cx="303656" cy="30365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51" name="Triangle 50">
              <a:extLst>
                <a:ext uri="{FF2B5EF4-FFF2-40B4-BE49-F238E27FC236}">
                  <a16:creationId xmlns:a16="http://schemas.microsoft.com/office/drawing/2014/main" id="{1A4B9EA6-6F6D-5D44-B7FE-F3E3ED5F0BF5}"/>
                </a:ext>
              </a:extLst>
            </p:cNvPr>
            <p:cNvSpPr/>
            <p:nvPr/>
          </p:nvSpPr>
          <p:spPr>
            <a:xfrm rot="5400000">
              <a:off x="7754787" y="2373936"/>
              <a:ext cx="180351" cy="155475"/>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Helvetica Neue" charset="0"/>
                <a:ea typeface="Helvetica Neue" charset="0"/>
                <a:cs typeface="Helvetica Neue" charset="0"/>
              </a:endParaRPr>
            </a:p>
          </p:txBody>
        </p:sp>
        <p:sp>
          <p:nvSpPr>
            <p:cNvPr id="52" name="Rectangle 51">
              <a:extLst>
                <a:ext uri="{FF2B5EF4-FFF2-40B4-BE49-F238E27FC236}">
                  <a16:creationId xmlns:a16="http://schemas.microsoft.com/office/drawing/2014/main" id="{25DCFFBF-CC48-CC4F-85B7-3F7E4F2DE949}"/>
                </a:ext>
              </a:extLst>
            </p:cNvPr>
            <p:cNvSpPr/>
            <p:nvPr/>
          </p:nvSpPr>
          <p:spPr>
            <a:xfrm>
              <a:off x="8174267" y="2225245"/>
              <a:ext cx="401017" cy="236256"/>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53" name="Rectangle 52">
              <a:extLst>
                <a:ext uri="{FF2B5EF4-FFF2-40B4-BE49-F238E27FC236}">
                  <a16:creationId xmlns:a16="http://schemas.microsoft.com/office/drawing/2014/main" id="{4C75C96F-37C1-5647-9021-DD98F792420E}"/>
                </a:ext>
              </a:extLst>
            </p:cNvPr>
            <p:cNvSpPr/>
            <p:nvPr/>
          </p:nvSpPr>
          <p:spPr>
            <a:xfrm>
              <a:off x="8174267" y="2529126"/>
              <a:ext cx="401017" cy="236256"/>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cxnSp>
          <p:nvCxnSpPr>
            <p:cNvPr id="54" name="Straight Connector 53">
              <a:extLst>
                <a:ext uri="{FF2B5EF4-FFF2-40B4-BE49-F238E27FC236}">
                  <a16:creationId xmlns:a16="http://schemas.microsoft.com/office/drawing/2014/main" id="{F20FFC42-EC64-454E-85B5-E3ABF78B1987}"/>
                </a:ext>
              </a:extLst>
            </p:cNvPr>
            <p:cNvCxnSpPr/>
            <p:nvPr/>
          </p:nvCxnSpPr>
          <p:spPr>
            <a:xfrm>
              <a:off x="7651675" y="2777597"/>
              <a:ext cx="385489" cy="0"/>
            </a:xfrm>
            <a:prstGeom prst="line">
              <a:avLst/>
            </a:prstGeom>
          </p:spPr>
          <p:style>
            <a:lnRef idx="3">
              <a:schemeClr val="dk1"/>
            </a:lnRef>
            <a:fillRef idx="0">
              <a:schemeClr val="dk1"/>
            </a:fillRef>
            <a:effectRef idx="2">
              <a:schemeClr val="dk1"/>
            </a:effectRef>
            <a:fontRef idx="minor">
              <a:schemeClr val="tx1"/>
            </a:fontRef>
          </p:style>
        </p:cxnSp>
      </p:grpSp>
      <p:sp>
        <p:nvSpPr>
          <p:cNvPr id="55" name="TextBox 54">
            <a:extLst>
              <a:ext uri="{FF2B5EF4-FFF2-40B4-BE49-F238E27FC236}">
                <a16:creationId xmlns:a16="http://schemas.microsoft.com/office/drawing/2014/main" id="{2C926FF6-C8D9-A343-98AB-232409818F76}"/>
              </a:ext>
            </a:extLst>
          </p:cNvPr>
          <p:cNvSpPr txBox="1"/>
          <p:nvPr/>
        </p:nvSpPr>
        <p:spPr>
          <a:xfrm>
            <a:off x="4879818" y="6043386"/>
            <a:ext cx="8061962" cy="76944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E16718"/>
                </a:solidFill>
                <a:effectLst/>
                <a:uLnTx/>
                <a:uFillTx/>
                <a:latin typeface="Helvetica Neue" charset="0"/>
                <a:ea typeface="Helvetica Neue" charset="0"/>
                <a:cs typeface="Helvetica Neue" charset="0"/>
              </a:rPr>
              <a:t>Low-Latency Serving</a:t>
            </a:r>
          </a:p>
        </p:txBody>
      </p:sp>
      <p:sp>
        <p:nvSpPr>
          <p:cNvPr id="56" name="Left Brace 55">
            <a:extLst>
              <a:ext uri="{FF2B5EF4-FFF2-40B4-BE49-F238E27FC236}">
                <a16:creationId xmlns:a16="http://schemas.microsoft.com/office/drawing/2014/main" id="{2CCF70F8-8702-194E-A7DE-AEFD977659AB}"/>
              </a:ext>
            </a:extLst>
          </p:cNvPr>
          <p:cNvSpPr/>
          <p:nvPr/>
        </p:nvSpPr>
        <p:spPr>
          <a:xfrm rot="16200000">
            <a:off x="7441457" y="1825357"/>
            <a:ext cx="851857" cy="7720320"/>
          </a:xfrm>
          <a:prstGeom prst="leftBrace">
            <a:avLst/>
          </a:prstGeom>
          <a:ln w="127000">
            <a:solidFill>
              <a:srgbClr val="E1671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Rectangle 56">
            <a:extLst>
              <a:ext uri="{FF2B5EF4-FFF2-40B4-BE49-F238E27FC236}">
                <a16:creationId xmlns:a16="http://schemas.microsoft.com/office/drawing/2014/main" id="{09563D71-6CBF-EA4F-AA40-9EA2F2D6C2BA}"/>
              </a:ext>
            </a:extLst>
          </p:cNvPr>
          <p:cNvSpPr/>
          <p:nvPr/>
        </p:nvSpPr>
        <p:spPr>
          <a:xfrm>
            <a:off x="3398379" y="1189104"/>
            <a:ext cx="4187717"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t>Data </a:t>
            </a:r>
            <a:b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br>
            <a: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t>Management </a:t>
            </a:r>
            <a:r>
              <a:rPr lang="en-US" sz="2800" dirty="0">
                <a:latin typeface="Century Gothic" panose="020B0502020202020204" pitchFamily="34" charset="0"/>
                <a:ea typeface="Helvetica Neue" charset="0"/>
                <a:cs typeface="Helvetica Neue" charset="0"/>
              </a:rPr>
              <a:t>System</a:t>
            </a:r>
            <a:endParaRPr kumimoji="0" lang="en-US" sz="2800" b="0" i="0" strike="noStrike" kern="1200" cap="none" spc="0" normalizeH="0" baseline="0" noProof="0" dirty="0">
              <a:ln>
                <a:noFill/>
              </a:ln>
              <a:effectLst/>
              <a:uLnTx/>
              <a:uFillTx/>
              <a:latin typeface="Century Gothic" panose="020B0502020202020204" pitchFamily="34" charset="0"/>
            </a:endParaRPr>
          </a:p>
        </p:txBody>
      </p:sp>
      <p:sp>
        <p:nvSpPr>
          <p:cNvPr id="58" name="Rectangle 57">
            <a:extLst>
              <a:ext uri="{FF2B5EF4-FFF2-40B4-BE49-F238E27FC236}">
                <a16:creationId xmlns:a16="http://schemas.microsoft.com/office/drawing/2014/main" id="{ED78D79B-5D87-8B4B-9C2F-53AA2715F29A}"/>
              </a:ext>
            </a:extLst>
          </p:cNvPr>
          <p:cNvSpPr/>
          <p:nvPr/>
        </p:nvSpPr>
        <p:spPr>
          <a:xfrm>
            <a:off x="-8408" y="1189104"/>
            <a:ext cx="12192000" cy="5668896"/>
          </a:xfrm>
          <a:prstGeom prst="rect">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Century Gothic" panose="020B0502020202020204" pitchFamily="34" charset="0"/>
            </a:endParaRPr>
          </a:p>
        </p:txBody>
      </p:sp>
      <p:sp>
        <p:nvSpPr>
          <p:cNvPr id="59" name="TextBox 58">
            <a:extLst>
              <a:ext uri="{FF2B5EF4-FFF2-40B4-BE49-F238E27FC236}">
                <a16:creationId xmlns:a16="http://schemas.microsoft.com/office/drawing/2014/main" id="{CC4DAD0E-C2D4-1C4E-AB1F-14507CF5E303}"/>
              </a:ext>
            </a:extLst>
          </p:cNvPr>
          <p:cNvSpPr txBox="1"/>
          <p:nvPr/>
        </p:nvSpPr>
        <p:spPr>
          <a:xfrm>
            <a:off x="776858" y="1536077"/>
            <a:ext cx="11065049" cy="39318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900"/>
              </a:spcAft>
              <a:buClrTx/>
              <a:buSzTx/>
              <a:buFontTx/>
              <a:buNone/>
              <a:tabLst/>
              <a:defRPr/>
            </a:pPr>
            <a:r>
              <a:rPr kumimoji="0" lang="en-US" sz="40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Problems:</a:t>
            </a:r>
          </a:p>
          <a:p>
            <a:pPr marL="457200" marR="0" lvl="0" indent="-457200" algn="l" defTabSz="914400" rtl="0" eaLnBrk="1" fontAlgn="auto" latinLnBrk="0" hangingPunct="1">
              <a:lnSpc>
                <a:spcPct val="100000"/>
              </a:lnSpc>
              <a:spcBef>
                <a:spcPts val="0"/>
              </a:spcBef>
              <a:spcAft>
                <a:spcPts val="900"/>
              </a:spcAft>
              <a:buClrTx/>
              <a:buSzTx/>
              <a:buFont typeface="Wingdings" charset="2"/>
              <a:buChar char="Ø"/>
              <a:tabLst/>
              <a:defRPr/>
            </a:pPr>
            <a:r>
              <a:rPr kumimoji="0" lang="en-US" sz="3600" b="0"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Requires full set of </a:t>
            </a: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queries ahead of time</a:t>
            </a:r>
          </a:p>
          <a:p>
            <a:pPr marL="914400" marR="0" lvl="1" indent="-457200" algn="l" defTabSz="914400" rtl="0" eaLnBrk="1" fontAlgn="auto" latinLnBrk="0" hangingPunct="1">
              <a:lnSpc>
                <a:spcPct val="100000"/>
              </a:lnSpc>
              <a:spcBef>
                <a:spcPts val="0"/>
              </a:spcBef>
              <a:spcAft>
                <a:spcPts val="900"/>
              </a:spcAft>
              <a:buClrTx/>
              <a:buSzTx/>
              <a:buFont typeface="Wingdings" charset="2"/>
              <a:buChar char="Ø"/>
              <a:tabLst/>
              <a:defRPr/>
            </a:pPr>
            <a:r>
              <a:rPr kumimoji="0" lang="en-US" sz="3200" b="0"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Small and </a:t>
            </a:r>
            <a:r>
              <a:rPr kumimoji="0" lang="en-US" sz="32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bounded input domain</a:t>
            </a:r>
          </a:p>
          <a:p>
            <a:pPr marL="457200" marR="0" lvl="0" indent="-457200" algn="l" defTabSz="914400" rtl="0" eaLnBrk="1" fontAlgn="auto" latinLnBrk="0" hangingPunct="1">
              <a:lnSpc>
                <a:spcPct val="100000"/>
              </a:lnSpc>
              <a:spcBef>
                <a:spcPts val="0"/>
              </a:spcBef>
              <a:spcAft>
                <a:spcPts val="900"/>
              </a:spcAft>
              <a:buClrTx/>
              <a:buSzTx/>
              <a:buFont typeface="Wingdings" charset="2"/>
              <a:buChar char="Ø"/>
              <a:tabLst/>
              <a:defRPr/>
            </a:pPr>
            <a:r>
              <a:rPr kumimoji="0" lang="en-US" sz="3600" b="0"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Requires substantial </a:t>
            </a: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computation</a:t>
            </a:r>
            <a:r>
              <a:rPr kumimoji="0" lang="en-US" sz="3600" b="0"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 and </a:t>
            </a: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space</a:t>
            </a:r>
          </a:p>
          <a:p>
            <a:pPr marL="914400" lvl="1" indent="-457200">
              <a:spcAft>
                <a:spcPts val="900"/>
              </a:spcAft>
              <a:buFont typeface="Wingdings" charset="2"/>
              <a:buChar char="Ø"/>
              <a:defRPr/>
            </a:pPr>
            <a:r>
              <a:rPr lang="en-US" sz="3200" dirty="0">
                <a:solidFill>
                  <a:srgbClr val="000000"/>
                </a:solidFill>
                <a:latin typeface="Century Gothic" panose="020B0502020202020204" pitchFamily="34" charset="0"/>
                <a:ea typeface="Helvetica Neue Light" charset="0"/>
                <a:cs typeface="Helvetica Neue Light" charset="0"/>
              </a:rPr>
              <a:t>Example: </a:t>
            </a:r>
            <a:r>
              <a:rPr lang="en-US" sz="3200" i="1" dirty="0">
                <a:solidFill>
                  <a:srgbClr val="000000"/>
                </a:solidFill>
                <a:latin typeface="Century Gothic" panose="020B0502020202020204" pitchFamily="34" charset="0"/>
                <a:ea typeface="Helvetica Neue Light" charset="0"/>
                <a:cs typeface="Helvetica Neue Light" charset="0"/>
              </a:rPr>
              <a:t>scoring all content for all customers!</a:t>
            </a:r>
          </a:p>
          <a:p>
            <a:pPr marL="457200" marR="0" lvl="0" indent="-457200" algn="l" defTabSz="914400" rtl="0" eaLnBrk="1" fontAlgn="auto" latinLnBrk="0" hangingPunct="1">
              <a:lnSpc>
                <a:spcPct val="100000"/>
              </a:lnSpc>
              <a:spcBef>
                <a:spcPts val="0"/>
              </a:spcBef>
              <a:spcAft>
                <a:spcPts val="900"/>
              </a:spcAft>
              <a:buClrTx/>
              <a:buSzTx/>
              <a:buFont typeface="Wingdings" charset="2"/>
              <a:buChar char="Ø"/>
              <a:tabLst/>
              <a:defRPr/>
            </a:pPr>
            <a:r>
              <a:rPr kumimoji="0" lang="en-US" sz="3600" b="0"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Costly update </a:t>
            </a:r>
            <a:r>
              <a:rPr kumimoji="0" lang="en-US" sz="3600" b="0"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sym typeface="Wingdings" pitchFamily="2" charset="2"/>
              </a:rPr>
              <a:t> rescore</a:t>
            </a:r>
            <a:r>
              <a:rPr kumimoji="0" lang="en-US" sz="3600" b="0" i="0" u="none" strike="noStrike" kern="1200" cap="none" spc="0" normalizeH="0" noProof="0" dirty="0">
                <a:ln>
                  <a:noFill/>
                </a:ln>
                <a:solidFill>
                  <a:srgbClr val="000000"/>
                </a:solidFill>
                <a:effectLst/>
                <a:uLnTx/>
                <a:uFillTx/>
                <a:latin typeface="Century Gothic" panose="020B0502020202020204" pitchFamily="34" charset="0"/>
                <a:ea typeface="Helvetica Neue Light" charset="0"/>
                <a:cs typeface="Helvetica Neue Light" charset="0"/>
                <a:sym typeface="Wingdings" pitchFamily="2" charset="2"/>
              </a:rPr>
              <a:t> everything!</a:t>
            </a:r>
            <a:endParaRPr kumimoji="0" lang="en-US" sz="3600" b="0"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endParaRPr>
          </a:p>
        </p:txBody>
      </p:sp>
      <p:sp>
        <p:nvSpPr>
          <p:cNvPr id="4" name="Title 3">
            <a:extLst>
              <a:ext uri="{FF2B5EF4-FFF2-40B4-BE49-F238E27FC236}">
                <a16:creationId xmlns:a16="http://schemas.microsoft.com/office/drawing/2014/main" id="{809C0642-40E9-104E-832D-C0208B15CAB0}"/>
              </a:ext>
            </a:extLst>
          </p:cNvPr>
          <p:cNvSpPr>
            <a:spLocks noGrp="1"/>
          </p:cNvSpPr>
          <p:nvPr>
            <p:ph type="title"/>
          </p:nvPr>
        </p:nvSpPr>
        <p:spPr>
          <a:xfrm>
            <a:off x="552450" y="25971"/>
            <a:ext cx="10801350" cy="1325563"/>
          </a:xfrm>
        </p:spPr>
        <p:txBody>
          <a:bodyPr/>
          <a:lstStyle/>
          <a:p>
            <a:r>
              <a:rPr lang="en-US" dirty="0"/>
              <a:t>Serving </a:t>
            </a:r>
            <a:r>
              <a:rPr lang="en-US" b="1" dirty="0"/>
              <a:t>Pre-materialized</a:t>
            </a:r>
            <a:r>
              <a:rPr lang="en-US" dirty="0"/>
              <a:t> Predictions</a:t>
            </a:r>
          </a:p>
        </p:txBody>
      </p:sp>
      <p:sp>
        <p:nvSpPr>
          <p:cNvPr id="10" name="Slide Number Placeholder 9">
            <a:extLst>
              <a:ext uri="{FF2B5EF4-FFF2-40B4-BE49-F238E27FC236}">
                <a16:creationId xmlns:a16="http://schemas.microsoft.com/office/drawing/2014/main" id="{CEC9344C-50F7-D645-9083-FA7703E09CF6}"/>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81</a:t>
            </a:fld>
            <a:endParaRPr lang="en-US">
              <a:solidFill>
                <a:srgbClr val="000000">
                  <a:tint val="75000"/>
                </a:srgbClr>
              </a:solidFill>
              <a:uFillTx/>
            </a:endParaRPr>
          </a:p>
        </p:txBody>
      </p:sp>
    </p:spTree>
    <p:extLst>
      <p:ext uri="{BB962C8B-B14F-4D97-AF65-F5344CB8AC3E}">
        <p14:creationId xmlns:p14="http://schemas.microsoft.com/office/powerpoint/2010/main" val="1120396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bldLvl="2"/>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7019ADB-A162-AC41-8F58-5C23138CF6AD}"/>
              </a:ext>
            </a:extLst>
          </p:cNvPr>
          <p:cNvSpPr/>
          <p:nvPr/>
        </p:nvSpPr>
        <p:spPr>
          <a:xfrm>
            <a:off x="409074" y="4596063"/>
            <a:ext cx="9440154" cy="86627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3" name="TextBox 72"/>
          <p:cNvSpPr txBox="1"/>
          <p:nvPr/>
        </p:nvSpPr>
        <p:spPr>
          <a:xfrm>
            <a:off x="553553" y="571277"/>
            <a:ext cx="2637005" cy="748988"/>
          </a:xfrm>
          <a:prstGeom prst="rect">
            <a:avLst/>
          </a:prstGeom>
          <a:noFill/>
        </p:spPr>
        <p:txBody>
          <a:bodyPr wrap="none" rtlCol="0">
            <a:spAutoFit/>
          </a:bodyPr>
          <a:lstStyle/>
          <a:p>
            <a:pPr algn="ctr" defTabSz="609585" fontAlgn="base">
              <a:spcBef>
                <a:spcPct val="0"/>
              </a:spcBef>
              <a:spcAft>
                <a:spcPct val="0"/>
              </a:spcAft>
            </a:pPr>
            <a:r>
              <a:rPr lang="en-US" sz="4267" b="1" dirty="0">
                <a:solidFill>
                  <a:prstClr val="black"/>
                </a:solidFill>
                <a:latin typeface="Helvetica Neue" charset="0"/>
                <a:ea typeface="Helvetica Neue" charset="0"/>
                <a:cs typeface="Helvetica Neue" charset="0"/>
              </a:rPr>
              <a:t>Inference</a:t>
            </a:r>
          </a:p>
        </p:txBody>
      </p:sp>
      <p:sp>
        <p:nvSpPr>
          <p:cNvPr id="67" name="TextBox 66"/>
          <p:cNvSpPr txBox="1"/>
          <p:nvPr/>
        </p:nvSpPr>
        <p:spPr>
          <a:xfrm>
            <a:off x="4185039" y="2367971"/>
            <a:ext cx="2363146" cy="666786"/>
          </a:xfrm>
          <a:prstGeom prst="rect">
            <a:avLst/>
          </a:prstGeom>
          <a:noFill/>
        </p:spPr>
        <p:txBody>
          <a:bodyPr wrap="none" rtlCol="0">
            <a:spAutoFit/>
          </a:bodyPr>
          <a:lstStyle/>
          <a:p>
            <a:pPr algn="ctr" defTabSz="609585" fontAlgn="base">
              <a:spcBef>
                <a:spcPct val="0"/>
              </a:spcBef>
              <a:spcAft>
                <a:spcPct val="0"/>
              </a:spcAft>
            </a:pPr>
            <a:r>
              <a:rPr lang="en-US" sz="3733" dirty="0">
                <a:solidFill>
                  <a:prstClr val="black"/>
                </a:solidFill>
                <a:latin typeface="Helvetica Neue" charset="0"/>
                <a:ea typeface="Helvetica Neue" charset="0"/>
                <a:cs typeface="Helvetica Neue" charset="0"/>
              </a:rPr>
              <a:t>Big Model</a:t>
            </a:r>
          </a:p>
        </p:txBody>
      </p:sp>
      <p:grpSp>
        <p:nvGrpSpPr>
          <p:cNvPr id="3" name="Group 2"/>
          <p:cNvGrpSpPr/>
          <p:nvPr/>
        </p:nvGrpSpPr>
        <p:grpSpPr>
          <a:xfrm>
            <a:off x="9405824" y="543559"/>
            <a:ext cx="2584361" cy="3035836"/>
            <a:chOff x="6934007" y="1783903"/>
            <a:chExt cx="1938271" cy="2276877"/>
          </a:xfrm>
        </p:grpSpPr>
        <p:grpSp>
          <p:nvGrpSpPr>
            <p:cNvPr id="21" name="Group 20"/>
            <p:cNvGrpSpPr/>
            <p:nvPr/>
          </p:nvGrpSpPr>
          <p:grpSpPr>
            <a:xfrm>
              <a:off x="7248513" y="1783903"/>
              <a:ext cx="1377229" cy="1732148"/>
              <a:chOff x="9125207" y="2174230"/>
              <a:chExt cx="1380488" cy="1736247"/>
            </a:xfrm>
          </p:grpSpPr>
          <p:sp>
            <p:nvSpPr>
              <p:cNvPr id="22" name="Rectangle 21"/>
              <p:cNvSpPr/>
              <p:nvPr/>
            </p:nvSpPr>
            <p:spPr>
              <a:xfrm>
                <a:off x="9125207" y="2174230"/>
                <a:ext cx="1380488" cy="173624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3" name="Rectangle 22"/>
              <p:cNvSpPr/>
              <p:nvPr/>
            </p:nvSpPr>
            <p:spPr>
              <a:xfrm>
                <a:off x="9214582" y="2275991"/>
                <a:ext cx="1200434" cy="1411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4" name="Rectangle 23"/>
              <p:cNvSpPr/>
              <p:nvPr/>
            </p:nvSpPr>
            <p:spPr>
              <a:xfrm>
                <a:off x="9214582" y="2503488"/>
                <a:ext cx="1200434" cy="130041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26" name="Group 25"/>
              <p:cNvGrpSpPr/>
              <p:nvPr/>
            </p:nvGrpSpPr>
            <p:grpSpPr>
              <a:xfrm>
                <a:off x="9330413" y="3302478"/>
                <a:ext cx="977923" cy="353568"/>
                <a:chOff x="9339557" y="3293334"/>
                <a:chExt cx="977923" cy="353568"/>
              </a:xfrm>
            </p:grpSpPr>
            <p:cxnSp>
              <p:nvCxnSpPr>
                <p:cNvPr id="30" name="Straight Connector 29"/>
                <p:cNvCxnSpPr/>
                <p:nvPr/>
              </p:nvCxnSpPr>
              <p:spPr>
                <a:xfrm>
                  <a:off x="9339557" y="329333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a:off x="9339557" y="335226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a:off x="9339557" y="3529046"/>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9339557" y="358797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9339557" y="364690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9339557" y="3470118"/>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a:off x="9339557" y="3411190"/>
                  <a:ext cx="977923" cy="0"/>
                </a:xfrm>
                <a:prstGeom prst="line">
                  <a:avLst/>
                </a:prstGeom>
              </p:spPr>
              <p:style>
                <a:lnRef idx="3">
                  <a:schemeClr val="dk1"/>
                </a:lnRef>
                <a:fillRef idx="0">
                  <a:schemeClr val="dk1"/>
                </a:fillRef>
                <a:effectRef idx="2">
                  <a:schemeClr val="dk1"/>
                </a:effectRef>
                <a:fontRef idx="minor">
                  <a:schemeClr val="tx1"/>
                </a:fontRef>
              </p:style>
            </p:cxnSp>
          </p:grpSp>
        </p:grpSp>
        <p:sp>
          <p:nvSpPr>
            <p:cNvPr id="41" name="TextBox 40"/>
            <p:cNvSpPr txBox="1"/>
            <p:nvPr/>
          </p:nvSpPr>
          <p:spPr>
            <a:xfrm>
              <a:off x="6934007" y="3560691"/>
              <a:ext cx="1938271" cy="500089"/>
            </a:xfrm>
            <a:prstGeom prst="rect">
              <a:avLst/>
            </a:prstGeom>
            <a:noFill/>
          </p:spPr>
          <p:txBody>
            <a:bodyPr wrap="none" rtlCol="0">
              <a:spAutoFit/>
            </a:bodyPr>
            <a:lstStyle/>
            <a:p>
              <a:pPr algn="ctr" defTabSz="609585" fontAlgn="base">
                <a:spcBef>
                  <a:spcPct val="0"/>
                </a:spcBef>
                <a:spcAft>
                  <a:spcPct val="0"/>
                </a:spcAft>
              </a:pPr>
              <a:r>
                <a:rPr lang="en-US" sz="3733" dirty="0">
                  <a:solidFill>
                    <a:prstClr val="black"/>
                  </a:solidFill>
                  <a:latin typeface="Helvetica Neue" charset="0"/>
                  <a:ea typeface="Helvetica Neue" charset="0"/>
                  <a:cs typeface="Helvetica Neue" charset="0"/>
                </a:rPr>
                <a:t>Application</a:t>
              </a:r>
            </a:p>
          </p:txBody>
        </p:sp>
      </p:grpSp>
      <p:sp>
        <p:nvSpPr>
          <p:cNvPr id="42" name="Right Arrow 41"/>
          <p:cNvSpPr/>
          <p:nvPr/>
        </p:nvSpPr>
        <p:spPr>
          <a:xfrm>
            <a:off x="7176725" y="1814785"/>
            <a:ext cx="1933739" cy="1198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Decision</a:t>
            </a:r>
          </a:p>
        </p:txBody>
      </p:sp>
      <p:sp>
        <p:nvSpPr>
          <p:cNvPr id="2" name="Left Arrow 1"/>
          <p:cNvSpPr/>
          <p:nvPr/>
        </p:nvSpPr>
        <p:spPr>
          <a:xfrm>
            <a:off x="7026793" y="212718"/>
            <a:ext cx="1842948" cy="1243892"/>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Query</a:t>
            </a:r>
          </a:p>
        </p:txBody>
      </p:sp>
      <p:grpSp>
        <p:nvGrpSpPr>
          <p:cNvPr id="52" name="Group 51"/>
          <p:cNvGrpSpPr/>
          <p:nvPr/>
        </p:nvGrpSpPr>
        <p:grpSpPr>
          <a:xfrm>
            <a:off x="10078332" y="1138594"/>
            <a:ext cx="1320617" cy="736469"/>
            <a:chOff x="7584821" y="2225245"/>
            <a:chExt cx="990463" cy="552352"/>
          </a:xfrm>
        </p:grpSpPr>
        <p:sp>
          <p:nvSpPr>
            <p:cNvPr id="53" name="Rectangle 52"/>
            <p:cNvSpPr/>
            <p:nvPr/>
          </p:nvSpPr>
          <p:spPr>
            <a:xfrm>
              <a:off x="7584821" y="2225245"/>
              <a:ext cx="481364" cy="462472"/>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54" name="Oval 53"/>
            <p:cNvSpPr/>
            <p:nvPr/>
          </p:nvSpPr>
          <p:spPr>
            <a:xfrm>
              <a:off x="7664774" y="2299845"/>
              <a:ext cx="303656" cy="30365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56" name="Triangle 55"/>
            <p:cNvSpPr/>
            <p:nvPr/>
          </p:nvSpPr>
          <p:spPr>
            <a:xfrm rot="5400000">
              <a:off x="7754787" y="2373936"/>
              <a:ext cx="180351" cy="155475"/>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57" name="Rectangle 56"/>
            <p:cNvSpPr/>
            <p:nvPr/>
          </p:nvSpPr>
          <p:spPr>
            <a:xfrm>
              <a:off x="8174267" y="2225245"/>
              <a:ext cx="401017" cy="236256"/>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58" name="Rectangle 57"/>
            <p:cNvSpPr/>
            <p:nvPr/>
          </p:nvSpPr>
          <p:spPr>
            <a:xfrm>
              <a:off x="8174267" y="2529126"/>
              <a:ext cx="401017" cy="236256"/>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cxnSp>
          <p:nvCxnSpPr>
            <p:cNvPr id="59" name="Straight Connector 58"/>
            <p:cNvCxnSpPr/>
            <p:nvPr/>
          </p:nvCxnSpPr>
          <p:spPr>
            <a:xfrm>
              <a:off x="7651675" y="2777597"/>
              <a:ext cx="385489" cy="0"/>
            </a:xfrm>
            <a:prstGeom prst="line">
              <a:avLst/>
            </a:prstGeom>
          </p:spPr>
          <p:style>
            <a:lnRef idx="3">
              <a:schemeClr val="dk1"/>
            </a:lnRef>
            <a:fillRef idx="0">
              <a:schemeClr val="dk1"/>
            </a:fillRef>
            <a:effectRef idx="2">
              <a:schemeClr val="dk1"/>
            </a:effectRef>
            <a:fontRef idx="minor">
              <a:schemeClr val="tx1"/>
            </a:fontRef>
          </p:style>
        </p:cxnSp>
      </p:grpSp>
      <p:grpSp>
        <p:nvGrpSpPr>
          <p:cNvPr id="46" name="Group 45"/>
          <p:cNvGrpSpPr/>
          <p:nvPr/>
        </p:nvGrpSpPr>
        <p:grpSpPr>
          <a:xfrm>
            <a:off x="4085252" y="710961"/>
            <a:ext cx="2649647" cy="1532793"/>
            <a:chOff x="4437802" y="2295143"/>
            <a:chExt cx="2565113" cy="1483893"/>
          </a:xfrm>
        </p:grpSpPr>
        <p:cxnSp>
          <p:nvCxnSpPr>
            <p:cNvPr id="48" name="Straight Arrow Connector 47"/>
            <p:cNvCxnSpPr/>
            <p:nvPr/>
          </p:nvCxnSpPr>
          <p:spPr>
            <a:xfrm>
              <a:off x="6221474" y="3037091"/>
              <a:ext cx="781441" cy="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49" name="Straight Arrow Connector 48"/>
            <p:cNvCxnSpPr/>
            <p:nvPr/>
          </p:nvCxnSpPr>
          <p:spPr>
            <a:xfrm>
              <a:off x="4608575" y="238053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0" name="Straight Arrow Connector 49"/>
            <p:cNvCxnSpPr/>
            <p:nvPr/>
          </p:nvCxnSpPr>
          <p:spPr>
            <a:xfrm>
              <a:off x="4608575" y="2708810"/>
              <a:ext cx="1922918" cy="32828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1" name="Straight Arrow Connector 50"/>
            <p:cNvCxnSpPr/>
            <p:nvPr/>
          </p:nvCxnSpPr>
          <p:spPr>
            <a:xfrm>
              <a:off x="4608575" y="3037089"/>
              <a:ext cx="1922918" cy="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60" name="Straight Arrow Connector 59"/>
            <p:cNvCxnSpPr/>
            <p:nvPr/>
          </p:nvCxnSpPr>
          <p:spPr>
            <a:xfrm flipV="1">
              <a:off x="4608575" y="3037090"/>
              <a:ext cx="1922918" cy="328279"/>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61" name="Straight Arrow Connector 60"/>
            <p:cNvCxnSpPr/>
            <p:nvPr/>
          </p:nvCxnSpPr>
          <p:spPr>
            <a:xfrm flipV="1">
              <a:off x="4608575" y="303709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sp>
          <p:nvSpPr>
            <p:cNvPr id="62" name="Oval 61"/>
            <p:cNvSpPr/>
            <p:nvPr/>
          </p:nvSpPr>
          <p:spPr>
            <a:xfrm>
              <a:off x="5121690" y="2390319"/>
              <a:ext cx="1293541" cy="1293541"/>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63" name="Group 62"/>
            <p:cNvGrpSpPr/>
            <p:nvPr/>
          </p:nvGrpSpPr>
          <p:grpSpPr>
            <a:xfrm>
              <a:off x="4437802" y="2295143"/>
              <a:ext cx="170773" cy="1483893"/>
              <a:chOff x="4461603" y="726948"/>
              <a:chExt cx="228600" cy="1986366"/>
            </a:xfrm>
          </p:grpSpPr>
          <p:sp>
            <p:nvSpPr>
              <p:cNvPr id="64" name="Oval 63"/>
              <p:cNvSpPr/>
              <p:nvPr/>
            </p:nvSpPr>
            <p:spPr>
              <a:xfrm>
                <a:off x="4461603" y="726948"/>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5" name="Oval 64"/>
              <p:cNvSpPr/>
              <p:nvPr/>
            </p:nvSpPr>
            <p:spPr>
              <a:xfrm>
                <a:off x="4461603" y="1605830"/>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6" name="Oval 65"/>
              <p:cNvSpPr/>
              <p:nvPr/>
            </p:nvSpPr>
            <p:spPr>
              <a:xfrm>
                <a:off x="4461603" y="2045271"/>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8" name="Oval 67"/>
              <p:cNvSpPr/>
              <p:nvPr/>
            </p:nvSpPr>
            <p:spPr>
              <a:xfrm>
                <a:off x="4461603" y="2484714"/>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9" name="Oval 68"/>
              <p:cNvSpPr/>
              <p:nvPr/>
            </p:nvSpPr>
            <p:spPr>
              <a:xfrm>
                <a:off x="4461603" y="1166389"/>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sp>
        <p:nvSpPr>
          <p:cNvPr id="8" name="Content Placeholder 7"/>
          <p:cNvSpPr>
            <a:spLocks noGrp="1"/>
          </p:cNvSpPr>
          <p:nvPr>
            <p:ph idx="1"/>
          </p:nvPr>
        </p:nvSpPr>
        <p:spPr>
          <a:xfrm>
            <a:off x="553553" y="3848376"/>
            <a:ext cx="10800247" cy="2733138"/>
          </a:xfrm>
        </p:spPr>
        <p:txBody>
          <a:bodyPr>
            <a:normAutofit/>
          </a:bodyPr>
          <a:lstStyle/>
          <a:p>
            <a:pPr marL="14287" indent="0">
              <a:buNone/>
            </a:pPr>
            <a:r>
              <a:rPr lang="en-US" sz="4400" b="1" dirty="0"/>
              <a:t>Two Approaches</a:t>
            </a:r>
          </a:p>
          <a:p>
            <a:r>
              <a:rPr lang="en-US" sz="4000" b="1" i="1" dirty="0"/>
              <a:t>Offline:</a:t>
            </a:r>
            <a:r>
              <a:rPr lang="en-US" sz="4000" dirty="0"/>
              <a:t> Pre-Materialize Predictions</a:t>
            </a:r>
          </a:p>
          <a:p>
            <a:r>
              <a:rPr lang="en-US" sz="4000" b="1" i="1" dirty="0"/>
              <a:t>Online:</a:t>
            </a:r>
            <a:r>
              <a:rPr lang="en-US" sz="4000" dirty="0"/>
              <a:t> Compute Predictions on the fly</a:t>
            </a:r>
          </a:p>
        </p:txBody>
      </p:sp>
      <p:sp>
        <p:nvSpPr>
          <p:cNvPr id="5" name="Slide Number Placeholder 4">
            <a:extLst>
              <a:ext uri="{FF2B5EF4-FFF2-40B4-BE49-F238E27FC236}">
                <a16:creationId xmlns:a16="http://schemas.microsoft.com/office/drawing/2014/main" id="{26788D9D-8B0A-DE47-864A-3341946AD6A6}"/>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82</a:t>
            </a:fld>
            <a:endParaRPr lang="en-US">
              <a:solidFill>
                <a:srgbClr val="000000">
                  <a:tint val="75000"/>
                </a:srgbClr>
              </a:solidFill>
              <a:uFillTx/>
            </a:endParaRPr>
          </a:p>
        </p:txBody>
      </p:sp>
    </p:spTree>
    <p:extLst>
      <p:ext uri="{BB962C8B-B14F-4D97-AF65-F5344CB8AC3E}">
        <p14:creationId xmlns:p14="http://schemas.microsoft.com/office/powerpoint/2010/main" val="1545676326"/>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7019ADB-A162-AC41-8F58-5C23138CF6AD}"/>
              </a:ext>
            </a:extLst>
          </p:cNvPr>
          <p:cNvSpPr/>
          <p:nvPr/>
        </p:nvSpPr>
        <p:spPr>
          <a:xfrm>
            <a:off x="409074" y="5390142"/>
            <a:ext cx="10455186" cy="86627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3" name="TextBox 72"/>
          <p:cNvSpPr txBox="1"/>
          <p:nvPr/>
        </p:nvSpPr>
        <p:spPr>
          <a:xfrm>
            <a:off x="553553" y="571277"/>
            <a:ext cx="2637005" cy="748988"/>
          </a:xfrm>
          <a:prstGeom prst="rect">
            <a:avLst/>
          </a:prstGeom>
          <a:noFill/>
        </p:spPr>
        <p:txBody>
          <a:bodyPr wrap="none" rtlCol="0">
            <a:spAutoFit/>
          </a:bodyPr>
          <a:lstStyle/>
          <a:p>
            <a:pPr algn="ctr" defTabSz="609585" fontAlgn="base">
              <a:spcBef>
                <a:spcPct val="0"/>
              </a:spcBef>
              <a:spcAft>
                <a:spcPct val="0"/>
              </a:spcAft>
            </a:pPr>
            <a:r>
              <a:rPr lang="en-US" sz="4267" b="1" dirty="0">
                <a:solidFill>
                  <a:prstClr val="black"/>
                </a:solidFill>
                <a:latin typeface="Helvetica Neue" charset="0"/>
                <a:ea typeface="Helvetica Neue" charset="0"/>
                <a:cs typeface="Helvetica Neue" charset="0"/>
              </a:rPr>
              <a:t>Inference</a:t>
            </a:r>
          </a:p>
        </p:txBody>
      </p:sp>
      <p:sp>
        <p:nvSpPr>
          <p:cNvPr id="67" name="TextBox 66"/>
          <p:cNvSpPr txBox="1"/>
          <p:nvPr/>
        </p:nvSpPr>
        <p:spPr>
          <a:xfrm>
            <a:off x="4185039" y="2367971"/>
            <a:ext cx="2363146" cy="666786"/>
          </a:xfrm>
          <a:prstGeom prst="rect">
            <a:avLst/>
          </a:prstGeom>
          <a:noFill/>
        </p:spPr>
        <p:txBody>
          <a:bodyPr wrap="none" rtlCol="0">
            <a:spAutoFit/>
          </a:bodyPr>
          <a:lstStyle/>
          <a:p>
            <a:pPr algn="ctr" defTabSz="609585" fontAlgn="base">
              <a:spcBef>
                <a:spcPct val="0"/>
              </a:spcBef>
              <a:spcAft>
                <a:spcPct val="0"/>
              </a:spcAft>
            </a:pPr>
            <a:r>
              <a:rPr lang="en-US" sz="3733" dirty="0">
                <a:solidFill>
                  <a:prstClr val="black"/>
                </a:solidFill>
                <a:latin typeface="Helvetica Neue" charset="0"/>
                <a:ea typeface="Helvetica Neue" charset="0"/>
                <a:cs typeface="Helvetica Neue" charset="0"/>
              </a:rPr>
              <a:t>Big Model</a:t>
            </a:r>
          </a:p>
        </p:txBody>
      </p:sp>
      <p:grpSp>
        <p:nvGrpSpPr>
          <p:cNvPr id="3" name="Group 2"/>
          <p:cNvGrpSpPr/>
          <p:nvPr/>
        </p:nvGrpSpPr>
        <p:grpSpPr>
          <a:xfrm>
            <a:off x="9405824" y="543559"/>
            <a:ext cx="2584361" cy="3035836"/>
            <a:chOff x="6934007" y="1783903"/>
            <a:chExt cx="1938271" cy="2276877"/>
          </a:xfrm>
        </p:grpSpPr>
        <p:grpSp>
          <p:nvGrpSpPr>
            <p:cNvPr id="21" name="Group 20"/>
            <p:cNvGrpSpPr/>
            <p:nvPr/>
          </p:nvGrpSpPr>
          <p:grpSpPr>
            <a:xfrm>
              <a:off x="7248513" y="1783903"/>
              <a:ext cx="1377229" cy="1732148"/>
              <a:chOff x="9125207" y="2174230"/>
              <a:chExt cx="1380488" cy="1736247"/>
            </a:xfrm>
          </p:grpSpPr>
          <p:sp>
            <p:nvSpPr>
              <p:cNvPr id="22" name="Rectangle 21"/>
              <p:cNvSpPr/>
              <p:nvPr/>
            </p:nvSpPr>
            <p:spPr>
              <a:xfrm>
                <a:off x="9125207" y="2174230"/>
                <a:ext cx="1380488" cy="173624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3" name="Rectangle 22"/>
              <p:cNvSpPr/>
              <p:nvPr/>
            </p:nvSpPr>
            <p:spPr>
              <a:xfrm>
                <a:off x="9214582" y="2275991"/>
                <a:ext cx="1200434" cy="1411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4" name="Rectangle 23"/>
              <p:cNvSpPr/>
              <p:nvPr/>
            </p:nvSpPr>
            <p:spPr>
              <a:xfrm>
                <a:off x="9214582" y="2503488"/>
                <a:ext cx="1200434" cy="130041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26" name="Group 25"/>
              <p:cNvGrpSpPr/>
              <p:nvPr/>
            </p:nvGrpSpPr>
            <p:grpSpPr>
              <a:xfrm>
                <a:off x="9330413" y="3302478"/>
                <a:ext cx="977923" cy="353568"/>
                <a:chOff x="9339557" y="3293334"/>
                <a:chExt cx="977923" cy="353568"/>
              </a:xfrm>
            </p:grpSpPr>
            <p:cxnSp>
              <p:nvCxnSpPr>
                <p:cNvPr id="30" name="Straight Connector 29"/>
                <p:cNvCxnSpPr/>
                <p:nvPr/>
              </p:nvCxnSpPr>
              <p:spPr>
                <a:xfrm>
                  <a:off x="9339557" y="329333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a:off x="9339557" y="335226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a:off x="9339557" y="3529046"/>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9339557" y="358797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9339557" y="364690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9339557" y="3470118"/>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a:off x="9339557" y="3411190"/>
                  <a:ext cx="977923" cy="0"/>
                </a:xfrm>
                <a:prstGeom prst="line">
                  <a:avLst/>
                </a:prstGeom>
              </p:spPr>
              <p:style>
                <a:lnRef idx="3">
                  <a:schemeClr val="dk1"/>
                </a:lnRef>
                <a:fillRef idx="0">
                  <a:schemeClr val="dk1"/>
                </a:fillRef>
                <a:effectRef idx="2">
                  <a:schemeClr val="dk1"/>
                </a:effectRef>
                <a:fontRef idx="minor">
                  <a:schemeClr val="tx1"/>
                </a:fontRef>
              </p:style>
            </p:cxnSp>
          </p:grpSp>
        </p:grpSp>
        <p:sp>
          <p:nvSpPr>
            <p:cNvPr id="41" name="TextBox 40"/>
            <p:cNvSpPr txBox="1"/>
            <p:nvPr/>
          </p:nvSpPr>
          <p:spPr>
            <a:xfrm>
              <a:off x="6934007" y="3560691"/>
              <a:ext cx="1938271" cy="500089"/>
            </a:xfrm>
            <a:prstGeom prst="rect">
              <a:avLst/>
            </a:prstGeom>
            <a:noFill/>
          </p:spPr>
          <p:txBody>
            <a:bodyPr wrap="none" rtlCol="0">
              <a:spAutoFit/>
            </a:bodyPr>
            <a:lstStyle/>
            <a:p>
              <a:pPr algn="ctr" defTabSz="609585" fontAlgn="base">
                <a:spcBef>
                  <a:spcPct val="0"/>
                </a:spcBef>
                <a:spcAft>
                  <a:spcPct val="0"/>
                </a:spcAft>
              </a:pPr>
              <a:r>
                <a:rPr lang="en-US" sz="3733" dirty="0">
                  <a:solidFill>
                    <a:prstClr val="black"/>
                  </a:solidFill>
                  <a:latin typeface="Helvetica Neue" charset="0"/>
                  <a:ea typeface="Helvetica Neue" charset="0"/>
                  <a:cs typeface="Helvetica Neue" charset="0"/>
                </a:rPr>
                <a:t>Application</a:t>
              </a:r>
            </a:p>
          </p:txBody>
        </p:sp>
      </p:grpSp>
      <p:sp>
        <p:nvSpPr>
          <p:cNvPr id="42" name="Right Arrow 41"/>
          <p:cNvSpPr/>
          <p:nvPr/>
        </p:nvSpPr>
        <p:spPr>
          <a:xfrm>
            <a:off x="7176725" y="1814785"/>
            <a:ext cx="1933739" cy="1198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Decision</a:t>
            </a:r>
          </a:p>
        </p:txBody>
      </p:sp>
      <p:sp>
        <p:nvSpPr>
          <p:cNvPr id="2" name="Left Arrow 1"/>
          <p:cNvSpPr/>
          <p:nvPr/>
        </p:nvSpPr>
        <p:spPr>
          <a:xfrm>
            <a:off x="7026793" y="212718"/>
            <a:ext cx="1842948" cy="1243892"/>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Query</a:t>
            </a:r>
          </a:p>
        </p:txBody>
      </p:sp>
      <p:grpSp>
        <p:nvGrpSpPr>
          <p:cNvPr id="52" name="Group 51"/>
          <p:cNvGrpSpPr/>
          <p:nvPr/>
        </p:nvGrpSpPr>
        <p:grpSpPr>
          <a:xfrm>
            <a:off x="10078332" y="1138594"/>
            <a:ext cx="1320617" cy="736469"/>
            <a:chOff x="7584821" y="2225245"/>
            <a:chExt cx="990463" cy="552352"/>
          </a:xfrm>
        </p:grpSpPr>
        <p:sp>
          <p:nvSpPr>
            <p:cNvPr id="53" name="Rectangle 52"/>
            <p:cNvSpPr/>
            <p:nvPr/>
          </p:nvSpPr>
          <p:spPr>
            <a:xfrm>
              <a:off x="7584821" y="2225245"/>
              <a:ext cx="481364" cy="462472"/>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54" name="Oval 53"/>
            <p:cNvSpPr/>
            <p:nvPr/>
          </p:nvSpPr>
          <p:spPr>
            <a:xfrm>
              <a:off x="7664774" y="2299845"/>
              <a:ext cx="303656" cy="30365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56" name="Triangle 55"/>
            <p:cNvSpPr/>
            <p:nvPr/>
          </p:nvSpPr>
          <p:spPr>
            <a:xfrm rot="5400000">
              <a:off x="7754787" y="2373936"/>
              <a:ext cx="180351" cy="155475"/>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57" name="Rectangle 56"/>
            <p:cNvSpPr/>
            <p:nvPr/>
          </p:nvSpPr>
          <p:spPr>
            <a:xfrm>
              <a:off x="8174267" y="2225245"/>
              <a:ext cx="401017" cy="236256"/>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58" name="Rectangle 57"/>
            <p:cNvSpPr/>
            <p:nvPr/>
          </p:nvSpPr>
          <p:spPr>
            <a:xfrm>
              <a:off x="8174267" y="2529126"/>
              <a:ext cx="401017" cy="236256"/>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cxnSp>
          <p:nvCxnSpPr>
            <p:cNvPr id="59" name="Straight Connector 58"/>
            <p:cNvCxnSpPr/>
            <p:nvPr/>
          </p:nvCxnSpPr>
          <p:spPr>
            <a:xfrm>
              <a:off x="7651675" y="2777597"/>
              <a:ext cx="385489" cy="0"/>
            </a:xfrm>
            <a:prstGeom prst="line">
              <a:avLst/>
            </a:prstGeom>
          </p:spPr>
          <p:style>
            <a:lnRef idx="3">
              <a:schemeClr val="dk1"/>
            </a:lnRef>
            <a:fillRef idx="0">
              <a:schemeClr val="dk1"/>
            </a:fillRef>
            <a:effectRef idx="2">
              <a:schemeClr val="dk1"/>
            </a:effectRef>
            <a:fontRef idx="minor">
              <a:schemeClr val="tx1"/>
            </a:fontRef>
          </p:style>
        </p:cxnSp>
      </p:grpSp>
      <p:grpSp>
        <p:nvGrpSpPr>
          <p:cNvPr id="46" name="Group 45"/>
          <p:cNvGrpSpPr/>
          <p:nvPr/>
        </p:nvGrpSpPr>
        <p:grpSpPr>
          <a:xfrm>
            <a:off x="4085252" y="710961"/>
            <a:ext cx="2649647" cy="1532793"/>
            <a:chOff x="4437802" y="2295143"/>
            <a:chExt cx="2565113" cy="1483893"/>
          </a:xfrm>
        </p:grpSpPr>
        <p:cxnSp>
          <p:nvCxnSpPr>
            <p:cNvPr id="48" name="Straight Arrow Connector 47"/>
            <p:cNvCxnSpPr/>
            <p:nvPr/>
          </p:nvCxnSpPr>
          <p:spPr>
            <a:xfrm>
              <a:off x="6221474" y="3037091"/>
              <a:ext cx="781441" cy="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49" name="Straight Arrow Connector 48"/>
            <p:cNvCxnSpPr/>
            <p:nvPr/>
          </p:nvCxnSpPr>
          <p:spPr>
            <a:xfrm>
              <a:off x="4608575" y="238053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0" name="Straight Arrow Connector 49"/>
            <p:cNvCxnSpPr/>
            <p:nvPr/>
          </p:nvCxnSpPr>
          <p:spPr>
            <a:xfrm>
              <a:off x="4608575" y="2708810"/>
              <a:ext cx="1922918" cy="32828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1" name="Straight Arrow Connector 50"/>
            <p:cNvCxnSpPr/>
            <p:nvPr/>
          </p:nvCxnSpPr>
          <p:spPr>
            <a:xfrm>
              <a:off x="4608575" y="3037089"/>
              <a:ext cx="1922918" cy="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60" name="Straight Arrow Connector 59"/>
            <p:cNvCxnSpPr/>
            <p:nvPr/>
          </p:nvCxnSpPr>
          <p:spPr>
            <a:xfrm flipV="1">
              <a:off x="4608575" y="3037090"/>
              <a:ext cx="1922918" cy="328279"/>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61" name="Straight Arrow Connector 60"/>
            <p:cNvCxnSpPr/>
            <p:nvPr/>
          </p:nvCxnSpPr>
          <p:spPr>
            <a:xfrm flipV="1">
              <a:off x="4608575" y="303709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sp>
          <p:nvSpPr>
            <p:cNvPr id="62" name="Oval 61"/>
            <p:cNvSpPr/>
            <p:nvPr/>
          </p:nvSpPr>
          <p:spPr>
            <a:xfrm>
              <a:off x="5121690" y="2390319"/>
              <a:ext cx="1293541" cy="1293541"/>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63" name="Group 62"/>
            <p:cNvGrpSpPr/>
            <p:nvPr/>
          </p:nvGrpSpPr>
          <p:grpSpPr>
            <a:xfrm>
              <a:off x="4437802" y="2295143"/>
              <a:ext cx="170773" cy="1483893"/>
              <a:chOff x="4461603" y="726948"/>
              <a:chExt cx="228600" cy="1986366"/>
            </a:xfrm>
          </p:grpSpPr>
          <p:sp>
            <p:nvSpPr>
              <p:cNvPr id="64" name="Oval 63"/>
              <p:cNvSpPr/>
              <p:nvPr/>
            </p:nvSpPr>
            <p:spPr>
              <a:xfrm>
                <a:off x="4461603" y="726948"/>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5" name="Oval 64"/>
              <p:cNvSpPr/>
              <p:nvPr/>
            </p:nvSpPr>
            <p:spPr>
              <a:xfrm>
                <a:off x="4461603" y="1605830"/>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6" name="Oval 65"/>
              <p:cNvSpPr/>
              <p:nvPr/>
            </p:nvSpPr>
            <p:spPr>
              <a:xfrm>
                <a:off x="4461603" y="2045271"/>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8" name="Oval 67"/>
              <p:cNvSpPr/>
              <p:nvPr/>
            </p:nvSpPr>
            <p:spPr>
              <a:xfrm>
                <a:off x="4461603" y="2484714"/>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9" name="Oval 68"/>
              <p:cNvSpPr/>
              <p:nvPr/>
            </p:nvSpPr>
            <p:spPr>
              <a:xfrm>
                <a:off x="4461603" y="1166389"/>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sp>
        <p:nvSpPr>
          <p:cNvPr id="8" name="Content Placeholder 7"/>
          <p:cNvSpPr>
            <a:spLocks noGrp="1"/>
          </p:cNvSpPr>
          <p:nvPr>
            <p:ph idx="1"/>
          </p:nvPr>
        </p:nvSpPr>
        <p:spPr>
          <a:xfrm>
            <a:off x="553553" y="3848376"/>
            <a:ext cx="10800247" cy="2733138"/>
          </a:xfrm>
        </p:spPr>
        <p:txBody>
          <a:bodyPr>
            <a:normAutofit/>
          </a:bodyPr>
          <a:lstStyle/>
          <a:p>
            <a:pPr marL="14287" indent="0">
              <a:buNone/>
            </a:pPr>
            <a:r>
              <a:rPr lang="en-US" sz="4400" b="1" dirty="0"/>
              <a:t>Two Approaches</a:t>
            </a:r>
          </a:p>
          <a:p>
            <a:r>
              <a:rPr lang="en-US" sz="4000" b="1" i="1" dirty="0"/>
              <a:t>Offline:</a:t>
            </a:r>
            <a:r>
              <a:rPr lang="en-US" sz="4000" dirty="0"/>
              <a:t> Pre-Materialize Predictions</a:t>
            </a:r>
          </a:p>
          <a:p>
            <a:r>
              <a:rPr lang="en-US" sz="4000" b="1" i="1" dirty="0"/>
              <a:t>Online:</a:t>
            </a:r>
            <a:r>
              <a:rPr lang="en-US" sz="4000" dirty="0"/>
              <a:t> Compute Predictions on the fly</a:t>
            </a:r>
          </a:p>
        </p:txBody>
      </p:sp>
      <p:sp>
        <p:nvSpPr>
          <p:cNvPr id="5" name="Slide Number Placeholder 4">
            <a:extLst>
              <a:ext uri="{FF2B5EF4-FFF2-40B4-BE49-F238E27FC236}">
                <a16:creationId xmlns:a16="http://schemas.microsoft.com/office/drawing/2014/main" id="{7D97D0BE-159D-4B41-B24C-927709869B5B}"/>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83</a:t>
            </a:fld>
            <a:endParaRPr lang="en-US">
              <a:solidFill>
                <a:srgbClr val="000000">
                  <a:tint val="75000"/>
                </a:srgbClr>
              </a:solidFill>
              <a:uFillTx/>
            </a:endParaRPr>
          </a:p>
        </p:txBody>
      </p:sp>
    </p:spTree>
    <p:extLst>
      <p:ext uri="{BB962C8B-B14F-4D97-AF65-F5344CB8AC3E}">
        <p14:creationId xmlns:p14="http://schemas.microsoft.com/office/powerpoint/2010/main" val="36620614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02531" y="2220972"/>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2715" y="1467990"/>
            <a:ext cx="437827" cy="4133088"/>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40501" y="1622770"/>
            <a:ext cx="4293230" cy="3823529"/>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19464"/>
          <a:stretch/>
        </p:blipFill>
        <p:spPr>
          <a:xfrm>
            <a:off x="-1611937" y="1139654"/>
            <a:ext cx="10207297" cy="3823529"/>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4378" y="1970364"/>
            <a:ext cx="368213" cy="3475935"/>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49986" y="7660918"/>
            <a:ext cx="2138049" cy="1136539"/>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69071" y="7047135"/>
            <a:ext cx="2057139" cy="1136539"/>
          </a:xfrm>
          <a:prstGeom prst="rect">
            <a:avLst/>
          </a:prstGeom>
        </p:spPr>
      </p:pic>
      <p:sp>
        <p:nvSpPr>
          <p:cNvPr id="13" name="TextBox 12">
            <a:extLst>
              <a:ext uri="{FF2B5EF4-FFF2-40B4-BE49-F238E27FC236}">
                <a16:creationId xmlns:a16="http://schemas.microsoft.com/office/drawing/2014/main" id="{AB36EE1D-198C-574F-A3C4-F4B32A509D91}"/>
              </a:ext>
            </a:extLst>
          </p:cNvPr>
          <p:cNvSpPr txBox="1"/>
          <p:nvPr/>
        </p:nvSpPr>
        <p:spPr>
          <a:xfrm>
            <a:off x="459910" y="176214"/>
            <a:ext cx="7782323" cy="1200329"/>
          </a:xfrm>
          <a:prstGeom prst="rect">
            <a:avLst/>
          </a:prstGeom>
          <a:noFill/>
        </p:spPr>
        <p:txBody>
          <a:bodyPr wrap="none" rtlCol="0">
            <a:spAutoFit/>
          </a:bodyPr>
          <a:lstStyle/>
          <a:p>
            <a:pPr defTabSz="609585" fontAlgn="base">
              <a:spcBef>
                <a:spcPct val="0"/>
              </a:spcBef>
              <a:spcAft>
                <a:spcPct val="0"/>
              </a:spcAft>
            </a:pPr>
            <a:r>
              <a:rPr lang="en-US" sz="7200" b="1" dirty="0">
                <a:solidFill>
                  <a:prstClr val="black"/>
                </a:solidFill>
                <a:latin typeface="Helvetica Neue Light" charset="0"/>
                <a:ea typeface="Helvetica Neue Light" charset="0"/>
                <a:cs typeface="Helvetica Neue Light" charset="0"/>
              </a:rPr>
              <a:t>Prediction Services</a:t>
            </a:r>
          </a:p>
        </p:txBody>
      </p:sp>
      <p:sp>
        <p:nvSpPr>
          <p:cNvPr id="3" name="TextBox 2">
            <a:extLst>
              <a:ext uri="{FF2B5EF4-FFF2-40B4-BE49-F238E27FC236}">
                <a16:creationId xmlns:a16="http://schemas.microsoft.com/office/drawing/2014/main" id="{382A003A-05AD-5C49-9665-A88394A51E40}"/>
              </a:ext>
            </a:extLst>
          </p:cNvPr>
          <p:cNvSpPr txBox="1"/>
          <p:nvPr/>
        </p:nvSpPr>
        <p:spPr>
          <a:xfrm>
            <a:off x="3757878" y="4671640"/>
            <a:ext cx="7364824" cy="1077218"/>
          </a:xfrm>
          <a:prstGeom prst="rect">
            <a:avLst/>
          </a:prstGeom>
        </p:spPr>
        <p:txBody>
          <a:bodyPr wrap="square" rtlCol="0">
            <a:spAutoFit/>
          </a:bodyPr>
          <a:lstStyle/>
          <a:p>
            <a:r>
              <a:rPr lang="en-US" sz="3200" dirty="0"/>
              <a:t>Specialized systems which render predictions at </a:t>
            </a:r>
            <a:r>
              <a:rPr lang="en-US" sz="3200" b="1" dirty="0"/>
              <a:t>query time</a:t>
            </a:r>
            <a:r>
              <a:rPr lang="en-US" sz="3200" dirty="0"/>
              <a:t>.</a:t>
            </a:r>
          </a:p>
        </p:txBody>
      </p:sp>
      <p:sp>
        <p:nvSpPr>
          <p:cNvPr id="14" name="!!PS">
            <a:extLst>
              <a:ext uri="{FF2B5EF4-FFF2-40B4-BE49-F238E27FC236}">
                <a16:creationId xmlns:a16="http://schemas.microsoft.com/office/drawing/2014/main" id="{C827AF6B-7B8C-364F-9EBD-EA3BFDCBBF39}"/>
              </a:ext>
            </a:extLst>
          </p:cNvPr>
          <p:cNvSpPr/>
          <p:nvPr/>
        </p:nvSpPr>
        <p:spPr>
          <a:xfrm>
            <a:off x="435847" y="1263980"/>
            <a:ext cx="4882111" cy="2822467"/>
          </a:xfrm>
          <a:prstGeom prst="roundRect">
            <a:avLst>
              <a:gd name="adj" fmla="val 4475"/>
            </a:avLst>
          </a:prstGeom>
          <a:solidFill>
            <a:schemeClr val="accent2">
              <a:alpha val="3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2C108E5-EFD6-CE45-8830-1384062771B2}"/>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84</a:t>
            </a:fld>
            <a:endParaRPr lang="en-US">
              <a:solidFill>
                <a:srgbClr val="000000">
                  <a:tint val="75000"/>
                </a:srgbClr>
              </a:solidFill>
              <a:uFillTx/>
            </a:endParaRPr>
          </a:p>
        </p:txBody>
      </p:sp>
    </p:spTree>
    <p:extLst>
      <p:ext uri="{BB962C8B-B14F-4D97-AF65-F5344CB8AC3E}">
        <p14:creationId xmlns:p14="http://schemas.microsoft.com/office/powerpoint/2010/main" val="6282091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2120E-4FFA-9440-B6AE-58226953C1F7}"/>
              </a:ext>
            </a:extLst>
          </p:cNvPr>
          <p:cNvSpPr>
            <a:spLocks noGrp="1"/>
          </p:cNvSpPr>
          <p:nvPr>
            <p:ph type="title"/>
          </p:nvPr>
        </p:nvSpPr>
        <p:spPr/>
        <p:txBody>
          <a:bodyPr/>
          <a:lstStyle/>
          <a:p>
            <a:r>
              <a:rPr lang="en-US" dirty="0"/>
              <a:t>Architecture of a Prediction Service</a:t>
            </a:r>
          </a:p>
        </p:txBody>
      </p:sp>
      <p:grpSp>
        <p:nvGrpSpPr>
          <p:cNvPr id="11" name="Group 10">
            <a:extLst>
              <a:ext uri="{FF2B5EF4-FFF2-40B4-BE49-F238E27FC236}">
                <a16:creationId xmlns:a16="http://schemas.microsoft.com/office/drawing/2014/main" id="{F0C87A1B-F0F9-3141-95BB-6F4539EC4F9E}"/>
              </a:ext>
            </a:extLst>
          </p:cNvPr>
          <p:cNvGrpSpPr/>
          <p:nvPr/>
        </p:nvGrpSpPr>
        <p:grpSpPr>
          <a:xfrm>
            <a:off x="234604" y="2498938"/>
            <a:ext cx="2038657" cy="2938070"/>
            <a:chOff x="436591" y="3537677"/>
            <a:chExt cx="2038657" cy="2938070"/>
          </a:xfrm>
          <a:solidFill>
            <a:schemeClr val="accent6"/>
          </a:solidFill>
        </p:grpSpPr>
        <p:sp>
          <p:nvSpPr>
            <p:cNvPr id="4" name="Rounded Rectangle 3">
              <a:extLst>
                <a:ext uri="{FF2B5EF4-FFF2-40B4-BE49-F238E27FC236}">
                  <a16:creationId xmlns:a16="http://schemas.microsoft.com/office/drawing/2014/main" id="{05134982-2BE8-1444-BBB5-1E38C7E83482}"/>
                </a:ext>
              </a:extLst>
            </p:cNvPr>
            <p:cNvSpPr/>
            <p:nvPr/>
          </p:nvSpPr>
          <p:spPr>
            <a:xfrm>
              <a:off x="961242" y="3537677"/>
              <a:ext cx="1514006" cy="1543987"/>
            </a:xfrm>
            <a:prstGeom prst="roundRect">
              <a:avLst/>
            </a:prstGeom>
            <a:grpFill/>
            <a:ln>
              <a:solidFill>
                <a:schemeClr val="accent6">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Client</a:t>
              </a:r>
            </a:p>
          </p:txBody>
        </p:sp>
        <p:sp>
          <p:nvSpPr>
            <p:cNvPr id="6" name="Rounded Rectangle 5">
              <a:extLst>
                <a:ext uri="{FF2B5EF4-FFF2-40B4-BE49-F238E27FC236}">
                  <a16:creationId xmlns:a16="http://schemas.microsoft.com/office/drawing/2014/main" id="{37A76EA3-67B4-FD49-9977-EAFBEF8BF325}"/>
                </a:ext>
              </a:extLst>
            </p:cNvPr>
            <p:cNvSpPr/>
            <p:nvPr/>
          </p:nvSpPr>
          <p:spPr>
            <a:xfrm>
              <a:off x="856311" y="3816494"/>
              <a:ext cx="1514006" cy="1543987"/>
            </a:xfrm>
            <a:prstGeom prst="roundRect">
              <a:avLst/>
            </a:prstGeom>
            <a:grpFill/>
            <a:ln>
              <a:solidFill>
                <a:schemeClr val="accent6">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Client</a:t>
              </a:r>
            </a:p>
          </p:txBody>
        </p:sp>
        <p:sp>
          <p:nvSpPr>
            <p:cNvPr id="7" name="Rounded Rectangle 6">
              <a:extLst>
                <a:ext uri="{FF2B5EF4-FFF2-40B4-BE49-F238E27FC236}">
                  <a16:creationId xmlns:a16="http://schemas.microsoft.com/office/drawing/2014/main" id="{03B7BA8C-4B58-7848-B4C0-0D970866A751}"/>
                </a:ext>
              </a:extLst>
            </p:cNvPr>
            <p:cNvSpPr/>
            <p:nvPr/>
          </p:nvSpPr>
          <p:spPr>
            <a:xfrm>
              <a:off x="751381" y="4095311"/>
              <a:ext cx="1514006" cy="1543987"/>
            </a:xfrm>
            <a:prstGeom prst="roundRect">
              <a:avLst/>
            </a:prstGeom>
            <a:grpFill/>
            <a:ln>
              <a:solidFill>
                <a:schemeClr val="accent6">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Client</a:t>
              </a:r>
            </a:p>
          </p:txBody>
        </p:sp>
        <p:sp>
          <p:nvSpPr>
            <p:cNvPr id="8" name="Rounded Rectangle 7">
              <a:extLst>
                <a:ext uri="{FF2B5EF4-FFF2-40B4-BE49-F238E27FC236}">
                  <a16:creationId xmlns:a16="http://schemas.microsoft.com/office/drawing/2014/main" id="{265114E0-7C36-8D4E-A928-EE806AEF2259}"/>
                </a:ext>
              </a:extLst>
            </p:cNvPr>
            <p:cNvSpPr/>
            <p:nvPr/>
          </p:nvSpPr>
          <p:spPr>
            <a:xfrm>
              <a:off x="646451" y="4374128"/>
              <a:ext cx="1514006" cy="1543987"/>
            </a:xfrm>
            <a:prstGeom prst="roundRect">
              <a:avLst/>
            </a:prstGeom>
            <a:grpFill/>
            <a:ln>
              <a:solidFill>
                <a:schemeClr val="accent6">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Client</a:t>
              </a:r>
            </a:p>
          </p:txBody>
        </p:sp>
        <p:sp>
          <p:nvSpPr>
            <p:cNvPr id="9" name="Rounded Rectangle 8">
              <a:extLst>
                <a:ext uri="{FF2B5EF4-FFF2-40B4-BE49-F238E27FC236}">
                  <a16:creationId xmlns:a16="http://schemas.microsoft.com/office/drawing/2014/main" id="{55C3B5EA-A8DC-604A-A6E9-FDD2726C43F1}"/>
                </a:ext>
              </a:extLst>
            </p:cNvPr>
            <p:cNvSpPr/>
            <p:nvPr/>
          </p:nvSpPr>
          <p:spPr>
            <a:xfrm>
              <a:off x="541521" y="4652945"/>
              <a:ext cx="1514006" cy="1543987"/>
            </a:xfrm>
            <a:prstGeom prst="roundRect">
              <a:avLst/>
            </a:prstGeom>
            <a:grpFill/>
            <a:ln>
              <a:solidFill>
                <a:schemeClr val="accent6">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Client</a:t>
              </a:r>
            </a:p>
          </p:txBody>
        </p:sp>
        <p:sp>
          <p:nvSpPr>
            <p:cNvPr id="10" name="Rounded Rectangle 9">
              <a:extLst>
                <a:ext uri="{FF2B5EF4-FFF2-40B4-BE49-F238E27FC236}">
                  <a16:creationId xmlns:a16="http://schemas.microsoft.com/office/drawing/2014/main" id="{42869D31-A589-7D43-917C-469D36E4AC63}"/>
                </a:ext>
              </a:extLst>
            </p:cNvPr>
            <p:cNvSpPr/>
            <p:nvPr/>
          </p:nvSpPr>
          <p:spPr>
            <a:xfrm>
              <a:off x="436591" y="4931760"/>
              <a:ext cx="1514006" cy="1543987"/>
            </a:xfrm>
            <a:prstGeom prst="roundRect">
              <a:avLst/>
            </a:prstGeom>
            <a:grpFill/>
            <a:ln>
              <a:solidFill>
                <a:schemeClr val="accent6">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Client</a:t>
              </a:r>
            </a:p>
          </p:txBody>
        </p:sp>
      </p:grpSp>
      <p:sp>
        <p:nvSpPr>
          <p:cNvPr id="12" name="Rounded Rectangle 11">
            <a:extLst>
              <a:ext uri="{FF2B5EF4-FFF2-40B4-BE49-F238E27FC236}">
                <a16:creationId xmlns:a16="http://schemas.microsoft.com/office/drawing/2014/main" id="{41CBC39A-2F2A-5540-9CD6-12BD22332371}"/>
              </a:ext>
            </a:extLst>
          </p:cNvPr>
          <p:cNvSpPr/>
          <p:nvPr/>
        </p:nvSpPr>
        <p:spPr>
          <a:xfrm rot="16200000">
            <a:off x="1846052" y="4068272"/>
            <a:ext cx="4304187" cy="50693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a:t>Cache</a:t>
            </a:r>
          </a:p>
        </p:txBody>
      </p:sp>
      <p:sp>
        <p:nvSpPr>
          <p:cNvPr id="14" name="Rounded Rectangle 13">
            <a:extLst>
              <a:ext uri="{FF2B5EF4-FFF2-40B4-BE49-F238E27FC236}">
                <a16:creationId xmlns:a16="http://schemas.microsoft.com/office/drawing/2014/main" id="{B5A081E6-A812-4141-AD9F-AF5FACC508C2}"/>
              </a:ext>
            </a:extLst>
          </p:cNvPr>
          <p:cNvSpPr/>
          <p:nvPr/>
        </p:nvSpPr>
        <p:spPr>
          <a:xfrm rot="16200000">
            <a:off x="1221394" y="4042925"/>
            <a:ext cx="4304187" cy="557632"/>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Load Balancer</a:t>
            </a:r>
          </a:p>
        </p:txBody>
      </p:sp>
      <p:sp>
        <p:nvSpPr>
          <p:cNvPr id="15" name="Rounded Rectangle 14">
            <a:extLst>
              <a:ext uri="{FF2B5EF4-FFF2-40B4-BE49-F238E27FC236}">
                <a16:creationId xmlns:a16="http://schemas.microsoft.com/office/drawing/2014/main" id="{3D88A534-C5B2-AD4F-87B1-49135197430A}"/>
              </a:ext>
            </a:extLst>
          </p:cNvPr>
          <p:cNvSpPr/>
          <p:nvPr/>
        </p:nvSpPr>
        <p:spPr>
          <a:xfrm>
            <a:off x="4445879" y="2169649"/>
            <a:ext cx="4469457" cy="4304186"/>
          </a:xfrm>
          <a:prstGeom prst="roundRect">
            <a:avLst>
              <a:gd name="adj" fmla="val 2344"/>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sz="2800" dirty="0"/>
              <a:t>Application Services</a:t>
            </a:r>
          </a:p>
        </p:txBody>
      </p:sp>
      <p:sp>
        <p:nvSpPr>
          <p:cNvPr id="16" name="Rounded Rectangle 15">
            <a:extLst>
              <a:ext uri="{FF2B5EF4-FFF2-40B4-BE49-F238E27FC236}">
                <a16:creationId xmlns:a16="http://schemas.microsoft.com/office/drawing/2014/main" id="{349FDC2D-4CDF-7740-9352-E23F0A0386E4}"/>
              </a:ext>
            </a:extLst>
          </p:cNvPr>
          <p:cNvSpPr/>
          <p:nvPr/>
        </p:nvSpPr>
        <p:spPr>
          <a:xfrm>
            <a:off x="9163589" y="2169649"/>
            <a:ext cx="2853770" cy="4304186"/>
          </a:xfrm>
          <a:prstGeom prst="roundRect">
            <a:avLst>
              <a:gd name="adj" fmla="val 2344"/>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sz="2800" dirty="0"/>
              <a:t>Data</a:t>
            </a:r>
          </a:p>
          <a:p>
            <a:pPr algn="ctr"/>
            <a:r>
              <a:rPr lang="en-US" sz="2800" dirty="0"/>
              <a:t>Services</a:t>
            </a:r>
          </a:p>
        </p:txBody>
      </p:sp>
      <p:sp>
        <p:nvSpPr>
          <p:cNvPr id="18" name="Rounded Rectangle 17">
            <a:extLst>
              <a:ext uri="{FF2B5EF4-FFF2-40B4-BE49-F238E27FC236}">
                <a16:creationId xmlns:a16="http://schemas.microsoft.com/office/drawing/2014/main" id="{08B0AA3B-CDAA-3149-BD69-A95081F18491}"/>
              </a:ext>
            </a:extLst>
          </p:cNvPr>
          <p:cNvSpPr/>
          <p:nvPr/>
        </p:nvSpPr>
        <p:spPr>
          <a:xfrm rot="16200000">
            <a:off x="8145258" y="4372184"/>
            <a:ext cx="2889238" cy="4940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a:t>Cache</a:t>
            </a:r>
          </a:p>
        </p:txBody>
      </p:sp>
      <p:pic>
        <p:nvPicPr>
          <p:cNvPr id="19" name="Picture 18">
            <a:extLst>
              <a:ext uri="{FF2B5EF4-FFF2-40B4-BE49-F238E27FC236}">
                <a16:creationId xmlns:a16="http://schemas.microsoft.com/office/drawing/2014/main" id="{929CC949-7793-9541-A807-F501713B7660}"/>
              </a:ext>
            </a:extLst>
          </p:cNvPr>
          <p:cNvPicPr>
            <a:picLocks noChangeAspect="1"/>
          </p:cNvPicPr>
          <p:nvPr/>
        </p:nvPicPr>
        <p:blipFill>
          <a:blip r:embed="rId2"/>
          <a:stretch>
            <a:fillRect/>
          </a:stretch>
        </p:blipFill>
        <p:spPr>
          <a:xfrm>
            <a:off x="10478935" y="3290241"/>
            <a:ext cx="1032702" cy="1065405"/>
          </a:xfrm>
          <a:prstGeom prst="rect">
            <a:avLst/>
          </a:prstGeom>
        </p:spPr>
      </p:pic>
      <p:sp>
        <p:nvSpPr>
          <p:cNvPr id="22" name="TextBox 21">
            <a:extLst>
              <a:ext uri="{FF2B5EF4-FFF2-40B4-BE49-F238E27FC236}">
                <a16:creationId xmlns:a16="http://schemas.microsoft.com/office/drawing/2014/main" id="{37124552-D85D-214F-8E52-8FBDC99EFF3F}"/>
              </a:ext>
            </a:extLst>
          </p:cNvPr>
          <p:cNvSpPr txBox="1"/>
          <p:nvPr/>
        </p:nvSpPr>
        <p:spPr>
          <a:xfrm>
            <a:off x="2954248" y="1481027"/>
            <a:ext cx="1399742" cy="584775"/>
          </a:xfrm>
          <a:prstGeom prst="rect">
            <a:avLst/>
          </a:prstGeom>
        </p:spPr>
        <p:txBody>
          <a:bodyPr wrap="none" rtlCol="0">
            <a:spAutoFit/>
          </a:bodyPr>
          <a:lstStyle/>
          <a:p>
            <a:r>
              <a:rPr lang="en-US" sz="3200" dirty="0"/>
              <a:t>Cloud</a:t>
            </a:r>
          </a:p>
        </p:txBody>
      </p:sp>
      <p:sp>
        <p:nvSpPr>
          <p:cNvPr id="23" name="TextBox 22">
            <a:extLst>
              <a:ext uri="{FF2B5EF4-FFF2-40B4-BE49-F238E27FC236}">
                <a16:creationId xmlns:a16="http://schemas.microsoft.com/office/drawing/2014/main" id="{407F58DF-03C8-2B4E-866C-93348DBACC40}"/>
              </a:ext>
            </a:extLst>
          </p:cNvPr>
          <p:cNvSpPr txBox="1"/>
          <p:nvPr/>
        </p:nvSpPr>
        <p:spPr>
          <a:xfrm>
            <a:off x="1418830" y="1481027"/>
            <a:ext cx="1226618" cy="584775"/>
          </a:xfrm>
          <a:prstGeom prst="rect">
            <a:avLst/>
          </a:prstGeom>
        </p:spPr>
        <p:txBody>
          <a:bodyPr wrap="none" rtlCol="0">
            <a:spAutoFit/>
          </a:bodyPr>
          <a:lstStyle/>
          <a:p>
            <a:r>
              <a:rPr lang="en-US" sz="3200" dirty="0"/>
              <a:t>Edge</a:t>
            </a:r>
          </a:p>
        </p:txBody>
      </p:sp>
      <p:cxnSp>
        <p:nvCxnSpPr>
          <p:cNvPr id="25" name="Straight Connector 24">
            <a:extLst>
              <a:ext uri="{FF2B5EF4-FFF2-40B4-BE49-F238E27FC236}">
                <a16:creationId xmlns:a16="http://schemas.microsoft.com/office/drawing/2014/main" id="{1085F1D8-2A91-FF4B-9324-55514DF1B3B4}"/>
              </a:ext>
            </a:extLst>
          </p:cNvPr>
          <p:cNvCxnSpPr/>
          <p:nvPr/>
        </p:nvCxnSpPr>
        <p:spPr>
          <a:xfrm>
            <a:off x="2750378" y="1364105"/>
            <a:ext cx="0" cy="517322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3" name="Group 42">
            <a:extLst>
              <a:ext uri="{FF2B5EF4-FFF2-40B4-BE49-F238E27FC236}">
                <a16:creationId xmlns:a16="http://schemas.microsoft.com/office/drawing/2014/main" id="{E9E6A99B-0967-B144-8A68-71EAD6802499}"/>
              </a:ext>
            </a:extLst>
          </p:cNvPr>
          <p:cNvGrpSpPr/>
          <p:nvPr/>
        </p:nvGrpSpPr>
        <p:grpSpPr>
          <a:xfrm>
            <a:off x="4632896" y="4523699"/>
            <a:ext cx="1672254" cy="1823505"/>
            <a:chOff x="5161968" y="4588100"/>
            <a:chExt cx="1672254" cy="1823505"/>
          </a:xfrm>
        </p:grpSpPr>
        <p:sp>
          <p:nvSpPr>
            <p:cNvPr id="39" name="Rounded Rectangle 38">
              <a:extLst>
                <a:ext uri="{FF2B5EF4-FFF2-40B4-BE49-F238E27FC236}">
                  <a16:creationId xmlns:a16="http://schemas.microsoft.com/office/drawing/2014/main" id="{467C9348-0FD0-5041-B46D-336270CD13D6}"/>
                </a:ext>
              </a:extLst>
            </p:cNvPr>
            <p:cNvSpPr/>
            <p:nvPr/>
          </p:nvSpPr>
          <p:spPr>
            <a:xfrm>
              <a:off x="5161968" y="4588100"/>
              <a:ext cx="1394934" cy="131990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800" dirty="0"/>
            </a:p>
          </p:txBody>
        </p:sp>
        <p:sp>
          <p:nvSpPr>
            <p:cNvPr id="40" name="Rounded Rectangle 39">
              <a:extLst>
                <a:ext uri="{FF2B5EF4-FFF2-40B4-BE49-F238E27FC236}">
                  <a16:creationId xmlns:a16="http://schemas.microsoft.com/office/drawing/2014/main" id="{7BD15E2F-EB07-E443-B851-D21A91530687}"/>
                </a:ext>
              </a:extLst>
            </p:cNvPr>
            <p:cNvSpPr/>
            <p:nvPr/>
          </p:nvSpPr>
          <p:spPr>
            <a:xfrm>
              <a:off x="5254408" y="4755968"/>
              <a:ext cx="1394934" cy="131990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800" dirty="0"/>
            </a:p>
          </p:txBody>
        </p:sp>
        <p:sp>
          <p:nvSpPr>
            <p:cNvPr id="41" name="Rounded Rectangle 40">
              <a:extLst>
                <a:ext uri="{FF2B5EF4-FFF2-40B4-BE49-F238E27FC236}">
                  <a16:creationId xmlns:a16="http://schemas.microsoft.com/office/drawing/2014/main" id="{87E9B511-F855-6B44-A0B4-6EE3C4998D6E}"/>
                </a:ext>
              </a:extLst>
            </p:cNvPr>
            <p:cNvSpPr/>
            <p:nvPr/>
          </p:nvSpPr>
          <p:spPr>
            <a:xfrm>
              <a:off x="5346848" y="4923836"/>
              <a:ext cx="1394934" cy="131990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800" dirty="0"/>
            </a:p>
          </p:txBody>
        </p:sp>
        <p:sp>
          <p:nvSpPr>
            <p:cNvPr id="42" name="Rounded Rectangle 41">
              <a:extLst>
                <a:ext uri="{FF2B5EF4-FFF2-40B4-BE49-F238E27FC236}">
                  <a16:creationId xmlns:a16="http://schemas.microsoft.com/office/drawing/2014/main" id="{52DB8CBD-40AC-A246-9E62-B6B6F7094C32}"/>
                </a:ext>
              </a:extLst>
            </p:cNvPr>
            <p:cNvSpPr/>
            <p:nvPr/>
          </p:nvSpPr>
          <p:spPr>
            <a:xfrm>
              <a:off x="5439288" y="5091703"/>
              <a:ext cx="1394934" cy="131990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800" dirty="0"/>
            </a:p>
          </p:txBody>
        </p:sp>
      </p:grpSp>
      <p:grpSp>
        <p:nvGrpSpPr>
          <p:cNvPr id="35" name="Group 34">
            <a:extLst>
              <a:ext uri="{FF2B5EF4-FFF2-40B4-BE49-F238E27FC236}">
                <a16:creationId xmlns:a16="http://schemas.microsoft.com/office/drawing/2014/main" id="{2B7D5921-E0BF-B54C-9DF4-6812482E35B6}"/>
              </a:ext>
            </a:extLst>
          </p:cNvPr>
          <p:cNvGrpSpPr/>
          <p:nvPr/>
        </p:nvGrpSpPr>
        <p:grpSpPr>
          <a:xfrm>
            <a:off x="4614831" y="3099693"/>
            <a:ext cx="1702234" cy="1448862"/>
            <a:chOff x="6467961" y="3255130"/>
            <a:chExt cx="1702234" cy="1448862"/>
          </a:xfrm>
        </p:grpSpPr>
        <p:grpSp>
          <p:nvGrpSpPr>
            <p:cNvPr id="34" name="Group 33">
              <a:extLst>
                <a:ext uri="{FF2B5EF4-FFF2-40B4-BE49-F238E27FC236}">
                  <a16:creationId xmlns:a16="http://schemas.microsoft.com/office/drawing/2014/main" id="{F6724EC9-9390-9941-95CF-7EC8788CC5D9}"/>
                </a:ext>
              </a:extLst>
            </p:cNvPr>
            <p:cNvGrpSpPr/>
            <p:nvPr/>
          </p:nvGrpSpPr>
          <p:grpSpPr>
            <a:xfrm>
              <a:off x="6467961" y="3255130"/>
              <a:ext cx="1702234" cy="1448862"/>
              <a:chOff x="6467961" y="3255130"/>
              <a:chExt cx="1702234" cy="1448862"/>
            </a:xfrm>
          </p:grpSpPr>
          <p:sp>
            <p:nvSpPr>
              <p:cNvPr id="30" name="Rounded Rectangle 29">
                <a:extLst>
                  <a:ext uri="{FF2B5EF4-FFF2-40B4-BE49-F238E27FC236}">
                    <a16:creationId xmlns:a16="http://schemas.microsoft.com/office/drawing/2014/main" id="{8EB06A77-817C-1E41-9A2C-BABDDA9A9E2E}"/>
                  </a:ext>
                </a:extLst>
              </p:cNvPr>
              <p:cNvSpPr/>
              <p:nvPr/>
            </p:nvSpPr>
            <p:spPr>
              <a:xfrm>
                <a:off x="6467961" y="3255130"/>
                <a:ext cx="1394934" cy="99166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800" dirty="0"/>
              </a:p>
            </p:txBody>
          </p:sp>
          <p:sp>
            <p:nvSpPr>
              <p:cNvPr id="31" name="Rounded Rectangle 30">
                <a:extLst>
                  <a:ext uri="{FF2B5EF4-FFF2-40B4-BE49-F238E27FC236}">
                    <a16:creationId xmlns:a16="http://schemas.microsoft.com/office/drawing/2014/main" id="{9F544588-0138-2B4B-8AA5-F05A25AB6F95}"/>
                  </a:ext>
                </a:extLst>
              </p:cNvPr>
              <p:cNvSpPr/>
              <p:nvPr/>
            </p:nvSpPr>
            <p:spPr>
              <a:xfrm>
                <a:off x="6570394" y="3407530"/>
                <a:ext cx="1394934" cy="99166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800" dirty="0"/>
              </a:p>
            </p:txBody>
          </p:sp>
          <p:sp>
            <p:nvSpPr>
              <p:cNvPr id="32" name="Rounded Rectangle 31">
                <a:extLst>
                  <a:ext uri="{FF2B5EF4-FFF2-40B4-BE49-F238E27FC236}">
                    <a16:creationId xmlns:a16="http://schemas.microsoft.com/office/drawing/2014/main" id="{19FB50CA-1228-1943-BE37-041A8379940B}"/>
                  </a:ext>
                </a:extLst>
              </p:cNvPr>
              <p:cNvSpPr/>
              <p:nvPr/>
            </p:nvSpPr>
            <p:spPr>
              <a:xfrm>
                <a:off x="6672827" y="3559930"/>
                <a:ext cx="1394934" cy="99166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800" dirty="0"/>
              </a:p>
            </p:txBody>
          </p:sp>
          <p:sp>
            <p:nvSpPr>
              <p:cNvPr id="33" name="Rounded Rectangle 32">
                <a:extLst>
                  <a:ext uri="{FF2B5EF4-FFF2-40B4-BE49-F238E27FC236}">
                    <a16:creationId xmlns:a16="http://schemas.microsoft.com/office/drawing/2014/main" id="{2CFB07CA-4D96-3B4E-A7DB-D68F2A8319B7}"/>
                  </a:ext>
                </a:extLst>
              </p:cNvPr>
              <p:cNvSpPr/>
              <p:nvPr/>
            </p:nvSpPr>
            <p:spPr>
              <a:xfrm>
                <a:off x="6775261" y="3712330"/>
                <a:ext cx="1394934" cy="99166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800" dirty="0"/>
              </a:p>
            </p:txBody>
          </p:sp>
        </p:grpSp>
        <p:pic>
          <p:nvPicPr>
            <p:cNvPr id="26" name="Picture 25">
              <a:extLst>
                <a:ext uri="{FF2B5EF4-FFF2-40B4-BE49-F238E27FC236}">
                  <a16:creationId xmlns:a16="http://schemas.microsoft.com/office/drawing/2014/main" id="{8A21CE7C-4761-D543-B786-B75A07E6C774}"/>
                </a:ext>
              </a:extLst>
            </p:cNvPr>
            <p:cNvPicPr>
              <a:picLocks noChangeAspect="1"/>
            </p:cNvPicPr>
            <p:nvPr/>
          </p:nvPicPr>
          <p:blipFill>
            <a:blip r:embed="rId3"/>
            <a:stretch>
              <a:fillRect/>
            </a:stretch>
          </p:blipFill>
          <p:spPr>
            <a:xfrm>
              <a:off x="6907194" y="3877284"/>
              <a:ext cx="1182466" cy="723275"/>
            </a:xfrm>
            <a:prstGeom prst="rect">
              <a:avLst/>
            </a:prstGeom>
          </p:spPr>
        </p:pic>
      </p:grpSp>
      <p:sp>
        <p:nvSpPr>
          <p:cNvPr id="45" name="Rounded Rectangle 44">
            <a:extLst>
              <a:ext uri="{FF2B5EF4-FFF2-40B4-BE49-F238E27FC236}">
                <a16:creationId xmlns:a16="http://schemas.microsoft.com/office/drawing/2014/main" id="{C1621109-10DA-0A43-A7D7-74FDB39BF25B}"/>
              </a:ext>
            </a:extLst>
          </p:cNvPr>
          <p:cNvSpPr/>
          <p:nvPr/>
        </p:nvSpPr>
        <p:spPr>
          <a:xfrm>
            <a:off x="6572094" y="3792894"/>
            <a:ext cx="1594745" cy="99166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Prediction</a:t>
            </a:r>
          </a:p>
          <a:p>
            <a:pPr algn="ctr"/>
            <a:r>
              <a:rPr lang="en-US" dirty="0"/>
              <a:t>Service</a:t>
            </a:r>
          </a:p>
        </p:txBody>
      </p:sp>
      <p:sp>
        <p:nvSpPr>
          <p:cNvPr id="46" name="Rounded Rectangle 45">
            <a:extLst>
              <a:ext uri="{FF2B5EF4-FFF2-40B4-BE49-F238E27FC236}">
                <a16:creationId xmlns:a16="http://schemas.microsoft.com/office/drawing/2014/main" id="{CB3FE39B-D5EB-914C-9B44-4BA3ACB53948}"/>
              </a:ext>
            </a:extLst>
          </p:cNvPr>
          <p:cNvSpPr/>
          <p:nvPr/>
        </p:nvSpPr>
        <p:spPr>
          <a:xfrm>
            <a:off x="6671392" y="4073434"/>
            <a:ext cx="1594745" cy="99166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Prediction</a:t>
            </a:r>
          </a:p>
          <a:p>
            <a:pPr algn="ctr"/>
            <a:r>
              <a:rPr lang="en-US" dirty="0"/>
              <a:t>Service</a:t>
            </a:r>
          </a:p>
        </p:txBody>
      </p:sp>
      <p:sp>
        <p:nvSpPr>
          <p:cNvPr id="47" name="Rounded Rectangle 46">
            <a:extLst>
              <a:ext uri="{FF2B5EF4-FFF2-40B4-BE49-F238E27FC236}">
                <a16:creationId xmlns:a16="http://schemas.microsoft.com/office/drawing/2014/main" id="{5EE75CCA-6FDF-454A-826C-6993896B34E0}"/>
              </a:ext>
            </a:extLst>
          </p:cNvPr>
          <p:cNvSpPr/>
          <p:nvPr/>
        </p:nvSpPr>
        <p:spPr>
          <a:xfrm>
            <a:off x="6770690" y="4353974"/>
            <a:ext cx="1594745" cy="99166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Prediction</a:t>
            </a:r>
          </a:p>
          <a:p>
            <a:pPr algn="ctr"/>
            <a:r>
              <a:rPr lang="en-US" dirty="0"/>
              <a:t>Service</a:t>
            </a:r>
          </a:p>
        </p:txBody>
      </p:sp>
      <p:sp>
        <p:nvSpPr>
          <p:cNvPr id="48" name="Rounded Rectangle 47">
            <a:extLst>
              <a:ext uri="{FF2B5EF4-FFF2-40B4-BE49-F238E27FC236}">
                <a16:creationId xmlns:a16="http://schemas.microsoft.com/office/drawing/2014/main" id="{6E75FD2D-8AEA-C74F-9C39-25E920594EAE}"/>
              </a:ext>
            </a:extLst>
          </p:cNvPr>
          <p:cNvSpPr/>
          <p:nvPr/>
        </p:nvSpPr>
        <p:spPr>
          <a:xfrm>
            <a:off x="6869988" y="4634514"/>
            <a:ext cx="1594745" cy="99166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Prediction</a:t>
            </a:r>
          </a:p>
          <a:p>
            <a:pPr algn="ctr"/>
            <a:r>
              <a:rPr lang="en-US" dirty="0"/>
              <a:t>Service</a:t>
            </a:r>
          </a:p>
        </p:txBody>
      </p:sp>
      <p:sp>
        <p:nvSpPr>
          <p:cNvPr id="49" name="!!PS">
            <a:extLst>
              <a:ext uri="{FF2B5EF4-FFF2-40B4-BE49-F238E27FC236}">
                <a16:creationId xmlns:a16="http://schemas.microsoft.com/office/drawing/2014/main" id="{304422CB-A3A2-4C46-8881-29D5DC4FD4A9}"/>
              </a:ext>
            </a:extLst>
          </p:cNvPr>
          <p:cNvSpPr/>
          <p:nvPr/>
        </p:nvSpPr>
        <p:spPr>
          <a:xfrm>
            <a:off x="6969287" y="4915054"/>
            <a:ext cx="1594745" cy="99166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Prediction</a:t>
            </a:r>
          </a:p>
          <a:p>
            <a:pPr algn="ctr"/>
            <a:r>
              <a:rPr lang="en-US" dirty="0"/>
              <a:t>Service</a:t>
            </a:r>
          </a:p>
        </p:txBody>
      </p:sp>
      <p:grpSp>
        <p:nvGrpSpPr>
          <p:cNvPr id="91" name="Group 90">
            <a:extLst>
              <a:ext uri="{FF2B5EF4-FFF2-40B4-BE49-F238E27FC236}">
                <a16:creationId xmlns:a16="http://schemas.microsoft.com/office/drawing/2014/main" id="{08689C72-C784-6A40-A1F0-7495A807410A}"/>
              </a:ext>
            </a:extLst>
          </p:cNvPr>
          <p:cNvGrpSpPr/>
          <p:nvPr/>
        </p:nvGrpSpPr>
        <p:grpSpPr>
          <a:xfrm>
            <a:off x="1748610" y="3429001"/>
            <a:ext cx="1346061" cy="814754"/>
            <a:chOff x="1748610" y="3429001"/>
            <a:chExt cx="1346061" cy="814754"/>
          </a:xfrm>
        </p:grpSpPr>
        <p:cxnSp>
          <p:nvCxnSpPr>
            <p:cNvPr id="52" name="Straight Arrow Connector 51">
              <a:extLst>
                <a:ext uri="{FF2B5EF4-FFF2-40B4-BE49-F238E27FC236}">
                  <a16:creationId xmlns:a16="http://schemas.microsoft.com/office/drawing/2014/main" id="{B4DFF706-7521-424A-9690-2491D24B3421}"/>
                </a:ext>
              </a:extLst>
            </p:cNvPr>
            <p:cNvCxnSpPr>
              <a:cxnSpLocks/>
            </p:cNvCxnSpPr>
            <p:nvPr/>
          </p:nvCxnSpPr>
          <p:spPr>
            <a:xfrm flipV="1">
              <a:off x="1748610" y="3429001"/>
              <a:ext cx="1346061" cy="81475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88" name="Oval 87">
              <a:extLst>
                <a:ext uri="{FF2B5EF4-FFF2-40B4-BE49-F238E27FC236}">
                  <a16:creationId xmlns:a16="http://schemas.microsoft.com/office/drawing/2014/main" id="{0596C789-C539-E74D-99C2-FE7916CD4822}"/>
                </a:ext>
              </a:extLst>
            </p:cNvPr>
            <p:cNvSpPr/>
            <p:nvPr/>
          </p:nvSpPr>
          <p:spPr>
            <a:xfrm>
              <a:off x="2194854" y="3643990"/>
              <a:ext cx="498062" cy="49806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1</a:t>
              </a:r>
            </a:p>
          </p:txBody>
        </p:sp>
      </p:grpSp>
      <p:grpSp>
        <p:nvGrpSpPr>
          <p:cNvPr id="90" name="Group 89">
            <a:extLst>
              <a:ext uri="{FF2B5EF4-FFF2-40B4-BE49-F238E27FC236}">
                <a16:creationId xmlns:a16="http://schemas.microsoft.com/office/drawing/2014/main" id="{132E107B-8316-9D4A-BDF1-6BD70A756B69}"/>
              </a:ext>
            </a:extLst>
          </p:cNvPr>
          <p:cNvGrpSpPr/>
          <p:nvPr/>
        </p:nvGrpSpPr>
        <p:grpSpPr>
          <a:xfrm>
            <a:off x="3582129" y="3346493"/>
            <a:ext cx="1489524" cy="498062"/>
            <a:chOff x="3582129" y="3346493"/>
            <a:chExt cx="1489524" cy="498062"/>
          </a:xfrm>
        </p:grpSpPr>
        <p:cxnSp>
          <p:nvCxnSpPr>
            <p:cNvPr id="53" name="Straight Arrow Connector 52">
              <a:extLst>
                <a:ext uri="{FF2B5EF4-FFF2-40B4-BE49-F238E27FC236}">
                  <a16:creationId xmlns:a16="http://schemas.microsoft.com/office/drawing/2014/main" id="{628EE67C-00F1-3147-BBA9-1680D41A28DA}"/>
                </a:ext>
              </a:extLst>
            </p:cNvPr>
            <p:cNvCxnSpPr>
              <a:cxnSpLocks/>
            </p:cNvCxnSpPr>
            <p:nvPr/>
          </p:nvCxnSpPr>
          <p:spPr>
            <a:xfrm>
              <a:off x="3582129" y="3429000"/>
              <a:ext cx="1489524" cy="36389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89" name="Oval 88">
              <a:extLst>
                <a:ext uri="{FF2B5EF4-FFF2-40B4-BE49-F238E27FC236}">
                  <a16:creationId xmlns:a16="http://schemas.microsoft.com/office/drawing/2014/main" id="{FB6E554E-E5FC-CC44-89AB-F55FCD311776}"/>
                </a:ext>
              </a:extLst>
            </p:cNvPr>
            <p:cNvSpPr/>
            <p:nvPr/>
          </p:nvSpPr>
          <p:spPr>
            <a:xfrm>
              <a:off x="4129564" y="3346493"/>
              <a:ext cx="498062" cy="49806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2</a:t>
              </a:r>
            </a:p>
          </p:txBody>
        </p:sp>
      </p:grpSp>
      <p:grpSp>
        <p:nvGrpSpPr>
          <p:cNvPr id="103" name="Group 102">
            <a:extLst>
              <a:ext uri="{FF2B5EF4-FFF2-40B4-BE49-F238E27FC236}">
                <a16:creationId xmlns:a16="http://schemas.microsoft.com/office/drawing/2014/main" id="{1B7C8F5E-2D74-3A4A-B523-1DE074A1DD0F}"/>
              </a:ext>
            </a:extLst>
          </p:cNvPr>
          <p:cNvGrpSpPr/>
          <p:nvPr/>
        </p:nvGrpSpPr>
        <p:grpSpPr>
          <a:xfrm>
            <a:off x="6258018" y="3404251"/>
            <a:ext cx="4185372" cy="498062"/>
            <a:chOff x="6258018" y="3404251"/>
            <a:chExt cx="4185372" cy="498062"/>
          </a:xfrm>
        </p:grpSpPr>
        <p:cxnSp>
          <p:nvCxnSpPr>
            <p:cNvPr id="56" name="Straight Arrow Connector 55">
              <a:extLst>
                <a:ext uri="{FF2B5EF4-FFF2-40B4-BE49-F238E27FC236}">
                  <a16:creationId xmlns:a16="http://schemas.microsoft.com/office/drawing/2014/main" id="{9322A637-F99B-EC4B-8FBA-DD4B48EDB033}"/>
                </a:ext>
              </a:extLst>
            </p:cNvPr>
            <p:cNvCxnSpPr>
              <a:cxnSpLocks/>
            </p:cNvCxnSpPr>
            <p:nvPr/>
          </p:nvCxnSpPr>
          <p:spPr>
            <a:xfrm flipV="1">
              <a:off x="6258018" y="3512302"/>
              <a:ext cx="4185372" cy="280592"/>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92" name="Oval 91">
              <a:extLst>
                <a:ext uri="{FF2B5EF4-FFF2-40B4-BE49-F238E27FC236}">
                  <a16:creationId xmlns:a16="http://schemas.microsoft.com/office/drawing/2014/main" id="{B676E29C-E168-5041-BF86-EF53B0596676}"/>
                </a:ext>
              </a:extLst>
            </p:cNvPr>
            <p:cNvSpPr/>
            <p:nvPr/>
          </p:nvSpPr>
          <p:spPr>
            <a:xfrm>
              <a:off x="7666758" y="3404251"/>
              <a:ext cx="498062" cy="49806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3</a:t>
              </a:r>
            </a:p>
          </p:txBody>
        </p:sp>
      </p:grpSp>
      <p:grpSp>
        <p:nvGrpSpPr>
          <p:cNvPr id="105" name="Group 104">
            <a:extLst>
              <a:ext uri="{FF2B5EF4-FFF2-40B4-BE49-F238E27FC236}">
                <a16:creationId xmlns:a16="http://schemas.microsoft.com/office/drawing/2014/main" id="{C836DC0A-2D41-C847-A0B1-6B5323D0C6D3}"/>
              </a:ext>
            </a:extLst>
          </p:cNvPr>
          <p:cNvGrpSpPr/>
          <p:nvPr/>
        </p:nvGrpSpPr>
        <p:grpSpPr>
          <a:xfrm>
            <a:off x="6317065" y="3688803"/>
            <a:ext cx="4161870" cy="498062"/>
            <a:chOff x="6317065" y="3688803"/>
            <a:chExt cx="4161870" cy="498062"/>
          </a:xfrm>
        </p:grpSpPr>
        <p:cxnSp>
          <p:nvCxnSpPr>
            <p:cNvPr id="62" name="Straight Arrow Connector 61">
              <a:extLst>
                <a:ext uri="{FF2B5EF4-FFF2-40B4-BE49-F238E27FC236}">
                  <a16:creationId xmlns:a16="http://schemas.microsoft.com/office/drawing/2014/main" id="{196323B7-93B5-8541-B935-9507B2E54025}"/>
                </a:ext>
              </a:extLst>
            </p:cNvPr>
            <p:cNvCxnSpPr>
              <a:cxnSpLocks/>
              <a:stCxn id="19" idx="1"/>
              <a:endCxn id="33" idx="3"/>
            </p:cNvCxnSpPr>
            <p:nvPr/>
          </p:nvCxnSpPr>
          <p:spPr>
            <a:xfrm flipH="1">
              <a:off x="6317065" y="3822944"/>
              <a:ext cx="4161870" cy="229780"/>
            </a:xfrm>
            <a:prstGeom prst="straightConnector1">
              <a:avLst/>
            </a:prstGeom>
            <a:ln w="114300">
              <a:tailEnd type="triangle"/>
            </a:ln>
          </p:spPr>
          <p:style>
            <a:lnRef idx="3">
              <a:schemeClr val="dk1"/>
            </a:lnRef>
            <a:fillRef idx="0">
              <a:schemeClr val="dk1"/>
            </a:fillRef>
            <a:effectRef idx="2">
              <a:schemeClr val="dk1"/>
            </a:effectRef>
            <a:fontRef idx="minor">
              <a:schemeClr val="tx1"/>
            </a:fontRef>
          </p:style>
        </p:cxnSp>
        <p:sp>
          <p:nvSpPr>
            <p:cNvPr id="96" name="Oval 95">
              <a:extLst>
                <a:ext uri="{FF2B5EF4-FFF2-40B4-BE49-F238E27FC236}">
                  <a16:creationId xmlns:a16="http://schemas.microsoft.com/office/drawing/2014/main" id="{282E94A6-60FD-7D41-98BF-F0BE6B0618F1}"/>
                </a:ext>
              </a:extLst>
            </p:cNvPr>
            <p:cNvSpPr/>
            <p:nvPr/>
          </p:nvSpPr>
          <p:spPr>
            <a:xfrm>
              <a:off x="8755165" y="3688803"/>
              <a:ext cx="498062" cy="49806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4</a:t>
              </a:r>
            </a:p>
          </p:txBody>
        </p:sp>
      </p:grpSp>
      <p:grpSp>
        <p:nvGrpSpPr>
          <p:cNvPr id="106" name="Group 105">
            <a:extLst>
              <a:ext uri="{FF2B5EF4-FFF2-40B4-BE49-F238E27FC236}">
                <a16:creationId xmlns:a16="http://schemas.microsoft.com/office/drawing/2014/main" id="{C7494015-BD0E-BD48-BE0C-68916688844F}"/>
              </a:ext>
            </a:extLst>
          </p:cNvPr>
          <p:cNvGrpSpPr/>
          <p:nvPr/>
        </p:nvGrpSpPr>
        <p:grpSpPr>
          <a:xfrm>
            <a:off x="6313089" y="4153815"/>
            <a:ext cx="822230" cy="783547"/>
            <a:chOff x="6313089" y="4243755"/>
            <a:chExt cx="822230" cy="783547"/>
          </a:xfrm>
        </p:grpSpPr>
        <p:cxnSp>
          <p:nvCxnSpPr>
            <p:cNvPr id="76" name="Straight Arrow Connector 75">
              <a:extLst>
                <a:ext uri="{FF2B5EF4-FFF2-40B4-BE49-F238E27FC236}">
                  <a16:creationId xmlns:a16="http://schemas.microsoft.com/office/drawing/2014/main" id="{9B1D5EF5-2794-8A4C-90E4-CF9F7634F9D6}"/>
                </a:ext>
              </a:extLst>
            </p:cNvPr>
            <p:cNvCxnSpPr>
              <a:cxnSpLocks/>
            </p:cNvCxnSpPr>
            <p:nvPr/>
          </p:nvCxnSpPr>
          <p:spPr>
            <a:xfrm>
              <a:off x="6313089" y="4243755"/>
              <a:ext cx="822230" cy="783547"/>
            </a:xfrm>
            <a:prstGeom prst="straightConnector1">
              <a:avLst/>
            </a:prstGeom>
            <a:ln w="114300">
              <a:tailEnd type="triangle"/>
            </a:ln>
          </p:spPr>
          <p:style>
            <a:lnRef idx="3">
              <a:schemeClr val="dk1"/>
            </a:lnRef>
            <a:fillRef idx="0">
              <a:schemeClr val="dk1"/>
            </a:fillRef>
            <a:effectRef idx="2">
              <a:schemeClr val="dk1"/>
            </a:effectRef>
            <a:fontRef idx="minor">
              <a:schemeClr val="tx1"/>
            </a:fontRef>
          </p:style>
        </p:cxnSp>
        <p:sp>
          <p:nvSpPr>
            <p:cNvPr id="97" name="Oval 96">
              <a:extLst>
                <a:ext uri="{FF2B5EF4-FFF2-40B4-BE49-F238E27FC236}">
                  <a16:creationId xmlns:a16="http://schemas.microsoft.com/office/drawing/2014/main" id="{98F6B09D-C870-504A-BDD8-CCC1AAA86103}"/>
                </a:ext>
              </a:extLst>
            </p:cNvPr>
            <p:cNvSpPr/>
            <p:nvPr/>
          </p:nvSpPr>
          <p:spPr>
            <a:xfrm>
              <a:off x="6412559" y="4254554"/>
              <a:ext cx="498062" cy="49806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5</a:t>
              </a:r>
            </a:p>
          </p:txBody>
        </p:sp>
      </p:grpSp>
      <p:grpSp>
        <p:nvGrpSpPr>
          <p:cNvPr id="107" name="Group 106">
            <a:extLst>
              <a:ext uri="{FF2B5EF4-FFF2-40B4-BE49-F238E27FC236}">
                <a16:creationId xmlns:a16="http://schemas.microsoft.com/office/drawing/2014/main" id="{0C16D1BC-036F-7B4D-ABD1-A1779C9B7A69}"/>
              </a:ext>
            </a:extLst>
          </p:cNvPr>
          <p:cNvGrpSpPr/>
          <p:nvPr/>
        </p:nvGrpSpPr>
        <p:grpSpPr>
          <a:xfrm>
            <a:off x="6182668" y="4433761"/>
            <a:ext cx="817166" cy="752326"/>
            <a:chOff x="6182668" y="4523701"/>
            <a:chExt cx="817166" cy="752326"/>
          </a:xfrm>
        </p:grpSpPr>
        <p:cxnSp>
          <p:nvCxnSpPr>
            <p:cNvPr id="79" name="Straight Arrow Connector 78">
              <a:extLst>
                <a:ext uri="{FF2B5EF4-FFF2-40B4-BE49-F238E27FC236}">
                  <a16:creationId xmlns:a16="http://schemas.microsoft.com/office/drawing/2014/main" id="{C967CF8F-2B04-4D4C-9AF5-986AD779A692}"/>
                </a:ext>
              </a:extLst>
            </p:cNvPr>
            <p:cNvCxnSpPr>
              <a:cxnSpLocks/>
            </p:cNvCxnSpPr>
            <p:nvPr/>
          </p:nvCxnSpPr>
          <p:spPr>
            <a:xfrm flipH="1" flipV="1">
              <a:off x="6182668" y="4523701"/>
              <a:ext cx="817166" cy="75232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98" name="Oval 97">
              <a:extLst>
                <a:ext uri="{FF2B5EF4-FFF2-40B4-BE49-F238E27FC236}">
                  <a16:creationId xmlns:a16="http://schemas.microsoft.com/office/drawing/2014/main" id="{9839E3EA-4B7F-D746-9B3E-988323433DC3}"/>
                </a:ext>
              </a:extLst>
            </p:cNvPr>
            <p:cNvSpPr/>
            <p:nvPr/>
          </p:nvSpPr>
          <p:spPr>
            <a:xfrm>
              <a:off x="6249099" y="4748367"/>
              <a:ext cx="498062" cy="49806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8</a:t>
              </a:r>
            </a:p>
          </p:txBody>
        </p:sp>
      </p:grpSp>
      <p:grpSp>
        <p:nvGrpSpPr>
          <p:cNvPr id="108" name="Group 107">
            <a:extLst>
              <a:ext uri="{FF2B5EF4-FFF2-40B4-BE49-F238E27FC236}">
                <a16:creationId xmlns:a16="http://schemas.microsoft.com/office/drawing/2014/main" id="{C74F765C-B2CE-AB44-8C70-108A6725D0D0}"/>
              </a:ext>
            </a:extLst>
          </p:cNvPr>
          <p:cNvGrpSpPr/>
          <p:nvPr/>
        </p:nvGrpSpPr>
        <p:grpSpPr>
          <a:xfrm>
            <a:off x="1748610" y="4052724"/>
            <a:ext cx="3173521" cy="638843"/>
            <a:chOff x="1748610" y="4052724"/>
            <a:chExt cx="3173521" cy="638843"/>
          </a:xfrm>
        </p:grpSpPr>
        <p:cxnSp>
          <p:nvCxnSpPr>
            <p:cNvPr id="83" name="Straight Arrow Connector 82">
              <a:extLst>
                <a:ext uri="{FF2B5EF4-FFF2-40B4-BE49-F238E27FC236}">
                  <a16:creationId xmlns:a16="http://schemas.microsoft.com/office/drawing/2014/main" id="{21DD1C1A-075C-9A48-92E6-978D0E13FD51}"/>
                </a:ext>
              </a:extLst>
            </p:cNvPr>
            <p:cNvCxnSpPr>
              <a:cxnSpLocks/>
              <a:stCxn id="33" idx="1"/>
              <a:endCxn id="10" idx="3"/>
            </p:cNvCxnSpPr>
            <p:nvPr/>
          </p:nvCxnSpPr>
          <p:spPr>
            <a:xfrm flipH="1">
              <a:off x="1748610" y="4052724"/>
              <a:ext cx="3173521" cy="61229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99" name="Oval 98">
              <a:extLst>
                <a:ext uri="{FF2B5EF4-FFF2-40B4-BE49-F238E27FC236}">
                  <a16:creationId xmlns:a16="http://schemas.microsoft.com/office/drawing/2014/main" id="{B1E3A378-2C7B-0445-A94B-36C1C07B7E1E}"/>
                </a:ext>
              </a:extLst>
            </p:cNvPr>
            <p:cNvSpPr/>
            <p:nvPr/>
          </p:nvSpPr>
          <p:spPr>
            <a:xfrm>
              <a:off x="2733168" y="4143699"/>
              <a:ext cx="547868" cy="547868"/>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9</a:t>
              </a:r>
            </a:p>
          </p:txBody>
        </p:sp>
      </p:grpSp>
      <p:pic>
        <p:nvPicPr>
          <p:cNvPr id="109" name="Picture 108">
            <a:extLst>
              <a:ext uri="{FF2B5EF4-FFF2-40B4-BE49-F238E27FC236}">
                <a16:creationId xmlns:a16="http://schemas.microsoft.com/office/drawing/2014/main" id="{83798CAC-6712-8049-9C22-55AA83CF2D88}"/>
              </a:ext>
            </a:extLst>
          </p:cNvPr>
          <p:cNvPicPr>
            <a:picLocks noChangeAspect="1"/>
          </p:cNvPicPr>
          <p:nvPr/>
        </p:nvPicPr>
        <p:blipFill rotWithShape="1">
          <a:blip r:embed="rId4"/>
          <a:srcRect r="56182"/>
          <a:stretch/>
        </p:blipFill>
        <p:spPr>
          <a:xfrm>
            <a:off x="9806899" y="4714866"/>
            <a:ext cx="1215045" cy="956191"/>
          </a:xfrm>
          <a:prstGeom prst="rect">
            <a:avLst/>
          </a:prstGeom>
        </p:spPr>
      </p:pic>
      <p:grpSp>
        <p:nvGrpSpPr>
          <p:cNvPr id="113" name="Group 112">
            <a:extLst>
              <a:ext uri="{FF2B5EF4-FFF2-40B4-BE49-F238E27FC236}">
                <a16:creationId xmlns:a16="http://schemas.microsoft.com/office/drawing/2014/main" id="{5D7ED881-B120-1C43-A45C-E6644D212288}"/>
              </a:ext>
            </a:extLst>
          </p:cNvPr>
          <p:cNvGrpSpPr/>
          <p:nvPr/>
        </p:nvGrpSpPr>
        <p:grpSpPr>
          <a:xfrm>
            <a:off x="8383773" y="4934619"/>
            <a:ext cx="1642758" cy="498062"/>
            <a:chOff x="6313089" y="3924707"/>
            <a:chExt cx="1642758" cy="498062"/>
          </a:xfrm>
        </p:grpSpPr>
        <p:cxnSp>
          <p:nvCxnSpPr>
            <p:cNvPr id="114" name="Straight Arrow Connector 113">
              <a:extLst>
                <a:ext uri="{FF2B5EF4-FFF2-40B4-BE49-F238E27FC236}">
                  <a16:creationId xmlns:a16="http://schemas.microsoft.com/office/drawing/2014/main" id="{2AB4B988-A773-1D49-835D-85F4B0B4100D}"/>
                </a:ext>
              </a:extLst>
            </p:cNvPr>
            <p:cNvCxnSpPr>
              <a:cxnSpLocks/>
            </p:cNvCxnSpPr>
            <p:nvPr/>
          </p:nvCxnSpPr>
          <p:spPr>
            <a:xfrm flipV="1">
              <a:off x="6313089" y="3995735"/>
              <a:ext cx="1642758" cy="248020"/>
            </a:xfrm>
            <a:prstGeom prst="straightConnector1">
              <a:avLst/>
            </a:prstGeom>
            <a:ln w="114300">
              <a:tailEnd type="triangle"/>
            </a:ln>
          </p:spPr>
          <p:style>
            <a:lnRef idx="3">
              <a:schemeClr val="dk1"/>
            </a:lnRef>
            <a:fillRef idx="0">
              <a:schemeClr val="dk1"/>
            </a:fillRef>
            <a:effectRef idx="2">
              <a:schemeClr val="dk1"/>
            </a:effectRef>
            <a:fontRef idx="minor">
              <a:schemeClr val="tx1"/>
            </a:fontRef>
          </p:style>
        </p:cxnSp>
        <p:sp>
          <p:nvSpPr>
            <p:cNvPr id="115" name="Oval 114">
              <a:extLst>
                <a:ext uri="{FF2B5EF4-FFF2-40B4-BE49-F238E27FC236}">
                  <a16:creationId xmlns:a16="http://schemas.microsoft.com/office/drawing/2014/main" id="{85898C84-1E97-6947-8F1F-81CFC65D5081}"/>
                </a:ext>
              </a:extLst>
            </p:cNvPr>
            <p:cNvSpPr/>
            <p:nvPr/>
          </p:nvSpPr>
          <p:spPr>
            <a:xfrm>
              <a:off x="6771899" y="3924707"/>
              <a:ext cx="498062" cy="49806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6</a:t>
              </a:r>
            </a:p>
          </p:txBody>
        </p:sp>
      </p:grpSp>
      <p:grpSp>
        <p:nvGrpSpPr>
          <p:cNvPr id="117" name="Group 116">
            <a:extLst>
              <a:ext uri="{FF2B5EF4-FFF2-40B4-BE49-F238E27FC236}">
                <a16:creationId xmlns:a16="http://schemas.microsoft.com/office/drawing/2014/main" id="{DCE44CEA-7817-C94D-8E72-35BC93F5D366}"/>
              </a:ext>
            </a:extLst>
          </p:cNvPr>
          <p:cNvGrpSpPr/>
          <p:nvPr/>
        </p:nvGrpSpPr>
        <p:grpSpPr>
          <a:xfrm>
            <a:off x="8308603" y="5340823"/>
            <a:ext cx="1869718" cy="498062"/>
            <a:chOff x="6085519" y="4178511"/>
            <a:chExt cx="1869718" cy="498062"/>
          </a:xfrm>
        </p:grpSpPr>
        <p:cxnSp>
          <p:nvCxnSpPr>
            <p:cNvPr id="118" name="Straight Arrow Connector 117">
              <a:extLst>
                <a:ext uri="{FF2B5EF4-FFF2-40B4-BE49-F238E27FC236}">
                  <a16:creationId xmlns:a16="http://schemas.microsoft.com/office/drawing/2014/main" id="{C58CDF73-C8AF-F542-8EFD-64928F6C76CB}"/>
                </a:ext>
              </a:extLst>
            </p:cNvPr>
            <p:cNvCxnSpPr>
              <a:cxnSpLocks/>
            </p:cNvCxnSpPr>
            <p:nvPr/>
          </p:nvCxnSpPr>
          <p:spPr>
            <a:xfrm flipH="1">
              <a:off x="6085519" y="4351380"/>
              <a:ext cx="1869718" cy="183512"/>
            </a:xfrm>
            <a:prstGeom prst="straightConnector1">
              <a:avLst/>
            </a:prstGeom>
            <a:ln w="114300">
              <a:tailEnd type="triangle"/>
            </a:ln>
          </p:spPr>
          <p:style>
            <a:lnRef idx="3">
              <a:schemeClr val="dk1"/>
            </a:lnRef>
            <a:fillRef idx="0">
              <a:schemeClr val="dk1"/>
            </a:fillRef>
            <a:effectRef idx="2">
              <a:schemeClr val="dk1"/>
            </a:effectRef>
            <a:fontRef idx="minor">
              <a:schemeClr val="tx1"/>
            </a:fontRef>
          </p:style>
        </p:cxnSp>
        <p:sp>
          <p:nvSpPr>
            <p:cNvPr id="119" name="Oval 118">
              <a:extLst>
                <a:ext uri="{FF2B5EF4-FFF2-40B4-BE49-F238E27FC236}">
                  <a16:creationId xmlns:a16="http://schemas.microsoft.com/office/drawing/2014/main" id="{74168ABE-1A91-A74F-959E-9FCA68544ABB}"/>
                </a:ext>
              </a:extLst>
            </p:cNvPr>
            <p:cNvSpPr/>
            <p:nvPr/>
          </p:nvSpPr>
          <p:spPr>
            <a:xfrm>
              <a:off x="7177866" y="4178511"/>
              <a:ext cx="498062" cy="49806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7</a:t>
              </a:r>
            </a:p>
          </p:txBody>
        </p:sp>
      </p:grpSp>
      <p:pic>
        <p:nvPicPr>
          <p:cNvPr id="27" name="Picture 26">
            <a:extLst>
              <a:ext uri="{FF2B5EF4-FFF2-40B4-BE49-F238E27FC236}">
                <a16:creationId xmlns:a16="http://schemas.microsoft.com/office/drawing/2014/main" id="{5E71BF3C-B60B-B846-8548-5305A483C7E0}"/>
              </a:ext>
            </a:extLst>
          </p:cNvPr>
          <p:cNvPicPr>
            <a:picLocks noChangeAspect="1"/>
          </p:cNvPicPr>
          <p:nvPr/>
        </p:nvPicPr>
        <p:blipFill>
          <a:blip r:embed="rId5"/>
          <a:stretch>
            <a:fillRect/>
          </a:stretch>
        </p:blipFill>
        <p:spPr>
          <a:xfrm>
            <a:off x="4972611" y="5062687"/>
            <a:ext cx="1270000" cy="1270000"/>
          </a:xfrm>
          <a:prstGeom prst="rect">
            <a:avLst/>
          </a:prstGeom>
        </p:spPr>
      </p:pic>
      <p:grpSp>
        <p:nvGrpSpPr>
          <p:cNvPr id="139" name="Group 138">
            <a:extLst>
              <a:ext uri="{FF2B5EF4-FFF2-40B4-BE49-F238E27FC236}">
                <a16:creationId xmlns:a16="http://schemas.microsoft.com/office/drawing/2014/main" id="{5175F716-2078-6B4E-BEF0-5A7CADE53D3D}"/>
              </a:ext>
            </a:extLst>
          </p:cNvPr>
          <p:cNvGrpSpPr/>
          <p:nvPr/>
        </p:nvGrpSpPr>
        <p:grpSpPr>
          <a:xfrm>
            <a:off x="5422803" y="4496211"/>
            <a:ext cx="1660023" cy="1179760"/>
            <a:chOff x="4278417" y="2681612"/>
            <a:chExt cx="1660023" cy="1179760"/>
          </a:xfrm>
        </p:grpSpPr>
        <p:cxnSp>
          <p:nvCxnSpPr>
            <p:cNvPr id="140" name="Straight Arrow Connector 139">
              <a:extLst>
                <a:ext uri="{FF2B5EF4-FFF2-40B4-BE49-F238E27FC236}">
                  <a16:creationId xmlns:a16="http://schemas.microsoft.com/office/drawing/2014/main" id="{4D7C1F7C-D6A7-EA4D-B54F-4ECA1840991A}"/>
                </a:ext>
              </a:extLst>
            </p:cNvPr>
            <p:cNvCxnSpPr>
              <a:cxnSpLocks/>
            </p:cNvCxnSpPr>
            <p:nvPr/>
          </p:nvCxnSpPr>
          <p:spPr>
            <a:xfrm>
              <a:off x="4278417" y="2681612"/>
              <a:ext cx="1660023" cy="1179760"/>
            </a:xfrm>
            <a:prstGeom prst="straightConnector1">
              <a:avLst/>
            </a:prstGeom>
            <a:ln w="57150">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141" name="Oval 140">
              <a:extLst>
                <a:ext uri="{FF2B5EF4-FFF2-40B4-BE49-F238E27FC236}">
                  <a16:creationId xmlns:a16="http://schemas.microsoft.com/office/drawing/2014/main" id="{6B595353-33B1-4341-B36C-9EAF7707FECD}"/>
                </a:ext>
              </a:extLst>
            </p:cNvPr>
            <p:cNvSpPr/>
            <p:nvPr/>
          </p:nvSpPr>
          <p:spPr>
            <a:xfrm>
              <a:off x="4282293" y="2795477"/>
              <a:ext cx="662921" cy="547868"/>
            </a:xfrm>
            <a:prstGeom prst="ellipse">
              <a:avLst/>
            </a:prstGeom>
            <a:solidFill>
              <a:srgbClr val="7030A0"/>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11</a:t>
              </a:r>
            </a:p>
          </p:txBody>
        </p:sp>
      </p:grpSp>
      <p:grpSp>
        <p:nvGrpSpPr>
          <p:cNvPr id="144" name="Group 143">
            <a:extLst>
              <a:ext uri="{FF2B5EF4-FFF2-40B4-BE49-F238E27FC236}">
                <a16:creationId xmlns:a16="http://schemas.microsoft.com/office/drawing/2014/main" id="{387CF484-CC87-284F-A9A3-AFD7D425567C}"/>
              </a:ext>
            </a:extLst>
          </p:cNvPr>
          <p:cNvGrpSpPr/>
          <p:nvPr/>
        </p:nvGrpSpPr>
        <p:grpSpPr>
          <a:xfrm>
            <a:off x="8423215" y="3997219"/>
            <a:ext cx="2167259" cy="1010277"/>
            <a:chOff x="4278417" y="1671335"/>
            <a:chExt cx="2167259" cy="1010277"/>
          </a:xfrm>
        </p:grpSpPr>
        <p:cxnSp>
          <p:nvCxnSpPr>
            <p:cNvPr id="145" name="Straight Arrow Connector 144">
              <a:extLst>
                <a:ext uri="{FF2B5EF4-FFF2-40B4-BE49-F238E27FC236}">
                  <a16:creationId xmlns:a16="http://schemas.microsoft.com/office/drawing/2014/main" id="{0A9B0940-0132-2A45-B44B-61838C6111F2}"/>
                </a:ext>
              </a:extLst>
            </p:cNvPr>
            <p:cNvCxnSpPr>
              <a:cxnSpLocks/>
            </p:cNvCxnSpPr>
            <p:nvPr/>
          </p:nvCxnSpPr>
          <p:spPr>
            <a:xfrm flipV="1">
              <a:off x="4278417" y="1765471"/>
              <a:ext cx="2167259" cy="916141"/>
            </a:xfrm>
            <a:prstGeom prst="straightConnector1">
              <a:avLst/>
            </a:prstGeom>
            <a:ln w="57150">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146" name="Oval 145">
              <a:extLst>
                <a:ext uri="{FF2B5EF4-FFF2-40B4-BE49-F238E27FC236}">
                  <a16:creationId xmlns:a16="http://schemas.microsoft.com/office/drawing/2014/main" id="{30AF28FB-BED8-D446-A205-58403B5A47BC}"/>
                </a:ext>
              </a:extLst>
            </p:cNvPr>
            <p:cNvSpPr/>
            <p:nvPr/>
          </p:nvSpPr>
          <p:spPr>
            <a:xfrm>
              <a:off x="5676767" y="1671335"/>
              <a:ext cx="662921" cy="547868"/>
            </a:xfrm>
            <a:prstGeom prst="ellipse">
              <a:avLst/>
            </a:prstGeom>
            <a:solidFill>
              <a:srgbClr val="7030A0"/>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12</a:t>
              </a:r>
            </a:p>
          </p:txBody>
        </p:sp>
      </p:grpSp>
      <p:grpSp>
        <p:nvGrpSpPr>
          <p:cNvPr id="149" name="Group 148">
            <a:extLst>
              <a:ext uri="{FF2B5EF4-FFF2-40B4-BE49-F238E27FC236}">
                <a16:creationId xmlns:a16="http://schemas.microsoft.com/office/drawing/2014/main" id="{8C5DF93C-29AC-294A-8278-3E2270AD7F0D}"/>
              </a:ext>
            </a:extLst>
          </p:cNvPr>
          <p:cNvGrpSpPr/>
          <p:nvPr/>
        </p:nvGrpSpPr>
        <p:grpSpPr>
          <a:xfrm>
            <a:off x="1663822" y="4396155"/>
            <a:ext cx="3344333" cy="1294163"/>
            <a:chOff x="1663822" y="4396155"/>
            <a:chExt cx="3344333" cy="1294163"/>
          </a:xfrm>
        </p:grpSpPr>
        <p:grpSp>
          <p:nvGrpSpPr>
            <p:cNvPr id="128" name="Group 127">
              <a:extLst>
                <a:ext uri="{FF2B5EF4-FFF2-40B4-BE49-F238E27FC236}">
                  <a16:creationId xmlns:a16="http://schemas.microsoft.com/office/drawing/2014/main" id="{168A9857-DD8F-2E40-8FB2-AFD2B58C6538}"/>
                </a:ext>
              </a:extLst>
            </p:cNvPr>
            <p:cNvGrpSpPr/>
            <p:nvPr/>
          </p:nvGrpSpPr>
          <p:grpSpPr>
            <a:xfrm>
              <a:off x="1767191" y="4396155"/>
              <a:ext cx="3240964" cy="912777"/>
              <a:chOff x="1764807" y="3959270"/>
              <a:chExt cx="3240964" cy="912777"/>
            </a:xfrm>
          </p:grpSpPr>
          <p:cxnSp>
            <p:nvCxnSpPr>
              <p:cNvPr id="129" name="Straight Arrow Connector 128">
                <a:extLst>
                  <a:ext uri="{FF2B5EF4-FFF2-40B4-BE49-F238E27FC236}">
                    <a16:creationId xmlns:a16="http://schemas.microsoft.com/office/drawing/2014/main" id="{0E08981C-3B0D-A049-A81F-752823FBFB91}"/>
                  </a:ext>
                </a:extLst>
              </p:cNvPr>
              <p:cNvCxnSpPr>
                <a:cxnSpLocks/>
              </p:cNvCxnSpPr>
              <p:nvPr/>
            </p:nvCxnSpPr>
            <p:spPr>
              <a:xfrm flipV="1">
                <a:off x="1764807" y="3959270"/>
                <a:ext cx="3240964" cy="747607"/>
              </a:xfrm>
              <a:prstGeom prst="straightConnector1">
                <a:avLst/>
              </a:prstGeom>
              <a:ln w="57150">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130" name="Oval 129">
                <a:extLst>
                  <a:ext uri="{FF2B5EF4-FFF2-40B4-BE49-F238E27FC236}">
                    <a16:creationId xmlns:a16="http://schemas.microsoft.com/office/drawing/2014/main" id="{CF4F33F9-53A2-B64A-A9BF-137F098AC2E3}"/>
                  </a:ext>
                </a:extLst>
              </p:cNvPr>
              <p:cNvSpPr/>
              <p:nvPr/>
            </p:nvSpPr>
            <p:spPr>
              <a:xfrm>
                <a:off x="2093216" y="4324179"/>
                <a:ext cx="662921" cy="547868"/>
              </a:xfrm>
              <a:prstGeom prst="ellipse">
                <a:avLst/>
              </a:prstGeom>
              <a:solidFill>
                <a:srgbClr val="7030A0"/>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10</a:t>
                </a:r>
              </a:p>
            </p:txBody>
          </p:sp>
        </p:grpSp>
        <p:sp>
          <p:nvSpPr>
            <p:cNvPr id="148" name="TextBox 147">
              <a:extLst>
                <a:ext uri="{FF2B5EF4-FFF2-40B4-BE49-F238E27FC236}">
                  <a16:creationId xmlns:a16="http://schemas.microsoft.com/office/drawing/2014/main" id="{9A300299-0C26-774C-ACC8-B4E51DB62EB3}"/>
                </a:ext>
              </a:extLst>
            </p:cNvPr>
            <p:cNvSpPr txBox="1"/>
            <p:nvPr/>
          </p:nvSpPr>
          <p:spPr>
            <a:xfrm>
              <a:off x="1663822" y="5320986"/>
              <a:ext cx="1335622" cy="369332"/>
            </a:xfrm>
            <a:prstGeom prst="rect">
              <a:avLst/>
            </a:prstGeom>
          </p:spPr>
          <p:txBody>
            <a:bodyPr wrap="none" rtlCol="0">
              <a:spAutoFit/>
            </a:bodyPr>
            <a:lstStyle/>
            <a:p>
              <a:r>
                <a:rPr lang="en-US" dirty="0">
                  <a:solidFill>
                    <a:srgbClr val="7030A0"/>
                  </a:solidFill>
                </a:rPr>
                <a:t>Feedback</a:t>
              </a:r>
            </a:p>
          </p:txBody>
        </p:sp>
      </p:grpSp>
      <p:sp>
        <p:nvSpPr>
          <p:cNvPr id="3" name="Slide Number Placeholder 2">
            <a:extLst>
              <a:ext uri="{FF2B5EF4-FFF2-40B4-BE49-F238E27FC236}">
                <a16:creationId xmlns:a16="http://schemas.microsoft.com/office/drawing/2014/main" id="{0A549093-02E2-9646-A0C3-E24A30A51830}"/>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85</a:t>
            </a:fld>
            <a:endParaRPr lang="en-US">
              <a:solidFill>
                <a:srgbClr val="000000">
                  <a:tint val="75000"/>
                </a:srgbClr>
              </a:solidFill>
              <a:uFillTx/>
            </a:endParaRPr>
          </a:p>
        </p:txBody>
      </p:sp>
    </p:spTree>
    <p:extLst>
      <p:ext uri="{BB962C8B-B14F-4D97-AF65-F5344CB8AC3E}">
        <p14:creationId xmlns:p14="http://schemas.microsoft.com/office/powerpoint/2010/main" val="3220017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500"/>
                                        <p:tgtEl>
                                          <p:spTgt spid="10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6"/>
                                        </p:tgtEl>
                                        <p:attrNameLst>
                                          <p:attrName>style.visibility</p:attrName>
                                        </p:attrNameLst>
                                      </p:cBhvr>
                                      <p:to>
                                        <p:strVal val="visible"/>
                                      </p:to>
                                    </p:set>
                                    <p:animEffect transition="in" filter="fade">
                                      <p:cBhvr>
                                        <p:cTn id="27" dur="500"/>
                                        <p:tgtEl>
                                          <p:spTgt spid="10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500"/>
                                        <p:tgtEl>
                                          <p:spTgt spid="1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fade">
                                      <p:cBhvr>
                                        <p:cTn id="37" dur="500"/>
                                        <p:tgtEl>
                                          <p:spTgt spid="1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fade">
                                      <p:cBhvr>
                                        <p:cTn id="47" dur="500"/>
                                        <p:tgtEl>
                                          <p:spTgt spid="10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9"/>
                                        </p:tgtEl>
                                        <p:attrNameLst>
                                          <p:attrName>style.visibility</p:attrName>
                                        </p:attrNameLst>
                                      </p:cBhvr>
                                      <p:to>
                                        <p:strVal val="visible"/>
                                      </p:to>
                                    </p:set>
                                    <p:animEffect transition="in" filter="fade">
                                      <p:cBhvr>
                                        <p:cTn id="52" dur="500"/>
                                        <p:tgtEl>
                                          <p:spTgt spid="14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9"/>
                                        </p:tgtEl>
                                        <p:attrNameLst>
                                          <p:attrName>style.visibility</p:attrName>
                                        </p:attrNameLst>
                                      </p:cBhvr>
                                      <p:to>
                                        <p:strVal val="visible"/>
                                      </p:to>
                                    </p:set>
                                    <p:animEffect transition="in" filter="fade">
                                      <p:cBhvr>
                                        <p:cTn id="57" dur="500"/>
                                        <p:tgtEl>
                                          <p:spTgt spid="13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4"/>
                                        </p:tgtEl>
                                        <p:attrNameLst>
                                          <p:attrName>style.visibility</p:attrName>
                                        </p:attrNameLst>
                                      </p:cBhvr>
                                      <p:to>
                                        <p:strVal val="visible"/>
                                      </p:to>
                                    </p:set>
                                    <p:animEffect transition="in" filter="fade">
                                      <p:cBhvr>
                                        <p:cTn id="62"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52" y="224596"/>
            <a:ext cx="12179968" cy="1325563"/>
          </a:xfrm>
        </p:spPr>
        <p:txBody>
          <a:bodyPr/>
          <a:lstStyle/>
          <a:p>
            <a:r>
              <a:rPr lang="en-US" b="1" dirty="0"/>
              <a:t>Online:</a:t>
            </a:r>
            <a:r>
              <a:rPr lang="en-US" dirty="0"/>
              <a:t> Compute Predictions at Query Time</a:t>
            </a:r>
          </a:p>
        </p:txBody>
      </p:sp>
      <p:sp>
        <p:nvSpPr>
          <p:cNvPr id="3" name="Content Placeholder 2"/>
          <p:cNvSpPr>
            <a:spLocks noGrp="1"/>
          </p:cNvSpPr>
          <p:nvPr>
            <p:ph idx="1"/>
          </p:nvPr>
        </p:nvSpPr>
        <p:spPr>
          <a:xfrm>
            <a:off x="563880" y="1350137"/>
            <a:ext cx="11335512" cy="5507863"/>
          </a:xfrm>
        </p:spPr>
        <p:txBody>
          <a:bodyPr>
            <a:noAutofit/>
          </a:bodyPr>
          <a:lstStyle/>
          <a:p>
            <a:r>
              <a:rPr lang="en-US" b="1" dirty="0"/>
              <a:t>Examples</a:t>
            </a:r>
            <a:endParaRPr lang="en-US" dirty="0"/>
          </a:p>
          <a:p>
            <a:pPr lvl="1"/>
            <a:r>
              <a:rPr lang="en-US" dirty="0"/>
              <a:t>Signals processing: speech recognition &amp; image tagging </a:t>
            </a:r>
          </a:p>
          <a:p>
            <a:pPr lvl="1"/>
            <a:r>
              <a:rPr lang="en-US" dirty="0"/>
              <a:t>Ad-targeting based on search terms, available ads, user features</a:t>
            </a:r>
          </a:p>
          <a:p>
            <a:r>
              <a:rPr lang="en-US" b="1" dirty="0"/>
              <a:t>Advantages</a:t>
            </a:r>
          </a:p>
          <a:p>
            <a:pPr lvl="1"/>
            <a:r>
              <a:rPr lang="en-US" dirty="0"/>
              <a:t>Compute only necessary queries</a:t>
            </a:r>
          </a:p>
          <a:p>
            <a:pPr lvl="1"/>
            <a:r>
              <a:rPr lang="en-US" dirty="0"/>
              <a:t>Enables models to be changed rapidly (e.g., bandit exploration)</a:t>
            </a:r>
          </a:p>
          <a:p>
            <a:pPr lvl="1"/>
            <a:r>
              <a:rPr lang="en-US" dirty="0"/>
              <a:t>Queries do not need to be from small ground set</a:t>
            </a:r>
          </a:p>
          <a:p>
            <a:r>
              <a:rPr lang="en-US" b="1" dirty="0"/>
              <a:t>Disadvantages</a:t>
            </a:r>
          </a:p>
          <a:p>
            <a:pPr lvl="1"/>
            <a:r>
              <a:rPr lang="en-US" dirty="0"/>
              <a:t>Increases complexity and computation overhead of serving system</a:t>
            </a:r>
          </a:p>
          <a:p>
            <a:pPr lvl="1"/>
            <a:r>
              <a:rPr lang="en-US" dirty="0"/>
              <a:t>Requires low and predictable latency from models</a:t>
            </a:r>
          </a:p>
          <a:p>
            <a:pPr lvl="2"/>
            <a:endParaRPr lang="en-US" dirty="0"/>
          </a:p>
          <a:p>
            <a:pPr lvl="1"/>
            <a:endParaRPr lang="en-US" dirty="0"/>
          </a:p>
        </p:txBody>
      </p:sp>
      <p:sp>
        <p:nvSpPr>
          <p:cNvPr id="4" name="Slide Number Placeholder 3">
            <a:extLst>
              <a:ext uri="{FF2B5EF4-FFF2-40B4-BE49-F238E27FC236}">
                <a16:creationId xmlns:a16="http://schemas.microsoft.com/office/drawing/2014/main" id="{F1DA1D7C-80D1-6543-81B5-4D11C2D61F2E}"/>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86</a:t>
            </a:fld>
            <a:endParaRPr lang="en-US">
              <a:solidFill>
                <a:srgbClr val="000000">
                  <a:tint val="75000"/>
                </a:srgbClr>
              </a:solidFill>
              <a:uFillTx/>
            </a:endParaRPr>
          </a:p>
        </p:txBody>
      </p:sp>
    </p:spTree>
    <p:extLst>
      <p:ext uri="{BB962C8B-B14F-4D97-AF65-F5344CB8AC3E}">
        <p14:creationId xmlns:p14="http://schemas.microsoft.com/office/powerpoint/2010/main" val="425371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6C23B-B71F-454D-9046-3101A4CE1CFA}"/>
              </a:ext>
            </a:extLst>
          </p:cNvPr>
          <p:cNvSpPr>
            <a:spLocks noGrp="1"/>
          </p:cNvSpPr>
          <p:nvPr>
            <p:ph type="title"/>
          </p:nvPr>
        </p:nvSpPr>
        <p:spPr/>
        <p:txBody>
          <a:bodyPr/>
          <a:lstStyle/>
          <a:p>
            <a:r>
              <a:rPr lang="en-US" dirty="0"/>
              <a:t>Active Area of Research in my Group</a:t>
            </a:r>
          </a:p>
        </p:txBody>
      </p:sp>
      <p:sp>
        <p:nvSpPr>
          <p:cNvPr id="4" name="Slide Number Placeholder 3">
            <a:extLst>
              <a:ext uri="{FF2B5EF4-FFF2-40B4-BE49-F238E27FC236}">
                <a16:creationId xmlns:a16="http://schemas.microsoft.com/office/drawing/2014/main" id="{F43463B5-82FB-704E-B673-2234B709BC55}"/>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87</a:t>
            </a:fld>
            <a:endParaRPr lang="en-US">
              <a:solidFill>
                <a:srgbClr val="000000">
                  <a:tint val="75000"/>
                </a:srgbClr>
              </a:solidFill>
              <a:uFillTx/>
            </a:endParaRPr>
          </a:p>
        </p:txBody>
      </p:sp>
      <p:pic>
        <p:nvPicPr>
          <p:cNvPr id="5" name="Picture 4">
            <a:extLst>
              <a:ext uri="{FF2B5EF4-FFF2-40B4-BE49-F238E27FC236}">
                <a16:creationId xmlns:a16="http://schemas.microsoft.com/office/drawing/2014/main" id="{7207C9A3-DD65-9C46-9CB3-84BE04AE1683}"/>
              </a:ext>
            </a:extLst>
          </p:cNvPr>
          <p:cNvPicPr>
            <a:picLocks noChangeAspect="1"/>
          </p:cNvPicPr>
          <p:nvPr/>
        </p:nvPicPr>
        <p:blipFill>
          <a:blip r:embed="rId2"/>
          <a:stretch>
            <a:fillRect/>
          </a:stretch>
        </p:blipFill>
        <p:spPr>
          <a:xfrm>
            <a:off x="552449" y="2636021"/>
            <a:ext cx="5131533" cy="3243064"/>
          </a:xfrm>
          <a:prstGeom prst="rect">
            <a:avLst/>
          </a:prstGeom>
        </p:spPr>
      </p:pic>
      <p:sp>
        <p:nvSpPr>
          <p:cNvPr id="6" name="TextBox 5">
            <a:extLst>
              <a:ext uri="{FF2B5EF4-FFF2-40B4-BE49-F238E27FC236}">
                <a16:creationId xmlns:a16="http://schemas.microsoft.com/office/drawing/2014/main" id="{4AA854B1-6D2A-AD42-9D95-E1F511E6C015}"/>
              </a:ext>
            </a:extLst>
          </p:cNvPr>
          <p:cNvSpPr txBox="1"/>
          <p:nvPr/>
        </p:nvSpPr>
        <p:spPr>
          <a:xfrm>
            <a:off x="552450" y="1892226"/>
            <a:ext cx="5131533" cy="738664"/>
          </a:xfrm>
          <a:prstGeom prst="rect">
            <a:avLst/>
          </a:prstGeom>
        </p:spPr>
        <p:txBody>
          <a:bodyPr wrap="none" rtlCol="0">
            <a:spAutoFit/>
          </a:bodyPr>
          <a:lstStyle/>
          <a:p>
            <a:r>
              <a:rPr lang="en-US" sz="2400" dirty="0"/>
              <a:t>Clipper Prediction Serving System</a:t>
            </a:r>
          </a:p>
          <a:p>
            <a:r>
              <a:rPr lang="en-US" dirty="0"/>
              <a:t>[NSDI’17]</a:t>
            </a:r>
          </a:p>
        </p:txBody>
      </p:sp>
      <p:sp>
        <p:nvSpPr>
          <p:cNvPr id="8" name="TextBox 7">
            <a:extLst>
              <a:ext uri="{FF2B5EF4-FFF2-40B4-BE49-F238E27FC236}">
                <a16:creationId xmlns:a16="http://schemas.microsoft.com/office/drawing/2014/main" id="{AB842C46-F2FC-0D42-9211-2EA67EF36608}"/>
              </a:ext>
            </a:extLst>
          </p:cNvPr>
          <p:cNvSpPr txBox="1"/>
          <p:nvPr/>
        </p:nvSpPr>
        <p:spPr>
          <a:xfrm>
            <a:off x="6096001" y="1887095"/>
            <a:ext cx="5727850" cy="738664"/>
          </a:xfrm>
          <a:prstGeom prst="rect">
            <a:avLst/>
          </a:prstGeom>
        </p:spPr>
        <p:txBody>
          <a:bodyPr wrap="none" rtlCol="0">
            <a:spAutoFit/>
          </a:bodyPr>
          <a:lstStyle/>
          <a:p>
            <a:r>
              <a:rPr lang="en-US" sz="2400" dirty="0" err="1"/>
              <a:t>InferLine</a:t>
            </a:r>
            <a:r>
              <a:rPr lang="en-US" sz="2400" dirty="0"/>
              <a:t> Pipeline Provisioning System</a:t>
            </a:r>
          </a:p>
          <a:p>
            <a:r>
              <a:rPr lang="en-US" dirty="0"/>
              <a:t>[Under review]</a:t>
            </a:r>
          </a:p>
        </p:txBody>
      </p:sp>
      <p:pic>
        <p:nvPicPr>
          <p:cNvPr id="9" name="Picture 8">
            <a:extLst>
              <a:ext uri="{FF2B5EF4-FFF2-40B4-BE49-F238E27FC236}">
                <a16:creationId xmlns:a16="http://schemas.microsoft.com/office/drawing/2014/main" id="{A1B51F7A-2B2B-A04C-B4DC-2003F56D5F37}"/>
              </a:ext>
            </a:extLst>
          </p:cNvPr>
          <p:cNvPicPr>
            <a:picLocks noChangeAspect="1"/>
          </p:cNvPicPr>
          <p:nvPr/>
        </p:nvPicPr>
        <p:blipFill>
          <a:blip r:embed="rId3"/>
          <a:stretch>
            <a:fillRect/>
          </a:stretch>
        </p:blipFill>
        <p:spPr>
          <a:xfrm>
            <a:off x="6054724" y="2749181"/>
            <a:ext cx="5584827" cy="2846543"/>
          </a:xfrm>
          <a:prstGeom prst="rect">
            <a:avLst/>
          </a:prstGeom>
        </p:spPr>
      </p:pic>
    </p:spTree>
    <p:extLst>
      <p:ext uri="{BB962C8B-B14F-4D97-AF65-F5344CB8AC3E}">
        <p14:creationId xmlns:p14="http://schemas.microsoft.com/office/powerpoint/2010/main" val="12126651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455724C-3E22-404F-B902-9F14B8183ED5}"/>
              </a:ext>
            </a:extLst>
          </p:cNvPr>
          <p:cNvSpPr>
            <a:spLocks noGrp="1"/>
          </p:cNvSpPr>
          <p:nvPr>
            <p:ph idx="1"/>
          </p:nvPr>
        </p:nvSpPr>
        <p:spPr>
          <a:xfrm>
            <a:off x="766233" y="1268729"/>
            <a:ext cx="12000229" cy="5376861"/>
          </a:xfrm>
        </p:spPr>
        <p:txBody>
          <a:bodyPr>
            <a:noAutofit/>
          </a:bodyPr>
          <a:lstStyle/>
          <a:p>
            <a:r>
              <a:rPr lang="en-US" sz="2400" dirty="0">
                <a:sym typeface="Wingdings" pitchFamily="2" charset="2"/>
              </a:rPr>
              <a:t>Inference requires less memory  </a:t>
            </a:r>
            <a:r>
              <a:rPr lang="en-US" sz="2400" b="1" dirty="0">
                <a:sym typeface="Wingdings" pitchFamily="2" charset="2"/>
              </a:rPr>
              <a:t>focus on compute</a:t>
            </a:r>
          </a:p>
          <a:p>
            <a:r>
              <a:rPr lang="en-US" sz="2400" dirty="0">
                <a:sym typeface="Wingdings" pitchFamily="2" charset="2"/>
              </a:rPr>
              <a:t>Greater emphasis on </a:t>
            </a:r>
            <a:r>
              <a:rPr lang="en-US" sz="2400" b="1" dirty="0">
                <a:sym typeface="Wingdings" pitchFamily="2" charset="2"/>
              </a:rPr>
              <a:t>latency</a:t>
            </a:r>
            <a:r>
              <a:rPr lang="en-US" sz="2400" dirty="0">
                <a:sym typeface="Wingdings" pitchFamily="2" charset="2"/>
              </a:rPr>
              <a:t> instead of throughput</a:t>
            </a:r>
          </a:p>
          <a:p>
            <a:pPr lvl="1"/>
            <a:r>
              <a:rPr lang="en-US" sz="2000" dirty="0">
                <a:sym typeface="Wingdings" pitchFamily="2" charset="2"/>
              </a:rPr>
              <a:t>Focus on </a:t>
            </a:r>
            <a:r>
              <a:rPr lang="en-US" sz="2000" b="1" dirty="0">
                <a:sym typeface="Wingdings" pitchFamily="2" charset="2"/>
              </a:rPr>
              <a:t>small batch</a:t>
            </a:r>
            <a:r>
              <a:rPr lang="en-US" sz="2000" dirty="0">
                <a:sym typeface="Wingdings" pitchFamily="2" charset="2"/>
              </a:rPr>
              <a:t> inference (batch size = 1)</a:t>
            </a:r>
          </a:p>
          <a:p>
            <a:pPr lvl="1"/>
            <a:r>
              <a:rPr lang="en-US" sz="2000" dirty="0">
                <a:sym typeface="Wingdings" pitchFamily="2" charset="2"/>
              </a:rPr>
              <a:t>Opportunity to exploit </a:t>
            </a:r>
            <a:r>
              <a:rPr lang="en-US" sz="2000" b="1" dirty="0">
                <a:sym typeface="Wingdings" pitchFamily="2" charset="2"/>
              </a:rPr>
              <a:t>pipeline parallelism</a:t>
            </a:r>
          </a:p>
          <a:p>
            <a:pPr lvl="1"/>
            <a:r>
              <a:rPr lang="en-US" sz="2000" dirty="0">
                <a:sym typeface="Wingdings" pitchFamily="2" charset="2"/>
              </a:rPr>
              <a:t>Need </a:t>
            </a:r>
            <a:r>
              <a:rPr lang="en-US" sz="2000" b="1" dirty="0">
                <a:sym typeface="Wingdings" pitchFamily="2" charset="2"/>
              </a:rPr>
              <a:t>high availability </a:t>
            </a:r>
            <a:r>
              <a:rPr lang="en-US" sz="2000" dirty="0">
                <a:sym typeface="Wingdings" pitchFamily="2" charset="2"/>
              </a:rPr>
              <a:t> esp. in mission critical settings </a:t>
            </a:r>
          </a:p>
          <a:p>
            <a:r>
              <a:rPr lang="en-US" sz="2400" dirty="0">
                <a:sym typeface="Wingdings" pitchFamily="2" charset="2"/>
              </a:rPr>
              <a:t>Often runs multiple </a:t>
            </a:r>
            <a:r>
              <a:rPr lang="en-US" sz="2400" b="1" dirty="0">
                <a:sym typeface="Wingdings" pitchFamily="2" charset="2"/>
              </a:rPr>
              <a:t>concurrent prediction tasks</a:t>
            </a:r>
          </a:p>
          <a:p>
            <a:pPr lvl="1"/>
            <a:r>
              <a:rPr lang="en-US" sz="2000" dirty="0">
                <a:sym typeface="Wingdings" pitchFamily="2" charset="2"/>
              </a:rPr>
              <a:t>Cloud  Multitenancy  Performance isolation</a:t>
            </a:r>
          </a:p>
          <a:p>
            <a:pPr lvl="1"/>
            <a:r>
              <a:rPr lang="en-US" sz="2000" dirty="0">
                <a:sym typeface="Wingdings" pitchFamily="2" charset="2"/>
              </a:rPr>
              <a:t>Edge  supporting multiple data streams</a:t>
            </a:r>
          </a:p>
          <a:p>
            <a:r>
              <a:rPr lang="en-US" sz="2400" dirty="0">
                <a:sym typeface="Wingdings" pitchFamily="2" charset="2"/>
              </a:rPr>
              <a:t>Tolerate </a:t>
            </a:r>
            <a:r>
              <a:rPr lang="en-US" sz="2400" b="1" dirty="0">
                <a:sym typeface="Wingdings" pitchFamily="2" charset="2"/>
              </a:rPr>
              <a:t>model compression</a:t>
            </a:r>
            <a:r>
              <a:rPr lang="en-US" sz="2400" dirty="0">
                <a:sym typeface="Wingdings" pitchFamily="2" charset="2"/>
              </a:rPr>
              <a:t> and </a:t>
            </a:r>
            <a:r>
              <a:rPr lang="en-US" sz="2400" b="1" dirty="0">
                <a:sym typeface="Wingdings" pitchFamily="2" charset="2"/>
              </a:rPr>
              <a:t>quantization</a:t>
            </a:r>
          </a:p>
          <a:p>
            <a:pPr lvl="1"/>
            <a:r>
              <a:rPr lang="en-US" sz="2000" dirty="0">
                <a:sym typeface="Wingdings" pitchFamily="2" charset="2"/>
              </a:rPr>
              <a:t>As low as 4-bit activations and weights</a:t>
            </a:r>
          </a:p>
          <a:p>
            <a:r>
              <a:rPr lang="en-US" sz="2400" b="1" dirty="0" err="1">
                <a:sym typeface="Wingdings" pitchFamily="2" charset="2"/>
              </a:rPr>
              <a:t>Bursty</a:t>
            </a:r>
            <a:r>
              <a:rPr lang="en-US" sz="2400" b="1" dirty="0">
                <a:sym typeface="Wingdings" pitchFamily="2" charset="2"/>
              </a:rPr>
              <a:t> load</a:t>
            </a:r>
          </a:p>
          <a:p>
            <a:pPr lvl="1"/>
            <a:r>
              <a:rPr lang="en-US" sz="2000" dirty="0">
                <a:sym typeface="Wingdings" pitchFamily="2" charset="2"/>
              </a:rPr>
              <a:t>Statistical multiplexing</a:t>
            </a:r>
          </a:p>
          <a:p>
            <a:pPr lvl="1"/>
            <a:r>
              <a:rPr lang="en-US" sz="2000" dirty="0">
                <a:sym typeface="Wingdings" pitchFamily="2" charset="2"/>
              </a:rPr>
              <a:t>Use inference hardware for background training?</a:t>
            </a:r>
          </a:p>
          <a:p>
            <a:endParaRPr lang="en-US" sz="2400" dirty="0">
              <a:sym typeface="Wingdings" pitchFamily="2" charset="2"/>
            </a:endParaRPr>
          </a:p>
          <a:p>
            <a:endParaRPr lang="en-US" sz="2400" dirty="0">
              <a:sym typeface="Wingdings" pitchFamily="2" charset="2"/>
            </a:endParaRPr>
          </a:p>
          <a:p>
            <a:endParaRPr lang="en-US" sz="2400" dirty="0">
              <a:sym typeface="Wingdings" pitchFamily="2" charset="2"/>
            </a:endParaRPr>
          </a:p>
        </p:txBody>
      </p:sp>
      <p:sp>
        <p:nvSpPr>
          <p:cNvPr id="4" name="Title 3">
            <a:extLst>
              <a:ext uri="{FF2B5EF4-FFF2-40B4-BE49-F238E27FC236}">
                <a16:creationId xmlns:a16="http://schemas.microsoft.com/office/drawing/2014/main" id="{AE9515D7-011E-0E4D-99EE-EE26ADCDAF81}"/>
              </a:ext>
            </a:extLst>
          </p:cNvPr>
          <p:cNvSpPr>
            <a:spLocks noGrp="1"/>
          </p:cNvSpPr>
          <p:nvPr>
            <p:ph type="title"/>
          </p:nvPr>
        </p:nvSpPr>
        <p:spPr/>
        <p:txBody>
          <a:bodyPr/>
          <a:lstStyle/>
          <a:p>
            <a:r>
              <a:rPr lang="en-US" dirty="0"/>
              <a:t>Prediction Serving </a:t>
            </a:r>
            <a:r>
              <a:rPr lang="en-US" dirty="0">
                <a:sym typeface="Wingdings" pitchFamily="2" charset="2"/>
              </a:rPr>
              <a:t> Hardware</a:t>
            </a:r>
            <a:endParaRPr lang="en-US" dirty="0"/>
          </a:p>
        </p:txBody>
      </p:sp>
    </p:spTree>
    <p:extLst>
      <p:ext uri="{BB962C8B-B14F-4D97-AF65-F5344CB8AC3E}">
        <p14:creationId xmlns:p14="http://schemas.microsoft.com/office/powerpoint/2010/main" val="7078459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fade">
                                      <p:cBhvr>
                                        <p:cTn id="57" dur="500"/>
                                        <p:tgtEl>
                                          <p:spTgt spid="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fade">
                                      <p:cBhvr>
                                        <p:cTn id="62" dur="500"/>
                                        <p:tgtEl>
                                          <p:spTgt spid="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12" end="12"/>
                                            </p:txEl>
                                          </p:spTgt>
                                        </p:tgtEl>
                                        <p:attrNameLst>
                                          <p:attrName>style.visibility</p:attrName>
                                        </p:attrNameLst>
                                      </p:cBhvr>
                                      <p:to>
                                        <p:strVal val="visible"/>
                                      </p:to>
                                    </p:set>
                                    <p:animEffect transition="in" filter="fade">
                                      <p:cBhvr>
                                        <p:cTn id="67"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itle 4">
            <a:extLst>
              <a:ext uri="{FF2B5EF4-FFF2-40B4-BE49-F238E27FC236}">
                <a16:creationId xmlns:a16="http://schemas.microsoft.com/office/drawing/2014/main" id="{34F67393-894C-3D4A-AEC3-AC6576122527}"/>
              </a:ext>
            </a:extLst>
          </p:cNvPr>
          <p:cNvSpPr txBox="1">
            <a:spLocks/>
          </p:cNvSpPr>
          <p:nvPr/>
        </p:nvSpPr>
        <p:spPr>
          <a:xfrm>
            <a:off x="166872" y="-98605"/>
            <a:ext cx="11839440" cy="2387600"/>
          </a:xfrm>
          <a:prstGeom prst="rect">
            <a:avLst/>
          </a:prstGeom>
        </p:spPr>
        <p:txBody>
          <a:bodyPr vert="horz" lIns="121920" tIns="60960" rIns="121920" bIns="60960" rtlCol="0" anchor="ctr">
            <a:normAutofit/>
          </a:bodyPr>
          <a:lstStyle>
            <a:lvl1pPr algn="l" defTabSz="685783" rtl="0" eaLnBrk="1" latinLnBrk="0" hangingPunct="1">
              <a:lnSpc>
                <a:spcPct val="90000"/>
              </a:lnSpc>
              <a:spcBef>
                <a:spcPct val="0"/>
              </a:spcBef>
              <a:buNone/>
              <a:defRPr sz="3300" kern="1200">
                <a:solidFill>
                  <a:schemeClr val="tx1"/>
                </a:solidFill>
                <a:uFillTx/>
                <a:latin typeface="+mj-lt"/>
                <a:ea typeface="Helvetica Neue" charset="0"/>
                <a:cs typeface="Helvetica Neue" charset="0"/>
              </a:defRPr>
            </a:lvl1pPr>
          </a:lstStyle>
          <a:p>
            <a:pPr algn="ctr" defTabSz="914354"/>
            <a:r>
              <a:rPr lang="en-US" sz="5867" dirty="0">
                <a:solidFill>
                  <a:srgbClr val="000000"/>
                </a:solidFill>
                <a:latin typeface="Century Gothic" panose="020F0302020204030204"/>
              </a:rPr>
              <a:t>Machine Learning Lifecycle</a:t>
            </a:r>
          </a:p>
        </p:txBody>
      </p:sp>
      <p:grpSp>
        <p:nvGrpSpPr>
          <p:cNvPr id="2" name="Group 1">
            <a:extLst>
              <a:ext uri="{FF2B5EF4-FFF2-40B4-BE49-F238E27FC236}">
                <a16:creationId xmlns:a16="http://schemas.microsoft.com/office/drawing/2014/main" id="{66C3A756-B4CF-C144-9825-6A3408A0CBF7}"/>
              </a:ext>
            </a:extLst>
          </p:cNvPr>
          <p:cNvGrpSpPr/>
          <p:nvPr/>
        </p:nvGrpSpPr>
        <p:grpSpPr>
          <a:xfrm>
            <a:off x="407113" y="2185891"/>
            <a:ext cx="11485845" cy="3193364"/>
            <a:chOff x="400238" y="2433398"/>
            <a:chExt cx="11485845" cy="3193364"/>
          </a:xfrm>
        </p:grpSpPr>
        <p:pic>
          <p:nvPicPr>
            <p:cNvPr id="150" name="Picture 149">
              <a:extLst>
                <a:ext uri="{FF2B5EF4-FFF2-40B4-BE49-F238E27FC236}">
                  <a16:creationId xmlns:a16="http://schemas.microsoft.com/office/drawing/2014/main" id="{04FD447B-ACCF-4943-8782-52B641A2E2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0238" y="2433398"/>
              <a:ext cx="3772699" cy="2286000"/>
            </a:xfrm>
            <a:prstGeom prst="rect">
              <a:avLst/>
            </a:prstGeom>
          </p:spPr>
        </p:pic>
        <p:pic>
          <p:nvPicPr>
            <p:cNvPr id="151" name="Picture 150">
              <a:extLst>
                <a:ext uri="{FF2B5EF4-FFF2-40B4-BE49-F238E27FC236}">
                  <a16:creationId xmlns:a16="http://schemas.microsoft.com/office/drawing/2014/main" id="{177F01C0-D2FA-1242-ACA9-184FCCA158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0474" y="2433398"/>
              <a:ext cx="2566823" cy="2286000"/>
            </a:xfrm>
            <a:prstGeom prst="rect">
              <a:avLst/>
            </a:prstGeom>
          </p:spPr>
        </p:pic>
        <p:pic>
          <p:nvPicPr>
            <p:cNvPr id="152" name="Picture 151">
              <a:extLst>
                <a:ext uri="{FF2B5EF4-FFF2-40B4-BE49-F238E27FC236}">
                  <a16:creationId xmlns:a16="http://schemas.microsoft.com/office/drawing/2014/main" id="{0C92E67A-76A9-694B-8AB6-BF07F51E7C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71183" y="2433398"/>
              <a:ext cx="4914900" cy="2286000"/>
            </a:xfrm>
            <a:prstGeom prst="rect">
              <a:avLst/>
            </a:prstGeom>
          </p:spPr>
        </p:pic>
        <p:pic>
          <p:nvPicPr>
            <p:cNvPr id="153" name="Picture 152">
              <a:extLst>
                <a:ext uri="{FF2B5EF4-FFF2-40B4-BE49-F238E27FC236}">
                  <a16:creationId xmlns:a16="http://schemas.microsoft.com/office/drawing/2014/main" id="{F6CF9056-8EE7-4044-BE92-144AF03DA2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53920" y="2632557"/>
              <a:ext cx="220146" cy="2078182"/>
            </a:xfrm>
            <a:prstGeom prst="rect">
              <a:avLst/>
            </a:prstGeom>
          </p:spPr>
        </p:pic>
        <p:pic>
          <p:nvPicPr>
            <p:cNvPr id="154" name="Picture 153">
              <a:extLst>
                <a:ext uri="{FF2B5EF4-FFF2-40B4-BE49-F238E27FC236}">
                  <a16:creationId xmlns:a16="http://schemas.microsoft.com/office/drawing/2014/main" id="{B6B44B13-AA90-1248-A728-DE8CE45BA36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66104" y="2632557"/>
              <a:ext cx="220146" cy="2078182"/>
            </a:xfrm>
            <a:prstGeom prst="rect">
              <a:avLst/>
            </a:prstGeom>
          </p:spPr>
        </p:pic>
        <p:pic>
          <p:nvPicPr>
            <p:cNvPr id="155" name="Picture 154">
              <a:extLst>
                <a:ext uri="{FF2B5EF4-FFF2-40B4-BE49-F238E27FC236}">
                  <a16:creationId xmlns:a16="http://schemas.microsoft.com/office/drawing/2014/main" id="{1B95B85E-8BE4-7240-82EF-CAB54FF5543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50224" y="5055064"/>
              <a:ext cx="1034775" cy="571698"/>
            </a:xfrm>
            <a:prstGeom prst="rect">
              <a:avLst/>
            </a:prstGeom>
          </p:spPr>
        </p:pic>
        <p:pic>
          <p:nvPicPr>
            <p:cNvPr id="156" name="Picture 155">
              <a:extLst>
                <a:ext uri="{FF2B5EF4-FFF2-40B4-BE49-F238E27FC236}">
                  <a16:creationId xmlns:a16="http://schemas.microsoft.com/office/drawing/2014/main" id="{DBDBC0EA-602C-004F-AA3E-4418E10CC5A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88150" y="5055064"/>
              <a:ext cx="1075474" cy="571698"/>
            </a:xfrm>
            <a:prstGeom prst="rect">
              <a:avLst/>
            </a:prstGeom>
          </p:spPr>
        </p:pic>
        <p:pic>
          <p:nvPicPr>
            <p:cNvPr id="157" name="Picture 156">
              <a:extLst>
                <a:ext uri="{FF2B5EF4-FFF2-40B4-BE49-F238E27FC236}">
                  <a16:creationId xmlns:a16="http://schemas.microsoft.com/office/drawing/2014/main" id="{5317F926-C9D2-5144-8F71-F1802F5F324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798269" y="5055064"/>
              <a:ext cx="1075474" cy="571698"/>
            </a:xfrm>
            <a:prstGeom prst="rect">
              <a:avLst/>
            </a:prstGeom>
          </p:spPr>
        </p:pic>
      </p:grpSp>
      <p:sp>
        <p:nvSpPr>
          <p:cNvPr id="13" name="TextBox 12">
            <a:extLst>
              <a:ext uri="{FF2B5EF4-FFF2-40B4-BE49-F238E27FC236}">
                <a16:creationId xmlns:a16="http://schemas.microsoft.com/office/drawing/2014/main" id="{FB5AF15E-B7B9-1745-854C-7CDC4E43A6AC}"/>
              </a:ext>
            </a:extLst>
          </p:cNvPr>
          <p:cNvSpPr txBox="1"/>
          <p:nvPr/>
        </p:nvSpPr>
        <p:spPr>
          <a:xfrm>
            <a:off x="3313026" y="7265131"/>
            <a:ext cx="5565947" cy="1569660"/>
          </a:xfrm>
          <a:prstGeom prst="rect">
            <a:avLst/>
          </a:prstGeom>
          <a:noFill/>
        </p:spPr>
        <p:txBody>
          <a:bodyPr wrap="none" rtlCol="0">
            <a:spAutoFit/>
          </a:bodyPr>
          <a:lstStyle/>
          <a:p>
            <a:r>
              <a:rPr lang="en-US" sz="9600" dirty="0">
                <a:latin typeface="Century Gothic" panose="020B0502020202020204" pitchFamily="34" charset="0"/>
                <a:ea typeface="Tahoma" panose="020B0604030504040204" pitchFamily="34" charset="0"/>
                <a:cs typeface="Tahoma" panose="020B0604030504040204" pitchFamily="34" charset="0"/>
              </a:rPr>
              <a:t>Security?</a:t>
            </a:r>
          </a:p>
        </p:txBody>
      </p:sp>
      <p:sp>
        <p:nvSpPr>
          <p:cNvPr id="3" name="Slide Number Placeholder 2">
            <a:extLst>
              <a:ext uri="{FF2B5EF4-FFF2-40B4-BE49-F238E27FC236}">
                <a16:creationId xmlns:a16="http://schemas.microsoft.com/office/drawing/2014/main" id="{D2688E31-EEB3-064F-B2D9-930B2CFCF77A}"/>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89</a:t>
            </a:fld>
            <a:endParaRPr lang="en-US">
              <a:solidFill>
                <a:prstClr val="black">
                  <a:tint val="75000"/>
                </a:prstClr>
              </a:solidFill>
            </a:endParaRPr>
          </a:p>
        </p:txBody>
      </p:sp>
    </p:spTree>
    <p:extLst>
      <p:ext uri="{BB962C8B-B14F-4D97-AF65-F5344CB8AC3E}">
        <p14:creationId xmlns:p14="http://schemas.microsoft.com/office/powerpoint/2010/main" val="207498672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829D3A-4631-3643-AB83-8913007F5941}"/>
              </a:ext>
            </a:extLst>
          </p:cNvPr>
          <p:cNvSpPr txBox="1"/>
          <p:nvPr/>
        </p:nvSpPr>
        <p:spPr>
          <a:xfrm>
            <a:off x="717175" y="788746"/>
            <a:ext cx="11277601" cy="2462213"/>
          </a:xfrm>
          <a:prstGeom prst="rect">
            <a:avLst/>
          </a:prstGeom>
          <a:noFill/>
        </p:spPr>
        <p:txBody>
          <a:bodyPr wrap="square" rtlCol="0">
            <a:spAutoFit/>
          </a:bodyPr>
          <a:lstStyle/>
          <a:p>
            <a:r>
              <a:rPr lang="en-US" sz="4800" dirty="0"/>
              <a:t>How do we make </a:t>
            </a:r>
            <a:r>
              <a:rPr lang="en-US" sz="8800" dirty="0">
                <a:solidFill>
                  <a:schemeClr val="accent5"/>
                </a:solidFill>
              </a:rPr>
              <a:t>hardware</a:t>
            </a:r>
            <a:r>
              <a:rPr lang="en-US" sz="8800" dirty="0"/>
              <a:t> </a:t>
            </a:r>
            <a:r>
              <a:rPr lang="en-US" sz="4000" dirty="0"/>
              <a:t>for </a:t>
            </a:r>
          </a:p>
          <a:p>
            <a:r>
              <a:rPr lang="en-US" sz="6000" dirty="0">
                <a:solidFill>
                  <a:schemeClr val="accent2"/>
                </a:solidFill>
              </a:rPr>
              <a:t>Machine learning</a:t>
            </a:r>
            <a:r>
              <a:rPr lang="en-US" sz="6600" dirty="0"/>
              <a:t>?</a:t>
            </a:r>
            <a:endParaRPr lang="en-US" sz="4000" dirty="0"/>
          </a:p>
        </p:txBody>
      </p:sp>
      <p:sp>
        <p:nvSpPr>
          <p:cNvPr id="8" name="TextBox 7">
            <a:extLst>
              <a:ext uri="{FF2B5EF4-FFF2-40B4-BE49-F238E27FC236}">
                <a16:creationId xmlns:a16="http://schemas.microsoft.com/office/drawing/2014/main" id="{59A4FF5D-2EEA-3D49-9C6B-0B5B768E7F93}"/>
              </a:ext>
            </a:extLst>
          </p:cNvPr>
          <p:cNvSpPr txBox="1"/>
          <p:nvPr/>
        </p:nvSpPr>
        <p:spPr>
          <a:xfrm>
            <a:off x="1042146" y="3929771"/>
            <a:ext cx="10107707" cy="1938992"/>
          </a:xfrm>
          <a:prstGeom prst="rect">
            <a:avLst/>
          </a:prstGeom>
          <a:noFill/>
        </p:spPr>
        <p:txBody>
          <a:bodyPr wrap="square" rtlCol="0">
            <a:spAutoFit/>
          </a:bodyPr>
          <a:lstStyle/>
          <a:p>
            <a:pPr algn="r"/>
            <a:r>
              <a:rPr lang="en-US" sz="6000" dirty="0">
                <a:solidFill>
                  <a:schemeClr val="accent2"/>
                </a:solidFill>
              </a:rPr>
              <a:t>Machine learning</a:t>
            </a:r>
            <a:br>
              <a:rPr lang="en-US" sz="6000" dirty="0">
                <a:solidFill>
                  <a:schemeClr val="accent2"/>
                </a:solidFill>
              </a:rPr>
            </a:br>
            <a:r>
              <a:rPr lang="en-US" sz="6000" dirty="0"/>
              <a:t>is not a single application.</a:t>
            </a:r>
            <a:endParaRPr lang="en-US" sz="4800" dirty="0"/>
          </a:p>
        </p:txBody>
      </p:sp>
      <p:sp>
        <p:nvSpPr>
          <p:cNvPr id="10" name="Slide Number Placeholder 9">
            <a:extLst>
              <a:ext uri="{FF2B5EF4-FFF2-40B4-BE49-F238E27FC236}">
                <a16:creationId xmlns:a16="http://schemas.microsoft.com/office/drawing/2014/main" id="{5E765D79-44B6-174B-AB0E-4AE7842D8769}"/>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46755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itle 4">
            <a:extLst>
              <a:ext uri="{FF2B5EF4-FFF2-40B4-BE49-F238E27FC236}">
                <a16:creationId xmlns:a16="http://schemas.microsoft.com/office/drawing/2014/main" id="{34F67393-894C-3D4A-AEC3-AC6576122527}"/>
              </a:ext>
            </a:extLst>
          </p:cNvPr>
          <p:cNvSpPr txBox="1">
            <a:spLocks/>
          </p:cNvSpPr>
          <p:nvPr/>
        </p:nvSpPr>
        <p:spPr>
          <a:xfrm>
            <a:off x="166872" y="-1676884"/>
            <a:ext cx="11839440" cy="2387600"/>
          </a:xfrm>
          <a:prstGeom prst="rect">
            <a:avLst/>
          </a:prstGeom>
        </p:spPr>
        <p:txBody>
          <a:bodyPr vert="horz" lIns="121920" tIns="60960" rIns="121920" bIns="60960" rtlCol="0" anchor="ctr">
            <a:normAutofit/>
          </a:bodyPr>
          <a:lstStyle>
            <a:lvl1pPr algn="l" defTabSz="685783" rtl="0" eaLnBrk="1" latinLnBrk="0" hangingPunct="1">
              <a:lnSpc>
                <a:spcPct val="90000"/>
              </a:lnSpc>
              <a:spcBef>
                <a:spcPct val="0"/>
              </a:spcBef>
              <a:buNone/>
              <a:defRPr sz="3300" kern="1200">
                <a:solidFill>
                  <a:schemeClr val="tx1"/>
                </a:solidFill>
                <a:uFillTx/>
                <a:latin typeface="+mj-lt"/>
                <a:ea typeface="Helvetica Neue" charset="0"/>
                <a:cs typeface="Helvetica Neue" charset="0"/>
              </a:defRPr>
            </a:lvl1pPr>
          </a:lstStyle>
          <a:p>
            <a:pPr algn="ctr" defTabSz="914354"/>
            <a:r>
              <a:rPr lang="en-US" sz="5867" dirty="0">
                <a:solidFill>
                  <a:srgbClr val="000000"/>
                </a:solidFill>
                <a:latin typeface="Century Gothic" panose="020F0302020204030204"/>
              </a:rPr>
              <a:t>Machine Learning Lifecycle</a:t>
            </a:r>
          </a:p>
        </p:txBody>
      </p:sp>
      <p:grpSp>
        <p:nvGrpSpPr>
          <p:cNvPr id="2" name="Group 1">
            <a:extLst>
              <a:ext uri="{FF2B5EF4-FFF2-40B4-BE49-F238E27FC236}">
                <a16:creationId xmlns:a16="http://schemas.microsoft.com/office/drawing/2014/main" id="{66C3A756-B4CF-C144-9825-6A3408A0CBF7}"/>
              </a:ext>
            </a:extLst>
          </p:cNvPr>
          <p:cNvGrpSpPr/>
          <p:nvPr/>
        </p:nvGrpSpPr>
        <p:grpSpPr>
          <a:xfrm>
            <a:off x="407113" y="607612"/>
            <a:ext cx="11485845" cy="3193364"/>
            <a:chOff x="400238" y="2433398"/>
            <a:chExt cx="11485845" cy="3193364"/>
          </a:xfrm>
        </p:grpSpPr>
        <p:pic>
          <p:nvPicPr>
            <p:cNvPr id="150" name="Picture 149">
              <a:extLst>
                <a:ext uri="{FF2B5EF4-FFF2-40B4-BE49-F238E27FC236}">
                  <a16:creationId xmlns:a16="http://schemas.microsoft.com/office/drawing/2014/main" id="{04FD447B-ACCF-4943-8782-52B641A2E2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0238" y="2433398"/>
              <a:ext cx="3772699" cy="2286000"/>
            </a:xfrm>
            <a:prstGeom prst="rect">
              <a:avLst/>
            </a:prstGeom>
          </p:spPr>
        </p:pic>
        <p:pic>
          <p:nvPicPr>
            <p:cNvPr id="151" name="Picture 150">
              <a:extLst>
                <a:ext uri="{FF2B5EF4-FFF2-40B4-BE49-F238E27FC236}">
                  <a16:creationId xmlns:a16="http://schemas.microsoft.com/office/drawing/2014/main" id="{177F01C0-D2FA-1242-ACA9-184FCCA158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0474" y="2433398"/>
              <a:ext cx="2566823" cy="2286000"/>
            </a:xfrm>
            <a:prstGeom prst="rect">
              <a:avLst/>
            </a:prstGeom>
          </p:spPr>
        </p:pic>
        <p:pic>
          <p:nvPicPr>
            <p:cNvPr id="152" name="Picture 151">
              <a:extLst>
                <a:ext uri="{FF2B5EF4-FFF2-40B4-BE49-F238E27FC236}">
                  <a16:creationId xmlns:a16="http://schemas.microsoft.com/office/drawing/2014/main" id="{0C92E67A-76A9-694B-8AB6-BF07F51E7C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71183" y="2433398"/>
              <a:ext cx="4914900" cy="2286000"/>
            </a:xfrm>
            <a:prstGeom prst="rect">
              <a:avLst/>
            </a:prstGeom>
          </p:spPr>
        </p:pic>
        <p:pic>
          <p:nvPicPr>
            <p:cNvPr id="153" name="Picture 152">
              <a:extLst>
                <a:ext uri="{FF2B5EF4-FFF2-40B4-BE49-F238E27FC236}">
                  <a16:creationId xmlns:a16="http://schemas.microsoft.com/office/drawing/2014/main" id="{F6CF9056-8EE7-4044-BE92-144AF03DA2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53920" y="2632557"/>
              <a:ext cx="220146" cy="2078182"/>
            </a:xfrm>
            <a:prstGeom prst="rect">
              <a:avLst/>
            </a:prstGeom>
          </p:spPr>
        </p:pic>
        <p:pic>
          <p:nvPicPr>
            <p:cNvPr id="154" name="Picture 153">
              <a:extLst>
                <a:ext uri="{FF2B5EF4-FFF2-40B4-BE49-F238E27FC236}">
                  <a16:creationId xmlns:a16="http://schemas.microsoft.com/office/drawing/2014/main" id="{B6B44B13-AA90-1248-A728-DE8CE45BA36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66104" y="2632557"/>
              <a:ext cx="220146" cy="2078182"/>
            </a:xfrm>
            <a:prstGeom prst="rect">
              <a:avLst/>
            </a:prstGeom>
          </p:spPr>
        </p:pic>
        <p:pic>
          <p:nvPicPr>
            <p:cNvPr id="155" name="Picture 154">
              <a:extLst>
                <a:ext uri="{FF2B5EF4-FFF2-40B4-BE49-F238E27FC236}">
                  <a16:creationId xmlns:a16="http://schemas.microsoft.com/office/drawing/2014/main" id="{1B95B85E-8BE4-7240-82EF-CAB54FF5543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50224" y="5055064"/>
              <a:ext cx="1034775" cy="571698"/>
            </a:xfrm>
            <a:prstGeom prst="rect">
              <a:avLst/>
            </a:prstGeom>
          </p:spPr>
        </p:pic>
        <p:pic>
          <p:nvPicPr>
            <p:cNvPr id="156" name="Picture 155">
              <a:extLst>
                <a:ext uri="{FF2B5EF4-FFF2-40B4-BE49-F238E27FC236}">
                  <a16:creationId xmlns:a16="http://schemas.microsoft.com/office/drawing/2014/main" id="{DBDBC0EA-602C-004F-AA3E-4418E10CC5A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88150" y="5055064"/>
              <a:ext cx="1075474" cy="571698"/>
            </a:xfrm>
            <a:prstGeom prst="rect">
              <a:avLst/>
            </a:prstGeom>
          </p:spPr>
        </p:pic>
        <p:pic>
          <p:nvPicPr>
            <p:cNvPr id="157" name="Picture 156">
              <a:extLst>
                <a:ext uri="{FF2B5EF4-FFF2-40B4-BE49-F238E27FC236}">
                  <a16:creationId xmlns:a16="http://schemas.microsoft.com/office/drawing/2014/main" id="{5317F926-C9D2-5144-8F71-F1802F5F324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798269" y="5055064"/>
              <a:ext cx="1075474" cy="571698"/>
            </a:xfrm>
            <a:prstGeom prst="rect">
              <a:avLst/>
            </a:prstGeom>
          </p:spPr>
        </p:pic>
      </p:grpSp>
      <p:sp>
        <p:nvSpPr>
          <p:cNvPr id="3" name="TextBox 2">
            <a:extLst>
              <a:ext uri="{FF2B5EF4-FFF2-40B4-BE49-F238E27FC236}">
                <a16:creationId xmlns:a16="http://schemas.microsoft.com/office/drawing/2014/main" id="{0E68EB4A-D2E1-0E44-89DA-4B822A70A6F4}"/>
              </a:ext>
            </a:extLst>
          </p:cNvPr>
          <p:cNvSpPr txBox="1"/>
          <p:nvPr/>
        </p:nvSpPr>
        <p:spPr>
          <a:xfrm>
            <a:off x="3313026" y="4587245"/>
            <a:ext cx="5565947" cy="1569660"/>
          </a:xfrm>
          <a:prstGeom prst="rect">
            <a:avLst/>
          </a:prstGeom>
          <a:noFill/>
        </p:spPr>
        <p:txBody>
          <a:bodyPr wrap="none" rtlCol="0">
            <a:spAutoFit/>
          </a:bodyPr>
          <a:lstStyle/>
          <a:p>
            <a:r>
              <a:rPr lang="en-US" sz="9600" dirty="0">
                <a:latin typeface="Century Gothic" panose="020B0502020202020204" pitchFamily="34" charset="0"/>
                <a:ea typeface="Tahoma" panose="020B0604030504040204" pitchFamily="34" charset="0"/>
                <a:cs typeface="Tahoma" panose="020B0604030504040204" pitchFamily="34" charset="0"/>
              </a:rPr>
              <a:t>Security?</a:t>
            </a:r>
          </a:p>
        </p:txBody>
      </p:sp>
      <p:sp>
        <p:nvSpPr>
          <p:cNvPr id="4" name="Slide Number Placeholder 3">
            <a:extLst>
              <a:ext uri="{FF2B5EF4-FFF2-40B4-BE49-F238E27FC236}">
                <a16:creationId xmlns:a16="http://schemas.microsoft.com/office/drawing/2014/main" id="{674801DB-7CBB-784A-9E15-C38EDD5000F7}"/>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90</a:t>
            </a:fld>
            <a:endParaRPr lang="en-US">
              <a:solidFill>
                <a:prstClr val="black">
                  <a:tint val="75000"/>
                </a:prstClr>
              </a:solidFill>
            </a:endParaRPr>
          </a:p>
        </p:txBody>
      </p:sp>
    </p:spTree>
    <p:extLst>
      <p:ext uri="{BB962C8B-B14F-4D97-AF65-F5344CB8AC3E}">
        <p14:creationId xmlns:p14="http://schemas.microsoft.com/office/powerpoint/2010/main" val="423347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31977" y="1697571"/>
            <a:ext cx="5509713" cy="2968529"/>
            <a:chOff x="438433" y="1267288"/>
            <a:chExt cx="4132285" cy="2226397"/>
          </a:xfrm>
        </p:grpSpPr>
        <p:sp>
          <p:nvSpPr>
            <p:cNvPr id="4" name="Can 3"/>
            <p:cNvSpPr/>
            <p:nvPr/>
          </p:nvSpPr>
          <p:spPr>
            <a:xfrm>
              <a:off x="712068" y="1802819"/>
              <a:ext cx="1150978" cy="1690866"/>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r>
                <a:rPr lang="en-US" sz="2667" dirty="0">
                  <a:solidFill>
                    <a:prstClr val="white"/>
                  </a:solidFill>
                  <a:latin typeface="Helvetica Neue" charset="0"/>
                  <a:ea typeface="Helvetica Neue" charset="0"/>
                  <a:cs typeface="Helvetica Neue" charset="0"/>
                </a:rPr>
                <a:t>Data</a:t>
              </a:r>
            </a:p>
          </p:txBody>
        </p:sp>
        <p:sp>
          <p:nvSpPr>
            <p:cNvPr id="5" name="TextBox 4"/>
            <p:cNvSpPr txBox="1"/>
            <p:nvPr/>
          </p:nvSpPr>
          <p:spPr>
            <a:xfrm>
              <a:off x="438433" y="1267288"/>
              <a:ext cx="4132285" cy="1915909"/>
            </a:xfrm>
            <a:prstGeom prst="rect">
              <a:avLst/>
            </a:prstGeom>
            <a:noFill/>
          </p:spPr>
          <p:txBody>
            <a:bodyPr wrap="none" rtlCol="0">
              <a:spAutoFit/>
            </a:bodyPr>
            <a:lstStyle/>
            <a:p>
              <a:r>
                <a:rPr lang="en-US" sz="3200" dirty="0">
                  <a:solidFill>
                    <a:srgbClr val="000000"/>
                  </a:solidFill>
                  <a:latin typeface="Helvetica Neue" charset="0"/>
                  <a:ea typeface="Helvetica Neue" charset="0"/>
                  <a:cs typeface="Helvetica Neue" charset="0"/>
                </a:rPr>
                <a:t>High-Value </a:t>
              </a:r>
              <a:r>
                <a:rPr lang="en-US" sz="3200" b="1" dirty="0">
                  <a:solidFill>
                    <a:srgbClr val="000000"/>
                  </a:solidFill>
                  <a:latin typeface="Helvetica Neue" charset="0"/>
                  <a:ea typeface="Helvetica Neue" charset="0"/>
                  <a:cs typeface="Helvetica Neue" charset="0"/>
                </a:rPr>
                <a:t>Data</a:t>
              </a:r>
              <a:r>
                <a:rPr lang="en-US" sz="3200" dirty="0">
                  <a:solidFill>
                    <a:srgbClr val="000000"/>
                  </a:solidFill>
                  <a:latin typeface="Helvetica Neue" charset="0"/>
                  <a:ea typeface="Helvetica Neue" charset="0"/>
                  <a:cs typeface="Helvetica Neue" charset="0"/>
                  <a:sym typeface="Wingdings"/>
                </a:rPr>
                <a:t> </a:t>
              </a:r>
              <a:r>
                <a:rPr lang="en-US" sz="3200" i="1" dirty="0">
                  <a:solidFill>
                    <a:srgbClr val="000000"/>
                  </a:solidFill>
                  <a:latin typeface="Helvetica Neue" charset="0"/>
                  <a:ea typeface="Helvetica Neue" charset="0"/>
                  <a:cs typeface="Helvetica Neue" charset="0"/>
                  <a:sym typeface="Wingdings"/>
                </a:rPr>
                <a:t>is </a:t>
              </a:r>
              <a:r>
                <a:rPr lang="en-US" sz="3200" b="1" i="1" dirty="0">
                  <a:solidFill>
                    <a:srgbClr val="000000"/>
                  </a:solidFill>
                  <a:latin typeface="Helvetica Neue" charset="0"/>
                  <a:ea typeface="Helvetica Neue" charset="0"/>
                  <a:cs typeface="Helvetica Neue" charset="0"/>
                  <a:sym typeface="Wingdings"/>
                </a:rPr>
                <a:t>Sensitive</a:t>
              </a:r>
              <a:endParaRPr lang="en-US" sz="3200" i="1" dirty="0">
                <a:solidFill>
                  <a:srgbClr val="000000"/>
                </a:solidFill>
                <a:latin typeface="Helvetica Neue" charset="0"/>
                <a:ea typeface="Helvetica Neue" charset="0"/>
                <a:cs typeface="Helvetica Neue" charset="0"/>
                <a:sym typeface="Wingdings"/>
              </a:endParaRPr>
            </a:p>
            <a:p>
              <a:pPr marL="2438339" indent="-372524">
                <a:buFont typeface="Arial" charset="0"/>
                <a:buChar char="•"/>
              </a:pPr>
              <a:r>
                <a:rPr lang="en-US" sz="3200" dirty="0">
                  <a:solidFill>
                    <a:srgbClr val="000000"/>
                  </a:solidFill>
                  <a:latin typeface="Helvetica Neue" charset="0"/>
                  <a:ea typeface="Helvetica Neue" charset="0"/>
                  <a:cs typeface="Helvetica Neue" charset="0"/>
                  <a:sym typeface="Wingdings"/>
                </a:rPr>
                <a:t>Medical Info.</a:t>
              </a:r>
            </a:p>
            <a:p>
              <a:pPr marL="2438339" indent="-372524">
                <a:buFont typeface="Arial" charset="0"/>
                <a:buChar char="•"/>
              </a:pPr>
              <a:r>
                <a:rPr lang="en-US" sz="3200" dirty="0">
                  <a:solidFill>
                    <a:srgbClr val="000000"/>
                  </a:solidFill>
                  <a:latin typeface="Helvetica Neue" charset="0"/>
                  <a:ea typeface="Helvetica Neue" charset="0"/>
                  <a:cs typeface="Helvetica Neue" charset="0"/>
                  <a:sym typeface="Wingdings"/>
                </a:rPr>
                <a:t>Home video</a:t>
              </a:r>
            </a:p>
            <a:p>
              <a:pPr marL="2438339" indent="-372524">
                <a:buFont typeface="Arial" charset="0"/>
                <a:buChar char="•"/>
              </a:pPr>
              <a:r>
                <a:rPr lang="en-US" sz="3200" dirty="0">
                  <a:solidFill>
                    <a:srgbClr val="000000"/>
                  </a:solidFill>
                  <a:latin typeface="Helvetica Neue" charset="0"/>
                  <a:ea typeface="Helvetica Neue" charset="0"/>
                  <a:cs typeface="Helvetica Neue" charset="0"/>
                  <a:sym typeface="Wingdings"/>
                </a:rPr>
                <a:t>Finance</a:t>
              </a:r>
            </a:p>
            <a:p>
              <a:pPr marL="380990" indent="-380990">
                <a:buFont typeface="Arial" charset="0"/>
                <a:buChar char="•"/>
              </a:pPr>
              <a:endParaRPr lang="en-US" sz="3200" dirty="0">
                <a:solidFill>
                  <a:srgbClr val="000000"/>
                </a:solidFill>
                <a:latin typeface="Helvetica Neue" charset="0"/>
                <a:ea typeface="Helvetica Neue" charset="0"/>
                <a:cs typeface="Helvetica Neue" charset="0"/>
              </a:endParaRPr>
            </a:p>
          </p:txBody>
        </p:sp>
      </p:grpSp>
      <p:grpSp>
        <p:nvGrpSpPr>
          <p:cNvPr id="24" name="Group 23"/>
          <p:cNvGrpSpPr/>
          <p:nvPr/>
        </p:nvGrpSpPr>
        <p:grpSpPr>
          <a:xfrm>
            <a:off x="6095999" y="1682805"/>
            <a:ext cx="5742511" cy="3046988"/>
            <a:chOff x="3519636" y="3486102"/>
            <a:chExt cx="4306883" cy="2285241"/>
          </a:xfrm>
        </p:grpSpPr>
        <p:grpSp>
          <p:nvGrpSpPr>
            <p:cNvPr id="8" name="Group 7"/>
            <p:cNvGrpSpPr/>
            <p:nvPr/>
          </p:nvGrpSpPr>
          <p:grpSpPr>
            <a:xfrm>
              <a:off x="5839284" y="3993905"/>
              <a:ext cx="1987235" cy="1149595"/>
              <a:chOff x="4437802" y="2295143"/>
              <a:chExt cx="2565113" cy="1483893"/>
            </a:xfrm>
          </p:grpSpPr>
          <p:cxnSp>
            <p:nvCxnSpPr>
              <p:cNvPr id="10" name="Straight Arrow Connector 9"/>
              <p:cNvCxnSpPr/>
              <p:nvPr/>
            </p:nvCxnSpPr>
            <p:spPr>
              <a:xfrm>
                <a:off x="6221474" y="3037091"/>
                <a:ext cx="781441" cy="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1" name="Straight Arrow Connector 10"/>
              <p:cNvCxnSpPr/>
              <p:nvPr/>
            </p:nvCxnSpPr>
            <p:spPr>
              <a:xfrm>
                <a:off x="4608575" y="238053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2" name="Straight Arrow Connector 11"/>
              <p:cNvCxnSpPr/>
              <p:nvPr/>
            </p:nvCxnSpPr>
            <p:spPr>
              <a:xfrm>
                <a:off x="4608575" y="2708810"/>
                <a:ext cx="1922918" cy="32828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3" name="Straight Arrow Connector 12"/>
              <p:cNvCxnSpPr/>
              <p:nvPr/>
            </p:nvCxnSpPr>
            <p:spPr>
              <a:xfrm>
                <a:off x="4608575" y="3037089"/>
                <a:ext cx="1922918" cy="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4" name="Straight Arrow Connector 13"/>
              <p:cNvCxnSpPr/>
              <p:nvPr/>
            </p:nvCxnSpPr>
            <p:spPr>
              <a:xfrm flipV="1">
                <a:off x="4608575" y="3037090"/>
                <a:ext cx="1922918" cy="328279"/>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5" name="Straight Arrow Connector 14"/>
              <p:cNvCxnSpPr/>
              <p:nvPr/>
            </p:nvCxnSpPr>
            <p:spPr>
              <a:xfrm flipV="1">
                <a:off x="4608575" y="303709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sp>
            <p:nvSpPr>
              <p:cNvPr id="16" name="Oval 15"/>
              <p:cNvSpPr/>
              <p:nvPr/>
            </p:nvSpPr>
            <p:spPr>
              <a:xfrm>
                <a:off x="5121690" y="2390319"/>
                <a:ext cx="1293541" cy="1293541"/>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70"/>
                <a:endParaRPr lang="en-US" sz="1600">
                  <a:solidFill>
                    <a:prstClr val="black"/>
                  </a:solidFill>
                  <a:latin typeface="Helvetica Neue" charset="0"/>
                  <a:ea typeface="Helvetica Neue" charset="0"/>
                  <a:cs typeface="Helvetica Neue" charset="0"/>
                </a:endParaRPr>
              </a:p>
            </p:txBody>
          </p:sp>
          <p:grpSp>
            <p:nvGrpSpPr>
              <p:cNvPr id="17" name="Group 16"/>
              <p:cNvGrpSpPr/>
              <p:nvPr/>
            </p:nvGrpSpPr>
            <p:grpSpPr>
              <a:xfrm>
                <a:off x="4437802" y="2295143"/>
                <a:ext cx="170773" cy="1483893"/>
                <a:chOff x="4461603" y="726948"/>
                <a:chExt cx="228600" cy="1986366"/>
              </a:xfrm>
            </p:grpSpPr>
            <p:sp>
              <p:nvSpPr>
                <p:cNvPr id="18" name="Oval 17"/>
                <p:cNvSpPr/>
                <p:nvPr/>
              </p:nvSpPr>
              <p:spPr>
                <a:xfrm>
                  <a:off x="4461603" y="726948"/>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endParaRPr lang="en-US" sz="1600">
                    <a:solidFill>
                      <a:prstClr val="white"/>
                    </a:solidFill>
                    <a:latin typeface="Helvetica Neue" charset="0"/>
                    <a:ea typeface="Helvetica Neue" charset="0"/>
                    <a:cs typeface="Helvetica Neue" charset="0"/>
                  </a:endParaRPr>
                </a:p>
              </p:txBody>
            </p:sp>
            <p:sp>
              <p:nvSpPr>
                <p:cNvPr id="19" name="Oval 18"/>
                <p:cNvSpPr/>
                <p:nvPr/>
              </p:nvSpPr>
              <p:spPr>
                <a:xfrm>
                  <a:off x="4461603" y="1605830"/>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endParaRPr lang="en-US" sz="1600">
                    <a:solidFill>
                      <a:prstClr val="white"/>
                    </a:solidFill>
                    <a:latin typeface="Helvetica Neue" charset="0"/>
                    <a:ea typeface="Helvetica Neue" charset="0"/>
                    <a:cs typeface="Helvetica Neue" charset="0"/>
                  </a:endParaRPr>
                </a:p>
              </p:txBody>
            </p:sp>
            <p:sp>
              <p:nvSpPr>
                <p:cNvPr id="20" name="Oval 19"/>
                <p:cNvSpPr/>
                <p:nvPr/>
              </p:nvSpPr>
              <p:spPr>
                <a:xfrm>
                  <a:off x="4461603" y="2045271"/>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endParaRPr lang="en-US" sz="1600">
                    <a:solidFill>
                      <a:prstClr val="white"/>
                    </a:solidFill>
                    <a:latin typeface="Helvetica Neue" charset="0"/>
                    <a:ea typeface="Helvetica Neue" charset="0"/>
                    <a:cs typeface="Helvetica Neue" charset="0"/>
                  </a:endParaRPr>
                </a:p>
              </p:txBody>
            </p:sp>
            <p:sp>
              <p:nvSpPr>
                <p:cNvPr id="21" name="Oval 20"/>
                <p:cNvSpPr/>
                <p:nvPr/>
              </p:nvSpPr>
              <p:spPr>
                <a:xfrm>
                  <a:off x="4461603" y="2484714"/>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endParaRPr lang="en-US" sz="1600">
                    <a:solidFill>
                      <a:prstClr val="white"/>
                    </a:solidFill>
                    <a:latin typeface="Helvetica Neue" charset="0"/>
                    <a:ea typeface="Helvetica Neue" charset="0"/>
                    <a:cs typeface="Helvetica Neue" charset="0"/>
                  </a:endParaRPr>
                </a:p>
              </p:txBody>
            </p:sp>
            <p:sp>
              <p:nvSpPr>
                <p:cNvPr id="22" name="Oval 21"/>
                <p:cNvSpPr/>
                <p:nvPr/>
              </p:nvSpPr>
              <p:spPr>
                <a:xfrm>
                  <a:off x="4461603" y="1166389"/>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endParaRPr lang="en-US" sz="1600">
                    <a:solidFill>
                      <a:prstClr val="white"/>
                    </a:solidFill>
                    <a:latin typeface="Helvetica Neue" charset="0"/>
                    <a:ea typeface="Helvetica Neue" charset="0"/>
                    <a:cs typeface="Helvetica Neue" charset="0"/>
                  </a:endParaRPr>
                </a:p>
              </p:txBody>
            </p:sp>
          </p:grpSp>
        </p:grpSp>
        <p:sp>
          <p:nvSpPr>
            <p:cNvPr id="23" name="TextBox 22"/>
            <p:cNvSpPr txBox="1"/>
            <p:nvPr/>
          </p:nvSpPr>
          <p:spPr>
            <a:xfrm>
              <a:off x="3519636" y="3486102"/>
              <a:ext cx="4305986" cy="2285241"/>
            </a:xfrm>
            <a:prstGeom prst="rect">
              <a:avLst/>
            </a:prstGeom>
            <a:noFill/>
          </p:spPr>
          <p:txBody>
            <a:bodyPr wrap="none" rtlCol="0">
              <a:spAutoFit/>
            </a:bodyPr>
            <a:lstStyle/>
            <a:p>
              <a:r>
                <a:rPr lang="en-US" sz="3200" b="1" dirty="0">
                  <a:solidFill>
                    <a:srgbClr val="000000"/>
                  </a:solidFill>
                  <a:latin typeface="Helvetica Neue" charset="0"/>
                  <a:ea typeface="Helvetica Neue" charset="0"/>
                  <a:cs typeface="Helvetica Neue" charset="0"/>
                </a:rPr>
                <a:t>Models</a:t>
              </a:r>
              <a:r>
                <a:rPr lang="en-US" sz="3200" dirty="0">
                  <a:solidFill>
                    <a:srgbClr val="000000"/>
                  </a:solidFill>
                  <a:latin typeface="Helvetica Neue" charset="0"/>
                  <a:ea typeface="Helvetica Neue" charset="0"/>
                  <a:cs typeface="Helvetica Neue" charset="0"/>
                </a:rPr>
                <a:t> capture </a:t>
              </a:r>
              <a:r>
                <a:rPr lang="en-US" sz="3200" b="1" dirty="0">
                  <a:solidFill>
                    <a:srgbClr val="000000"/>
                  </a:solidFill>
                  <a:latin typeface="Helvetica Neue" charset="0"/>
                  <a:ea typeface="Helvetica Neue" charset="0"/>
                  <a:cs typeface="Helvetica Neue" charset="0"/>
                </a:rPr>
                <a:t>value</a:t>
              </a:r>
              <a:r>
                <a:rPr lang="en-US" sz="3200" dirty="0">
                  <a:solidFill>
                    <a:srgbClr val="000000"/>
                  </a:solidFill>
                  <a:latin typeface="Helvetica Neue" charset="0"/>
                  <a:ea typeface="Helvetica Neue" charset="0"/>
                  <a:cs typeface="Helvetica Neue" charset="0"/>
                </a:rPr>
                <a:t> in data </a:t>
              </a:r>
              <a:endParaRPr lang="en-US" sz="3200" i="1" dirty="0">
                <a:solidFill>
                  <a:srgbClr val="000000"/>
                </a:solidFill>
                <a:latin typeface="Helvetica Neue" charset="0"/>
                <a:ea typeface="Helvetica Neue" charset="0"/>
                <a:cs typeface="Helvetica Neue" charset="0"/>
                <a:sym typeface="Wingdings"/>
              </a:endParaRPr>
            </a:p>
            <a:p>
              <a:pPr marL="609585" indent="-372524">
                <a:buFont typeface="Arial" charset="0"/>
                <a:buChar char="•"/>
              </a:pPr>
              <a:r>
                <a:rPr lang="en-US" sz="3200" dirty="0">
                  <a:solidFill>
                    <a:srgbClr val="000000"/>
                  </a:solidFill>
                  <a:latin typeface="Helvetica Neue" charset="0"/>
                  <a:ea typeface="Helvetica Neue" charset="0"/>
                  <a:cs typeface="Helvetica Neue" charset="0"/>
                  <a:sym typeface="Wingdings"/>
                </a:rPr>
                <a:t>Core Asset </a:t>
              </a:r>
            </a:p>
            <a:p>
              <a:pPr marL="609585" indent="-372524">
                <a:buFont typeface="Arial" charset="0"/>
                <a:buChar char="•"/>
              </a:pPr>
              <a:r>
                <a:rPr lang="en-US" sz="3200" dirty="0">
                  <a:solidFill>
                    <a:srgbClr val="000000"/>
                  </a:solidFill>
                  <a:latin typeface="Helvetica Neue" charset="0"/>
                  <a:ea typeface="Helvetica Neue" charset="0"/>
                  <a:cs typeface="Helvetica Neue" charset="0"/>
                  <a:sym typeface="Wingdings"/>
                </a:rPr>
                <a:t>“Contain”</a:t>
              </a:r>
              <a:br>
                <a:rPr lang="en-US" sz="3200" dirty="0">
                  <a:solidFill>
                    <a:srgbClr val="000000"/>
                  </a:solidFill>
                  <a:latin typeface="Helvetica Neue" charset="0"/>
                  <a:ea typeface="Helvetica Neue" charset="0"/>
                  <a:cs typeface="Helvetica Neue" charset="0"/>
                  <a:sym typeface="Wingdings"/>
                </a:rPr>
              </a:br>
              <a:r>
                <a:rPr lang="en-US" sz="3200" dirty="0">
                  <a:solidFill>
                    <a:srgbClr val="000000"/>
                  </a:solidFill>
                  <a:latin typeface="Helvetica Neue" charset="0"/>
                  <a:ea typeface="Helvetica Neue" charset="0"/>
                  <a:cs typeface="Helvetica Neue" charset="0"/>
                  <a:sym typeface="Wingdings"/>
                </a:rPr>
                <a:t>the data</a:t>
              </a:r>
            </a:p>
            <a:p>
              <a:pPr marL="2438339" indent="-372524">
                <a:buFont typeface="Arial" charset="0"/>
                <a:buChar char="•"/>
              </a:pPr>
              <a:endParaRPr lang="en-US" sz="3200" dirty="0">
                <a:solidFill>
                  <a:srgbClr val="000000"/>
                </a:solidFill>
                <a:latin typeface="Helvetica Neue" charset="0"/>
                <a:ea typeface="Helvetica Neue" charset="0"/>
                <a:cs typeface="Helvetica Neue" charset="0"/>
                <a:sym typeface="Wingdings"/>
              </a:endParaRPr>
            </a:p>
            <a:p>
              <a:pPr marL="380990" indent="-380990">
                <a:buFont typeface="Arial" charset="0"/>
                <a:buChar char="•"/>
              </a:pPr>
              <a:endParaRPr lang="en-US" sz="3200" dirty="0">
                <a:solidFill>
                  <a:srgbClr val="000000"/>
                </a:solidFill>
                <a:latin typeface="Helvetica Neue" charset="0"/>
                <a:ea typeface="Helvetica Neue" charset="0"/>
                <a:cs typeface="Helvetica Neue" charset="0"/>
              </a:endParaRPr>
            </a:p>
          </p:txBody>
        </p:sp>
      </p:grpSp>
      <p:grpSp>
        <p:nvGrpSpPr>
          <p:cNvPr id="50" name="Group 49"/>
          <p:cNvGrpSpPr/>
          <p:nvPr/>
        </p:nvGrpSpPr>
        <p:grpSpPr>
          <a:xfrm>
            <a:off x="2596307" y="4293004"/>
            <a:ext cx="7528130" cy="2180589"/>
            <a:chOff x="1826696" y="3327648"/>
            <a:chExt cx="5646097" cy="1635442"/>
          </a:xfrm>
        </p:grpSpPr>
        <p:sp>
          <p:nvSpPr>
            <p:cNvPr id="27" name="TextBox 26"/>
            <p:cNvSpPr txBox="1"/>
            <p:nvPr/>
          </p:nvSpPr>
          <p:spPr>
            <a:xfrm>
              <a:off x="1826696" y="3327648"/>
              <a:ext cx="5599129" cy="807914"/>
            </a:xfrm>
            <a:prstGeom prst="rect">
              <a:avLst/>
            </a:prstGeom>
            <a:noFill/>
          </p:spPr>
          <p:txBody>
            <a:bodyPr wrap="none" rtlCol="0">
              <a:spAutoFit/>
            </a:bodyPr>
            <a:lstStyle/>
            <a:p>
              <a:r>
                <a:rPr lang="en-US" sz="3200" b="1" dirty="0">
                  <a:solidFill>
                    <a:srgbClr val="000000"/>
                  </a:solidFill>
                  <a:latin typeface="Helvetica Neue" charset="0"/>
                  <a:ea typeface="Helvetica Neue" charset="0"/>
                  <a:cs typeface="Helvetica Neue" charset="0"/>
                </a:rPr>
                <a:t>Queries</a:t>
              </a:r>
              <a:r>
                <a:rPr lang="en-US" sz="3200" dirty="0">
                  <a:solidFill>
                    <a:srgbClr val="000000"/>
                  </a:solidFill>
                  <a:latin typeface="Helvetica Neue" charset="0"/>
                  <a:ea typeface="Helvetica Neue" charset="0"/>
                  <a:cs typeface="Helvetica Neue" charset="0"/>
                </a:rPr>
                <a:t> can be as sensitive as the data</a:t>
              </a:r>
              <a:endParaRPr lang="en-US" sz="3200" dirty="0">
                <a:solidFill>
                  <a:srgbClr val="000000"/>
                </a:solidFill>
                <a:latin typeface="Helvetica Neue" charset="0"/>
                <a:ea typeface="Helvetica Neue" charset="0"/>
                <a:cs typeface="Helvetica Neue" charset="0"/>
                <a:sym typeface="Wingdings"/>
              </a:endParaRPr>
            </a:p>
            <a:p>
              <a:pPr marL="380990" indent="-380990">
                <a:buFont typeface="Arial" charset="0"/>
                <a:buChar char="•"/>
              </a:pPr>
              <a:endParaRPr lang="en-US" sz="3200" dirty="0">
                <a:solidFill>
                  <a:srgbClr val="000000"/>
                </a:solidFill>
                <a:latin typeface="Helvetica Neue" charset="0"/>
                <a:ea typeface="Helvetica Neue" charset="0"/>
                <a:cs typeface="Helvetica Neue" charset="0"/>
              </a:endParaRPr>
            </a:p>
          </p:txBody>
        </p:sp>
        <p:pic>
          <p:nvPicPr>
            <p:cNvPr id="44" name="Picture 4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148509" y="3795846"/>
              <a:ext cx="1775668" cy="1161193"/>
            </a:xfrm>
            <a:prstGeom prst="rect">
              <a:avLst/>
            </a:prstGeom>
          </p:spPr>
        </p:pic>
        <p:pic>
          <p:nvPicPr>
            <p:cNvPr id="47" name="Picture 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46451" y="3801339"/>
              <a:ext cx="2054579" cy="1155700"/>
            </a:xfrm>
            <a:prstGeom prst="rect">
              <a:avLst/>
            </a:prstGeom>
          </p:spPr>
        </p:pic>
        <p:pic>
          <p:nvPicPr>
            <p:cNvPr id="49" name="Picture 48"/>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17553" y="3743146"/>
              <a:ext cx="1355240" cy="1219944"/>
            </a:xfrm>
            <a:prstGeom prst="rect">
              <a:avLst/>
            </a:prstGeom>
          </p:spPr>
        </p:pic>
      </p:grpSp>
      <p:sp>
        <p:nvSpPr>
          <p:cNvPr id="31" name="Rectangle 30"/>
          <p:cNvSpPr/>
          <p:nvPr/>
        </p:nvSpPr>
        <p:spPr>
          <a:xfrm>
            <a:off x="106326" y="510653"/>
            <a:ext cx="11466409" cy="757130"/>
          </a:xfrm>
          <a:prstGeom prst="rect">
            <a:avLst/>
          </a:prstGeom>
        </p:spPr>
        <p:txBody>
          <a:bodyPr wrap="none">
            <a:spAutoFit/>
          </a:bodyPr>
          <a:lstStyle/>
          <a:p>
            <a:pPr marL="14286" defTabSz="914354">
              <a:lnSpc>
                <a:spcPct val="90000"/>
              </a:lnSpc>
              <a:spcBef>
                <a:spcPts val="1000"/>
              </a:spcBef>
              <a:buClr>
                <a:srgbClr val="000000"/>
              </a:buClr>
              <a:buSzPct val="100000"/>
            </a:pPr>
            <a:r>
              <a:rPr lang="en-US" sz="4800" dirty="0">
                <a:solidFill>
                  <a:srgbClr val="000000"/>
                </a:solidFill>
                <a:latin typeface="Helvetica Neue Light" charset="0"/>
                <a:ea typeface="Helvetica Neue Light" charset="0"/>
                <a:cs typeface="Helvetica Neue Light" charset="0"/>
              </a:rPr>
              <a:t>Protect the </a:t>
            </a:r>
            <a:r>
              <a:rPr lang="en-US" sz="4800" b="1" dirty="0">
                <a:solidFill>
                  <a:srgbClr val="000000"/>
                </a:solidFill>
                <a:latin typeface="Helvetica Neue Light" charset="0"/>
                <a:ea typeface="Helvetica Neue Light" charset="0"/>
                <a:cs typeface="Helvetica Neue Light" charset="0"/>
              </a:rPr>
              <a:t>data</a:t>
            </a:r>
            <a:r>
              <a:rPr lang="en-US" sz="4800" dirty="0">
                <a:solidFill>
                  <a:srgbClr val="000000"/>
                </a:solidFill>
                <a:latin typeface="Helvetica Neue Light" charset="0"/>
                <a:ea typeface="Helvetica Neue Light" charset="0"/>
                <a:cs typeface="Helvetica Neue Light" charset="0"/>
              </a:rPr>
              <a:t>, the </a:t>
            </a:r>
            <a:r>
              <a:rPr lang="en-US" sz="4800" b="1" dirty="0">
                <a:solidFill>
                  <a:srgbClr val="000000"/>
                </a:solidFill>
                <a:latin typeface="Helvetica Neue Light" charset="0"/>
                <a:ea typeface="Helvetica Neue Light" charset="0"/>
                <a:cs typeface="Helvetica Neue Light" charset="0"/>
              </a:rPr>
              <a:t>model</a:t>
            </a:r>
            <a:r>
              <a:rPr lang="en-US" sz="4800" dirty="0">
                <a:solidFill>
                  <a:srgbClr val="000000"/>
                </a:solidFill>
                <a:latin typeface="Helvetica Neue Light" charset="0"/>
                <a:ea typeface="Helvetica Neue Light" charset="0"/>
                <a:cs typeface="Helvetica Neue Light" charset="0"/>
              </a:rPr>
              <a:t>, and the </a:t>
            </a:r>
            <a:r>
              <a:rPr lang="en-US" sz="4800" b="1" dirty="0">
                <a:solidFill>
                  <a:srgbClr val="000000"/>
                </a:solidFill>
                <a:latin typeface="Helvetica Neue Light" charset="0"/>
                <a:ea typeface="Helvetica Neue Light" charset="0"/>
                <a:cs typeface="Helvetica Neue Light" charset="0"/>
              </a:rPr>
              <a:t>query</a:t>
            </a:r>
            <a:endParaRPr lang="en-US" sz="4800" dirty="0">
              <a:solidFill>
                <a:srgbClr val="000000"/>
              </a:solidFill>
              <a:latin typeface="Helvetica Neue Light" charset="0"/>
              <a:ea typeface="Helvetica Neue Light" charset="0"/>
              <a:cs typeface="Helvetica Neue Light" charset="0"/>
            </a:endParaRPr>
          </a:p>
        </p:txBody>
      </p:sp>
      <p:sp>
        <p:nvSpPr>
          <p:cNvPr id="2" name="Slide Number Placeholder 1">
            <a:extLst>
              <a:ext uri="{FF2B5EF4-FFF2-40B4-BE49-F238E27FC236}">
                <a16:creationId xmlns:a16="http://schemas.microsoft.com/office/drawing/2014/main" id="{802A027C-CE50-EE46-9535-2E395BACF86B}"/>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91</a:t>
            </a:fld>
            <a:endParaRPr lang="en-US">
              <a:solidFill>
                <a:prstClr val="black">
                  <a:tint val="75000"/>
                </a:prstClr>
              </a:solidFill>
            </a:endParaRPr>
          </a:p>
        </p:txBody>
      </p:sp>
      <p:sp>
        <p:nvSpPr>
          <p:cNvPr id="3" name="Rounded Rectangle 2">
            <a:extLst>
              <a:ext uri="{FF2B5EF4-FFF2-40B4-BE49-F238E27FC236}">
                <a16:creationId xmlns:a16="http://schemas.microsoft.com/office/drawing/2014/main" id="{394CEAE9-7020-404E-ADF7-C7B509D6ADAD}"/>
              </a:ext>
            </a:extLst>
          </p:cNvPr>
          <p:cNvSpPr/>
          <p:nvPr/>
        </p:nvSpPr>
        <p:spPr>
          <a:xfrm>
            <a:off x="2435045" y="3794356"/>
            <a:ext cx="6410350" cy="52669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Biggest opportunity for hardware in ML.</a:t>
            </a:r>
          </a:p>
        </p:txBody>
      </p:sp>
    </p:spTree>
    <p:extLst>
      <p:ext uri="{BB962C8B-B14F-4D97-AF65-F5344CB8AC3E}">
        <p14:creationId xmlns:p14="http://schemas.microsoft.com/office/powerpoint/2010/main" val="2787434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D32971-D0E8-FF46-9FAD-1C3D82CF3002}"/>
              </a:ext>
            </a:extLst>
          </p:cNvPr>
          <p:cNvSpPr>
            <a:spLocks noGrp="1"/>
          </p:cNvSpPr>
          <p:nvPr>
            <p:ph type="title"/>
          </p:nvPr>
        </p:nvSpPr>
        <p:spPr/>
        <p:txBody>
          <a:bodyPr/>
          <a:lstStyle/>
          <a:p>
            <a:r>
              <a:rPr lang="en-US" dirty="0"/>
              <a:t>Our recent work in secure ML</a:t>
            </a:r>
          </a:p>
        </p:txBody>
      </p:sp>
      <p:sp>
        <p:nvSpPr>
          <p:cNvPr id="3" name="Slide Number Placeholder 2">
            <a:extLst>
              <a:ext uri="{FF2B5EF4-FFF2-40B4-BE49-F238E27FC236}">
                <a16:creationId xmlns:a16="http://schemas.microsoft.com/office/drawing/2014/main" id="{5DD1D85D-16E4-4847-A63B-B42ABD2561CE}"/>
              </a:ext>
            </a:extLst>
          </p:cNvPr>
          <p:cNvSpPr>
            <a:spLocks noGrp="1"/>
          </p:cNvSpPr>
          <p:nvPr>
            <p:ph type="sldNum" sz="quarter" idx="12"/>
          </p:nvPr>
        </p:nvSpPr>
        <p:spPr>
          <a:xfrm>
            <a:off x="9226061" y="6382176"/>
            <a:ext cx="2743200" cy="365125"/>
          </a:xfrm>
        </p:spPr>
        <p:txBody>
          <a:bodyPr/>
          <a:lstStyle/>
          <a:p>
            <a:fld id="{DC2A921A-EC74-6F4D-8465-D463C43FF014}" type="slidenum">
              <a:rPr lang="en-US" smtClean="0">
                <a:solidFill>
                  <a:prstClr val="black">
                    <a:tint val="75000"/>
                  </a:prstClr>
                </a:solidFill>
              </a:rPr>
              <a:pPr/>
              <a:t>92</a:t>
            </a:fld>
            <a:endParaRPr lang="en-US">
              <a:solidFill>
                <a:prstClr val="black">
                  <a:tint val="75000"/>
                </a:prstClr>
              </a:solidFill>
            </a:endParaRPr>
          </a:p>
        </p:txBody>
      </p:sp>
      <p:pic>
        <p:nvPicPr>
          <p:cNvPr id="7" name="Picture 6">
            <a:extLst>
              <a:ext uri="{FF2B5EF4-FFF2-40B4-BE49-F238E27FC236}">
                <a16:creationId xmlns:a16="http://schemas.microsoft.com/office/drawing/2014/main" id="{03537257-C633-C44D-BF83-D494975D058E}"/>
              </a:ext>
            </a:extLst>
          </p:cNvPr>
          <p:cNvPicPr>
            <a:picLocks noChangeAspect="1"/>
          </p:cNvPicPr>
          <p:nvPr/>
        </p:nvPicPr>
        <p:blipFill>
          <a:blip r:embed="rId2"/>
          <a:stretch>
            <a:fillRect/>
          </a:stretch>
        </p:blipFill>
        <p:spPr>
          <a:xfrm>
            <a:off x="838200" y="3114413"/>
            <a:ext cx="4068882" cy="3156576"/>
          </a:xfrm>
          <a:prstGeom prst="rect">
            <a:avLst/>
          </a:prstGeom>
        </p:spPr>
      </p:pic>
      <p:grpSp>
        <p:nvGrpSpPr>
          <p:cNvPr id="13" name="Group 12">
            <a:extLst>
              <a:ext uri="{FF2B5EF4-FFF2-40B4-BE49-F238E27FC236}">
                <a16:creationId xmlns:a16="http://schemas.microsoft.com/office/drawing/2014/main" id="{43597A24-E13D-B248-A688-481626D5EA9C}"/>
              </a:ext>
            </a:extLst>
          </p:cNvPr>
          <p:cNvGrpSpPr/>
          <p:nvPr/>
        </p:nvGrpSpPr>
        <p:grpSpPr>
          <a:xfrm>
            <a:off x="345186" y="1758056"/>
            <a:ext cx="5054910" cy="1102460"/>
            <a:chOff x="552450" y="1921131"/>
            <a:chExt cx="5054910" cy="1102460"/>
          </a:xfrm>
        </p:grpSpPr>
        <p:grpSp>
          <p:nvGrpSpPr>
            <p:cNvPr id="11" name="Group 10">
              <a:extLst>
                <a:ext uri="{FF2B5EF4-FFF2-40B4-BE49-F238E27FC236}">
                  <a16:creationId xmlns:a16="http://schemas.microsoft.com/office/drawing/2014/main" id="{15363DEF-29BC-3D4A-B53E-AB8AE364CA1E}"/>
                </a:ext>
              </a:extLst>
            </p:cNvPr>
            <p:cNvGrpSpPr/>
            <p:nvPr/>
          </p:nvGrpSpPr>
          <p:grpSpPr>
            <a:xfrm>
              <a:off x="552450" y="1921131"/>
              <a:ext cx="5054910" cy="1030979"/>
              <a:chOff x="552450" y="1921131"/>
              <a:chExt cx="5054910" cy="1030979"/>
            </a:xfrm>
          </p:grpSpPr>
          <p:sp>
            <p:nvSpPr>
              <p:cNvPr id="6" name="TextBox 5">
                <a:extLst>
                  <a:ext uri="{FF2B5EF4-FFF2-40B4-BE49-F238E27FC236}">
                    <a16:creationId xmlns:a16="http://schemas.microsoft.com/office/drawing/2014/main" id="{1B31D2D5-B941-2E46-AB92-791E370E171D}"/>
                  </a:ext>
                </a:extLst>
              </p:cNvPr>
              <p:cNvSpPr txBox="1"/>
              <p:nvPr/>
            </p:nvSpPr>
            <p:spPr>
              <a:xfrm>
                <a:off x="552450" y="1921131"/>
                <a:ext cx="2539478" cy="769441"/>
              </a:xfrm>
              <a:prstGeom prst="rect">
                <a:avLst/>
              </a:prstGeom>
            </p:spPr>
            <p:txBody>
              <a:bodyPr wrap="none" rtlCol="0">
                <a:spAutoFit/>
              </a:bodyPr>
              <a:lstStyle/>
              <a:p>
                <a:r>
                  <a:rPr lang="en-US" sz="4400" dirty="0"/>
                  <a:t>Opaque</a:t>
                </a:r>
              </a:p>
            </p:txBody>
          </p:sp>
          <p:sp>
            <p:nvSpPr>
              <p:cNvPr id="8" name="Rectangle 7">
                <a:extLst>
                  <a:ext uri="{FF2B5EF4-FFF2-40B4-BE49-F238E27FC236}">
                    <a16:creationId xmlns:a16="http://schemas.microsoft.com/office/drawing/2014/main" id="{363AD84C-3DEE-E345-BC79-BED04BFF3FEF}"/>
                  </a:ext>
                </a:extLst>
              </p:cNvPr>
              <p:cNvSpPr/>
              <p:nvPr/>
            </p:nvSpPr>
            <p:spPr>
              <a:xfrm>
                <a:off x="3091928" y="2103528"/>
                <a:ext cx="2515432" cy="830997"/>
              </a:xfrm>
              <a:prstGeom prst="rect">
                <a:avLst/>
              </a:prstGeom>
            </p:spPr>
            <p:txBody>
              <a:bodyPr wrap="none">
                <a:spAutoFit/>
              </a:bodyPr>
              <a:lstStyle/>
              <a:p>
                <a:r>
                  <a:rPr lang="en-US" sz="2400" dirty="0"/>
                  <a:t>Oblivious Spark </a:t>
                </a:r>
                <a:br>
                  <a:rPr lang="en-US" sz="2400" dirty="0"/>
                </a:br>
                <a:r>
                  <a:rPr lang="en-US" sz="2400" dirty="0"/>
                  <a:t>over </a:t>
                </a:r>
                <a:r>
                  <a:rPr lang="en-US" sz="2400" b="1" dirty="0"/>
                  <a:t>SGX</a:t>
                </a:r>
                <a:r>
                  <a:rPr lang="en-US" sz="2400" dirty="0"/>
                  <a:t> </a:t>
                </a:r>
              </a:p>
            </p:txBody>
          </p:sp>
          <p:cxnSp>
            <p:nvCxnSpPr>
              <p:cNvPr id="10" name="Straight Connector 9">
                <a:extLst>
                  <a:ext uri="{FF2B5EF4-FFF2-40B4-BE49-F238E27FC236}">
                    <a16:creationId xmlns:a16="http://schemas.microsoft.com/office/drawing/2014/main" id="{AD0F09D6-F075-5047-8951-5DE63CA3AB8B}"/>
                  </a:ext>
                </a:extLst>
              </p:cNvPr>
              <p:cNvCxnSpPr/>
              <p:nvPr/>
            </p:nvCxnSpPr>
            <p:spPr>
              <a:xfrm>
                <a:off x="3091928" y="2075393"/>
                <a:ext cx="0" cy="876717"/>
              </a:xfrm>
              <a:prstGeom prst="line">
                <a:avLst/>
              </a:prstGeom>
            </p:spPr>
            <p:style>
              <a:lnRef idx="2">
                <a:schemeClr val="dk1"/>
              </a:lnRef>
              <a:fillRef idx="0">
                <a:schemeClr val="dk1"/>
              </a:fillRef>
              <a:effectRef idx="1">
                <a:schemeClr val="dk1"/>
              </a:effectRef>
              <a:fontRef idx="minor">
                <a:schemeClr val="tx1"/>
              </a:fontRef>
            </p:style>
          </p:cxnSp>
        </p:grpSp>
        <p:sp>
          <p:nvSpPr>
            <p:cNvPr id="12" name="TextBox 11">
              <a:extLst>
                <a:ext uri="{FF2B5EF4-FFF2-40B4-BE49-F238E27FC236}">
                  <a16:creationId xmlns:a16="http://schemas.microsoft.com/office/drawing/2014/main" id="{B169A81B-EDF4-234A-9EA4-540BC7CFB482}"/>
                </a:ext>
              </a:extLst>
            </p:cNvPr>
            <p:cNvSpPr txBox="1"/>
            <p:nvPr/>
          </p:nvSpPr>
          <p:spPr>
            <a:xfrm>
              <a:off x="1894165" y="2654259"/>
              <a:ext cx="1197764" cy="369332"/>
            </a:xfrm>
            <a:prstGeom prst="rect">
              <a:avLst/>
            </a:prstGeom>
          </p:spPr>
          <p:txBody>
            <a:bodyPr wrap="none" rtlCol="0">
              <a:spAutoFit/>
            </a:bodyPr>
            <a:lstStyle/>
            <a:p>
              <a:r>
                <a:rPr lang="en-US" dirty="0"/>
                <a:t>[NSDI’17]</a:t>
              </a:r>
            </a:p>
          </p:txBody>
        </p:sp>
      </p:grpSp>
      <p:pic>
        <p:nvPicPr>
          <p:cNvPr id="14" name="Picture 13">
            <a:extLst>
              <a:ext uri="{FF2B5EF4-FFF2-40B4-BE49-F238E27FC236}">
                <a16:creationId xmlns:a16="http://schemas.microsoft.com/office/drawing/2014/main" id="{D99CAE46-4EEF-8D49-9B54-9441E99E763C}"/>
              </a:ext>
            </a:extLst>
          </p:cNvPr>
          <p:cNvPicPr>
            <a:picLocks noChangeAspect="1"/>
          </p:cNvPicPr>
          <p:nvPr/>
        </p:nvPicPr>
        <p:blipFill>
          <a:blip r:embed="rId3"/>
          <a:stretch>
            <a:fillRect/>
          </a:stretch>
        </p:blipFill>
        <p:spPr>
          <a:xfrm>
            <a:off x="6496970" y="3219726"/>
            <a:ext cx="4227260" cy="3156576"/>
          </a:xfrm>
          <a:prstGeom prst="rect">
            <a:avLst/>
          </a:prstGeom>
        </p:spPr>
      </p:pic>
      <p:grpSp>
        <p:nvGrpSpPr>
          <p:cNvPr id="15" name="Group 14">
            <a:extLst>
              <a:ext uri="{FF2B5EF4-FFF2-40B4-BE49-F238E27FC236}">
                <a16:creationId xmlns:a16="http://schemas.microsoft.com/office/drawing/2014/main" id="{A947716A-9E7D-EE45-8C3C-455EA206F7C8}"/>
              </a:ext>
            </a:extLst>
          </p:cNvPr>
          <p:cNvGrpSpPr/>
          <p:nvPr/>
        </p:nvGrpSpPr>
        <p:grpSpPr>
          <a:xfrm>
            <a:off x="6376923" y="1758056"/>
            <a:ext cx="5083764" cy="1200329"/>
            <a:chOff x="1365361" y="1907809"/>
            <a:chExt cx="5083764" cy="1200329"/>
          </a:xfrm>
        </p:grpSpPr>
        <p:grpSp>
          <p:nvGrpSpPr>
            <p:cNvPr id="16" name="Group 15">
              <a:extLst>
                <a:ext uri="{FF2B5EF4-FFF2-40B4-BE49-F238E27FC236}">
                  <a16:creationId xmlns:a16="http://schemas.microsoft.com/office/drawing/2014/main" id="{82B48AE2-486F-784D-B637-ACDE0448CE09}"/>
                </a:ext>
              </a:extLst>
            </p:cNvPr>
            <p:cNvGrpSpPr/>
            <p:nvPr/>
          </p:nvGrpSpPr>
          <p:grpSpPr>
            <a:xfrm>
              <a:off x="1365361" y="1907809"/>
              <a:ext cx="5083764" cy="1200329"/>
              <a:chOff x="1365361" y="1907809"/>
              <a:chExt cx="5083764" cy="1200329"/>
            </a:xfrm>
          </p:grpSpPr>
          <p:sp>
            <p:nvSpPr>
              <p:cNvPr id="18" name="TextBox 17">
                <a:extLst>
                  <a:ext uri="{FF2B5EF4-FFF2-40B4-BE49-F238E27FC236}">
                    <a16:creationId xmlns:a16="http://schemas.microsoft.com/office/drawing/2014/main" id="{342F1B5D-B24D-404B-AF67-F13881A86413}"/>
                  </a:ext>
                </a:extLst>
              </p:cNvPr>
              <p:cNvSpPr txBox="1"/>
              <p:nvPr/>
            </p:nvSpPr>
            <p:spPr>
              <a:xfrm>
                <a:off x="1365361" y="1921131"/>
                <a:ext cx="1760418" cy="769441"/>
              </a:xfrm>
              <a:prstGeom prst="rect">
                <a:avLst/>
              </a:prstGeom>
            </p:spPr>
            <p:txBody>
              <a:bodyPr wrap="none" rtlCol="0">
                <a:spAutoFit/>
              </a:bodyPr>
              <a:lstStyle/>
              <a:p>
                <a:r>
                  <a:rPr lang="en-US" sz="4400" dirty="0"/>
                  <a:t>Helen</a:t>
                </a:r>
              </a:p>
            </p:txBody>
          </p:sp>
          <p:sp>
            <p:nvSpPr>
              <p:cNvPr id="19" name="Rectangle 18">
                <a:extLst>
                  <a:ext uri="{FF2B5EF4-FFF2-40B4-BE49-F238E27FC236}">
                    <a16:creationId xmlns:a16="http://schemas.microsoft.com/office/drawing/2014/main" id="{E1D895BF-D38E-0149-B9A3-4EF5B197AEE0}"/>
                  </a:ext>
                </a:extLst>
              </p:cNvPr>
              <p:cNvSpPr/>
              <p:nvPr/>
            </p:nvSpPr>
            <p:spPr>
              <a:xfrm>
                <a:off x="3125779" y="1907809"/>
                <a:ext cx="3323346" cy="1200329"/>
              </a:xfrm>
              <a:prstGeom prst="rect">
                <a:avLst/>
              </a:prstGeom>
            </p:spPr>
            <p:txBody>
              <a:bodyPr wrap="none">
                <a:spAutoFit/>
              </a:bodyPr>
              <a:lstStyle/>
              <a:p>
                <a:r>
                  <a:rPr lang="en-US" sz="2400" b="1" dirty="0" err="1"/>
                  <a:t>Coopetitive</a:t>
                </a:r>
                <a:r>
                  <a:rPr lang="en-US" sz="2400" b="1" dirty="0"/>
                  <a:t> Learning</a:t>
                </a:r>
                <a:br>
                  <a:rPr lang="en-US" sz="2400" b="1" dirty="0"/>
                </a:br>
                <a:r>
                  <a:rPr lang="en-US" sz="2400" dirty="0"/>
                  <a:t>Using Cryptographic</a:t>
                </a:r>
                <a:br>
                  <a:rPr lang="en-US" sz="2400" dirty="0"/>
                </a:br>
                <a:r>
                  <a:rPr lang="en-US" sz="2400" dirty="0"/>
                  <a:t>Primitives</a:t>
                </a:r>
              </a:p>
            </p:txBody>
          </p:sp>
          <p:cxnSp>
            <p:nvCxnSpPr>
              <p:cNvPr id="20" name="Straight Connector 19">
                <a:extLst>
                  <a:ext uri="{FF2B5EF4-FFF2-40B4-BE49-F238E27FC236}">
                    <a16:creationId xmlns:a16="http://schemas.microsoft.com/office/drawing/2014/main" id="{F56596F4-3B72-7D45-B99A-D8A92C02F81E}"/>
                  </a:ext>
                </a:extLst>
              </p:cNvPr>
              <p:cNvCxnSpPr/>
              <p:nvPr/>
            </p:nvCxnSpPr>
            <p:spPr>
              <a:xfrm>
                <a:off x="3091928" y="2075393"/>
                <a:ext cx="0" cy="876717"/>
              </a:xfrm>
              <a:prstGeom prst="line">
                <a:avLst/>
              </a:prstGeom>
            </p:spPr>
            <p:style>
              <a:lnRef idx="2">
                <a:schemeClr val="dk1"/>
              </a:lnRef>
              <a:fillRef idx="0">
                <a:schemeClr val="dk1"/>
              </a:fillRef>
              <a:effectRef idx="1">
                <a:schemeClr val="dk1"/>
              </a:effectRef>
              <a:fontRef idx="minor">
                <a:schemeClr val="tx1"/>
              </a:fontRef>
            </p:style>
          </p:cxnSp>
        </p:grpSp>
        <p:sp>
          <p:nvSpPr>
            <p:cNvPr id="17" name="TextBox 16">
              <a:extLst>
                <a:ext uri="{FF2B5EF4-FFF2-40B4-BE49-F238E27FC236}">
                  <a16:creationId xmlns:a16="http://schemas.microsoft.com/office/drawing/2014/main" id="{772085E9-EE8B-1A49-9B48-38A1C6E206DA}"/>
                </a:ext>
              </a:extLst>
            </p:cNvPr>
            <p:cNvSpPr txBox="1"/>
            <p:nvPr/>
          </p:nvSpPr>
          <p:spPr>
            <a:xfrm>
              <a:off x="1994072" y="2569346"/>
              <a:ext cx="1112805" cy="369332"/>
            </a:xfrm>
            <a:prstGeom prst="rect">
              <a:avLst/>
            </a:prstGeom>
          </p:spPr>
          <p:txBody>
            <a:bodyPr wrap="none" rtlCol="0">
              <a:spAutoFit/>
            </a:bodyPr>
            <a:lstStyle/>
            <a:p>
              <a:r>
                <a:rPr lang="en-US" dirty="0"/>
                <a:t>[S&amp;P’19]</a:t>
              </a:r>
            </a:p>
          </p:txBody>
        </p:sp>
      </p:grpSp>
    </p:spTree>
    <p:extLst>
      <p:ext uri="{BB962C8B-B14F-4D97-AF65-F5344CB8AC3E}">
        <p14:creationId xmlns:p14="http://schemas.microsoft.com/office/powerpoint/2010/main" val="4697218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44FD047-6EA2-FF43-88A4-C5A70EEFDED0}"/>
              </a:ext>
            </a:extLst>
          </p:cNvPr>
          <p:cNvSpPr>
            <a:spLocks noGrp="1"/>
          </p:cNvSpPr>
          <p:nvPr>
            <p:ph idx="1"/>
          </p:nvPr>
        </p:nvSpPr>
        <p:spPr/>
        <p:txBody>
          <a:bodyPr/>
          <a:lstStyle/>
          <a:p>
            <a:r>
              <a:rPr lang="en-US" sz="2400" dirty="0"/>
              <a:t>Improved Access to Data</a:t>
            </a:r>
          </a:p>
          <a:p>
            <a:pPr lvl="1"/>
            <a:r>
              <a:rPr lang="en-US" sz="2000" dirty="0"/>
              <a:t>User willing to share data with models but </a:t>
            </a:r>
            <a:r>
              <a:rPr lang="en-US" sz="2000" b="1" dirty="0"/>
              <a:t>not companies (people)</a:t>
            </a:r>
          </a:p>
          <a:p>
            <a:pPr lvl="1"/>
            <a:r>
              <a:rPr lang="en-US" sz="2000" b="1" dirty="0"/>
              <a:t>Differential Privacy</a:t>
            </a:r>
            <a:r>
              <a:rPr lang="en-US" sz="2000" dirty="0"/>
              <a:t> can increase data sharing incentives</a:t>
            </a:r>
          </a:p>
          <a:p>
            <a:r>
              <a:rPr lang="en-US" sz="2200" dirty="0"/>
              <a:t>Better </a:t>
            </a:r>
            <a:r>
              <a:rPr lang="en-US" sz="2200" b="1" dirty="0"/>
              <a:t>isolation</a:t>
            </a:r>
            <a:r>
              <a:rPr lang="en-US" sz="2200" dirty="0"/>
              <a:t> of co-tenant models on hardware accelerators</a:t>
            </a:r>
          </a:p>
          <a:p>
            <a:r>
              <a:rPr lang="en-US" sz="2400" b="1" dirty="0" err="1"/>
              <a:t>Coopetitive</a:t>
            </a:r>
            <a:r>
              <a:rPr lang="en-US" sz="2400" b="1" dirty="0"/>
              <a:t> Learning</a:t>
            </a:r>
            <a:r>
              <a:rPr lang="en-US" sz="2400" dirty="0"/>
              <a:t>: Secure multiparty computation for ML</a:t>
            </a:r>
          </a:p>
          <a:p>
            <a:pPr lvl="1"/>
            <a:r>
              <a:rPr lang="en-US" sz="2000" b="1" dirty="0"/>
              <a:t>Example:</a:t>
            </a:r>
            <a:r>
              <a:rPr lang="en-US" sz="2000" dirty="0"/>
              <a:t> </a:t>
            </a:r>
            <a:r>
              <a:rPr lang="en-US" sz="2000" i="1" dirty="0"/>
              <a:t>Competing banks collaborate to construct a shared fraud model without sharing data.</a:t>
            </a:r>
          </a:p>
          <a:p>
            <a:r>
              <a:rPr lang="en-US" sz="2400" dirty="0"/>
              <a:t>Models have access </a:t>
            </a:r>
            <a:r>
              <a:rPr lang="en-US" sz="2400" b="1" dirty="0"/>
              <a:t>to more sensitive inputs</a:t>
            </a:r>
          </a:p>
          <a:p>
            <a:pPr lvl="1"/>
            <a:r>
              <a:rPr lang="en-US" sz="2000" b="1" dirty="0"/>
              <a:t>Example: </a:t>
            </a:r>
            <a:r>
              <a:rPr lang="en-US" sz="2000" i="1" dirty="0"/>
              <a:t>Alexa could see where you are when asking to turn on a light.</a:t>
            </a:r>
            <a:endParaRPr lang="en-US" sz="2000" b="1" i="1" dirty="0"/>
          </a:p>
          <a:p>
            <a:endParaRPr lang="en-US" sz="2200" dirty="0"/>
          </a:p>
        </p:txBody>
      </p:sp>
      <p:sp>
        <p:nvSpPr>
          <p:cNvPr id="6" name="Title 5">
            <a:extLst>
              <a:ext uri="{FF2B5EF4-FFF2-40B4-BE49-F238E27FC236}">
                <a16:creationId xmlns:a16="http://schemas.microsoft.com/office/drawing/2014/main" id="{4D7D5425-1B62-B043-9CDF-E8E10A40FBB0}"/>
              </a:ext>
            </a:extLst>
          </p:cNvPr>
          <p:cNvSpPr>
            <a:spLocks noGrp="1"/>
          </p:cNvSpPr>
          <p:nvPr>
            <p:ph type="title"/>
          </p:nvPr>
        </p:nvSpPr>
        <p:spPr/>
        <p:txBody>
          <a:bodyPr/>
          <a:lstStyle/>
          <a:p>
            <a:r>
              <a:rPr lang="en-US" dirty="0"/>
              <a:t>Security and Hardware</a:t>
            </a:r>
          </a:p>
        </p:txBody>
      </p:sp>
      <p:sp>
        <p:nvSpPr>
          <p:cNvPr id="3" name="Slide Number Placeholder 2">
            <a:extLst>
              <a:ext uri="{FF2B5EF4-FFF2-40B4-BE49-F238E27FC236}">
                <a16:creationId xmlns:a16="http://schemas.microsoft.com/office/drawing/2014/main" id="{5D3FB6EF-1F61-FE49-87A7-BAA2A4D30073}"/>
              </a:ext>
            </a:extLst>
          </p:cNvPr>
          <p:cNvSpPr>
            <a:spLocks noGrp="1"/>
          </p:cNvSpPr>
          <p:nvPr>
            <p:ph type="sldNum" sz="quarter" idx="4294967295"/>
          </p:nvPr>
        </p:nvSpPr>
        <p:spPr>
          <a:xfrm>
            <a:off x="9448800" y="6356350"/>
            <a:ext cx="2743200" cy="365125"/>
          </a:xfrm>
          <a:prstGeom prst="rect">
            <a:avLst/>
          </a:prstGeom>
        </p:spPr>
        <p:txBody>
          <a:bodyPr/>
          <a:lstStyle/>
          <a:p>
            <a:fld id="{DC2A921A-EC74-6F4D-8465-D463C43FF014}" type="slidenum">
              <a:rPr lang="en-US" smtClean="0"/>
              <a:pPr/>
              <a:t>93</a:t>
            </a:fld>
            <a:endParaRPr lang="en-US"/>
          </a:p>
        </p:txBody>
      </p:sp>
    </p:spTree>
    <p:extLst>
      <p:ext uri="{BB962C8B-B14F-4D97-AF65-F5344CB8AC3E}">
        <p14:creationId xmlns:p14="http://schemas.microsoft.com/office/powerpoint/2010/main" val="25604048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3"/>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2CA1F2-D7B3-3F40-B9F7-727EF3E0325F}"/>
              </a:ext>
            </a:extLst>
          </p:cNvPr>
          <p:cNvSpPr>
            <a:spLocks noGrp="1"/>
          </p:cNvSpPr>
          <p:nvPr>
            <p:ph idx="1"/>
          </p:nvPr>
        </p:nvSpPr>
        <p:spPr>
          <a:xfrm>
            <a:off x="755651" y="1333500"/>
            <a:ext cx="10668000" cy="3869565"/>
          </a:xfrm>
        </p:spPr>
        <p:txBody>
          <a:bodyPr/>
          <a:lstStyle/>
          <a:p>
            <a:r>
              <a:rPr lang="en-US" sz="2800" b="1" dirty="0"/>
              <a:t>History: </a:t>
            </a:r>
            <a:r>
              <a:rPr lang="en-US" sz="2800" dirty="0"/>
              <a:t>AI and Computer Systems have Co-evolved</a:t>
            </a:r>
          </a:p>
          <a:p>
            <a:r>
              <a:rPr lang="en-US" sz="2800" b="1" dirty="0"/>
              <a:t>Feedback Cycle:</a:t>
            </a:r>
            <a:r>
              <a:rPr lang="en-US" sz="2800" dirty="0"/>
              <a:t> Hardware, Abstractions, and Data</a:t>
            </a:r>
          </a:p>
          <a:p>
            <a:r>
              <a:rPr lang="en-US" sz="2800" b="1" dirty="0"/>
              <a:t>ML is many Applications:</a:t>
            </a:r>
            <a:r>
              <a:rPr lang="en-US" sz="2800" dirty="0"/>
              <a:t> </a:t>
            </a:r>
            <a:r>
              <a:rPr lang="en-US" sz="2800" i="1" dirty="0"/>
              <a:t>Machine Learning Lifecycle</a:t>
            </a:r>
          </a:p>
          <a:p>
            <a:pPr lvl="1"/>
            <a:r>
              <a:rPr lang="en-US" sz="2600" i="1" dirty="0"/>
              <a:t>Model Development: </a:t>
            </a:r>
            <a:r>
              <a:rPr lang="en-US" sz="2600" dirty="0"/>
              <a:t>Exploration</a:t>
            </a:r>
          </a:p>
          <a:p>
            <a:pPr lvl="1"/>
            <a:r>
              <a:rPr lang="en-US" sz="2600" i="1" dirty="0"/>
              <a:t>Training:</a:t>
            </a:r>
            <a:r>
              <a:rPr lang="en-US" sz="2600" dirty="0"/>
              <a:t> Scale and Composition</a:t>
            </a:r>
          </a:p>
          <a:p>
            <a:pPr lvl="1"/>
            <a:r>
              <a:rPr lang="en-US" sz="2600" i="1" dirty="0"/>
              <a:t>Inference: </a:t>
            </a:r>
            <a:r>
              <a:rPr lang="en-US" sz="2600" dirty="0"/>
              <a:t>Cloud – Edge Spectrum</a:t>
            </a:r>
          </a:p>
          <a:p>
            <a:r>
              <a:rPr lang="en-US" sz="2800" b="1" dirty="0"/>
              <a:t>Security: </a:t>
            </a:r>
            <a:r>
              <a:rPr lang="en-US" sz="2800" dirty="0"/>
              <a:t>Opportunity for hardware innovation in AI</a:t>
            </a:r>
          </a:p>
          <a:p>
            <a:pPr marL="0" indent="0">
              <a:buNone/>
            </a:pPr>
            <a:endParaRPr lang="en-US" sz="2800" b="1" dirty="0"/>
          </a:p>
        </p:txBody>
      </p:sp>
      <p:sp>
        <p:nvSpPr>
          <p:cNvPr id="2" name="Title 1">
            <a:extLst>
              <a:ext uri="{FF2B5EF4-FFF2-40B4-BE49-F238E27FC236}">
                <a16:creationId xmlns:a16="http://schemas.microsoft.com/office/drawing/2014/main" id="{4A07F80C-D742-3149-81C3-8A8E2539F1D7}"/>
              </a:ext>
            </a:extLst>
          </p:cNvPr>
          <p:cNvSpPr>
            <a:spLocks noGrp="1"/>
          </p:cNvSpPr>
          <p:nvPr>
            <p:ph type="title"/>
          </p:nvPr>
        </p:nvSpPr>
        <p:spPr/>
        <p:txBody>
          <a:bodyPr/>
          <a:lstStyle/>
          <a:p>
            <a:r>
              <a:rPr lang="en-US" dirty="0"/>
              <a:t>Conclusion</a:t>
            </a:r>
          </a:p>
        </p:txBody>
      </p:sp>
      <p:sp>
        <p:nvSpPr>
          <p:cNvPr id="3" name="Slide Number Placeholder 2">
            <a:extLst>
              <a:ext uri="{FF2B5EF4-FFF2-40B4-BE49-F238E27FC236}">
                <a16:creationId xmlns:a16="http://schemas.microsoft.com/office/drawing/2014/main" id="{D8CAB593-7EAC-B84F-B3A8-3F2A4B0774AE}"/>
              </a:ext>
            </a:extLst>
          </p:cNvPr>
          <p:cNvSpPr>
            <a:spLocks noGrp="1"/>
          </p:cNvSpPr>
          <p:nvPr>
            <p:ph type="sldNum" sz="quarter" idx="4294967295"/>
          </p:nvPr>
        </p:nvSpPr>
        <p:spPr>
          <a:xfrm>
            <a:off x="9448800" y="6356350"/>
            <a:ext cx="2743200" cy="365125"/>
          </a:xfrm>
          <a:prstGeom prst="rect">
            <a:avLst/>
          </a:prstGeom>
        </p:spPr>
        <p:txBody>
          <a:bodyPr/>
          <a:lstStyle/>
          <a:p>
            <a:fld id="{DC2A921A-EC74-6F4D-8465-D463C43FF014}" type="slidenum">
              <a:rPr lang="en-US" smtClean="0">
                <a:solidFill>
                  <a:prstClr val="black">
                    <a:tint val="75000"/>
                  </a:prstClr>
                </a:solidFill>
              </a:rPr>
              <a:pPr/>
              <a:t>94</a:t>
            </a:fld>
            <a:endParaRPr lang="en-US">
              <a:solidFill>
                <a:prstClr val="black">
                  <a:tint val="75000"/>
                </a:prstClr>
              </a:solidFill>
            </a:endParaRPr>
          </a:p>
        </p:txBody>
      </p:sp>
      <p:sp>
        <p:nvSpPr>
          <p:cNvPr id="5" name="TextBox 4">
            <a:extLst>
              <a:ext uri="{FF2B5EF4-FFF2-40B4-BE49-F238E27FC236}">
                <a16:creationId xmlns:a16="http://schemas.microsoft.com/office/drawing/2014/main" id="{9417E708-FFB1-6843-8FDB-EBF56A755761}"/>
              </a:ext>
            </a:extLst>
          </p:cNvPr>
          <p:cNvSpPr txBox="1"/>
          <p:nvPr/>
        </p:nvSpPr>
        <p:spPr>
          <a:xfrm>
            <a:off x="4005330" y="5203065"/>
            <a:ext cx="3657796" cy="830997"/>
          </a:xfrm>
          <a:prstGeom prst="rect">
            <a:avLst/>
          </a:prstGeom>
          <a:noFill/>
        </p:spPr>
        <p:txBody>
          <a:bodyPr wrap="none" rtlCol="0">
            <a:spAutoFit/>
          </a:bodyPr>
          <a:lstStyle/>
          <a:p>
            <a:r>
              <a:rPr lang="en-US" sz="4800" dirty="0"/>
              <a:t>Thank you!</a:t>
            </a:r>
          </a:p>
        </p:txBody>
      </p:sp>
    </p:spTree>
    <p:extLst>
      <p:ext uri="{BB962C8B-B14F-4D97-AF65-F5344CB8AC3E}">
        <p14:creationId xmlns:p14="http://schemas.microsoft.com/office/powerpoint/2010/main" val="2214022239"/>
      </p:ext>
    </p:extLst>
  </p:cSld>
  <p:clrMapOvr>
    <a:masterClrMapping/>
  </p:clrMapOvr>
  <p:transition/>
</p:sld>
</file>

<file path=ppt/theme/theme1.xml><?xml version="1.0" encoding="utf-8"?>
<a:theme xmlns:a="http://schemas.openxmlformats.org/drawingml/2006/main" name="1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Profile">
  <a:themeElements>
    <a:clrScheme name="Custom 2">
      <a:dk1>
        <a:srgbClr val="000000"/>
      </a:dk1>
      <a:lt1>
        <a:srgbClr val="FFFFFF"/>
      </a:lt1>
      <a:dk2>
        <a:srgbClr val="000000"/>
      </a:dk2>
      <a:lt2>
        <a:srgbClr val="DDDDDD"/>
      </a:lt2>
      <a:accent1>
        <a:srgbClr val="A3B2C1"/>
      </a:accent1>
      <a:accent2>
        <a:srgbClr val="005CB8"/>
      </a:accent2>
      <a:accent3>
        <a:srgbClr val="FFFFFF"/>
      </a:accent3>
      <a:accent4>
        <a:srgbClr val="000000"/>
      </a:accent4>
      <a:accent5>
        <a:srgbClr val="CED5DD"/>
      </a:accent5>
      <a:accent6>
        <a:srgbClr val="00264C"/>
      </a:accent6>
      <a:hlink>
        <a:srgbClr val="005CB8"/>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469900" marR="0" indent="-469900" algn="l" defTabSz="914400" rtl="0" eaLnBrk="1" fontAlgn="base" latinLnBrk="0" hangingPunct="1">
          <a:lnSpc>
            <a:spcPct val="90000"/>
          </a:lnSpc>
          <a:spcBef>
            <a:spcPct val="20000"/>
          </a:spcBef>
          <a:spcAft>
            <a:spcPct val="0"/>
          </a:spcAft>
          <a:buClr>
            <a:schemeClr val="accent2"/>
          </a:buClr>
          <a:buSzTx/>
          <a:buFont typeface="Wingdings" pitchFamily="2" charset="2"/>
          <a:buChar char="o"/>
          <a:tabLst/>
          <a:defRPr kumimoji="0" lang="en-US" sz="2000" b="0" i="0" u="none" strike="noStrike" cap="none" normalizeH="0" baseline="0" smtClean="0">
            <a:ln>
              <a:noFill/>
            </a:ln>
            <a:solidFill>
              <a:schemeClr val="tx1"/>
            </a:solidFill>
            <a:effectLst/>
            <a:latin typeface="Verdana" pitchFamily="34" charset="0"/>
            <a:ea typeface="ＭＳ Ｐゴシック" pitchFamily="50"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469900" marR="0" indent="-469900" algn="l" defTabSz="914400" rtl="0" eaLnBrk="1" fontAlgn="base" latinLnBrk="0" hangingPunct="1">
          <a:lnSpc>
            <a:spcPct val="90000"/>
          </a:lnSpc>
          <a:spcBef>
            <a:spcPct val="20000"/>
          </a:spcBef>
          <a:spcAft>
            <a:spcPct val="0"/>
          </a:spcAft>
          <a:buClr>
            <a:schemeClr val="accent2"/>
          </a:buClr>
          <a:buSzTx/>
          <a:buFont typeface="Wingdings" pitchFamily="2" charset="2"/>
          <a:buChar char="o"/>
          <a:tabLst/>
          <a:defRPr kumimoji="0" lang="en-US" sz="2000" b="0" i="0" u="none" strike="noStrike" cap="none" normalizeH="0" baseline="0" smtClean="0">
            <a:ln>
              <a:noFill/>
            </a:ln>
            <a:solidFill>
              <a:schemeClr val="tx1"/>
            </a:solidFill>
            <a:effectLst/>
            <a:latin typeface="Verdana" pitchFamily="34" charset="0"/>
            <a:ea typeface="ＭＳ Ｐゴシック" pitchFamily="50" charset="-128"/>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25493</TotalTime>
  <Words>4212</Words>
  <Application>Microsoft Macintosh PowerPoint</Application>
  <PresentationFormat>Widescreen</PresentationFormat>
  <Paragraphs>1188</Paragraphs>
  <Slides>94</Slides>
  <Notes>66</Notes>
  <HiddenSlides>12</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94</vt:i4>
      </vt:variant>
    </vt:vector>
  </HeadingPairs>
  <TitlesOfParts>
    <vt:vector size="113" baseType="lpstr">
      <vt:lpstr>Arial</vt:lpstr>
      <vt:lpstr>Calibri</vt:lpstr>
      <vt:lpstr>Calibri Light</vt:lpstr>
      <vt:lpstr>Cambria Math</vt:lpstr>
      <vt:lpstr>Century Gothic</vt:lpstr>
      <vt:lpstr>Consolas</vt:lpstr>
      <vt:lpstr>Helvetica</vt:lpstr>
      <vt:lpstr>Helvetica Neue</vt:lpstr>
      <vt:lpstr>Helvetica Neue Light</vt:lpstr>
      <vt:lpstr>Helvetica Neue Medium</vt:lpstr>
      <vt:lpstr>Monaco</vt:lpstr>
      <vt:lpstr>Tahoma</vt:lpstr>
      <vt:lpstr>Verdana</vt:lpstr>
      <vt:lpstr>Wingdings</vt:lpstr>
      <vt:lpstr>1_Office Theme</vt:lpstr>
      <vt:lpstr>2_Office Theme</vt:lpstr>
      <vt:lpstr>Profile</vt:lpstr>
      <vt:lpstr>Office Theme</vt:lpstr>
      <vt:lpstr>3_Office Theme</vt:lpstr>
      <vt:lpstr>PowerPoint Presentation</vt:lpstr>
      <vt:lpstr>Get the latest slides and links to literature</vt:lpstr>
      <vt:lpstr>About Me</vt:lpstr>
      <vt:lpstr>Outline</vt:lpstr>
      <vt:lpstr>Hardware and the History of AI</vt:lpstr>
      <vt:lpstr>PowerPoint Presentation</vt:lpstr>
      <vt:lpstr>PowerPoint Presentation</vt:lpstr>
      <vt:lpstr>Abstractions are Enabling Innovation </vt:lpstr>
      <vt:lpstr>PowerPoint Presentation</vt:lpstr>
      <vt:lpstr>PowerPoint Presentation</vt:lpstr>
      <vt:lpstr>PowerPoint Presentation</vt:lpstr>
      <vt:lpstr>PowerPoint Presentation</vt:lpstr>
      <vt:lpstr>PowerPoint Presentation</vt:lpstr>
      <vt:lpstr>Model Development  Hardware</vt:lpstr>
      <vt:lpstr>PowerPoint Presentation</vt:lpstr>
      <vt:lpstr>for fast and accurate inference</vt:lpstr>
      <vt:lpstr>Task Aware Feature Embeddings  [CVPR’19]</vt:lpstr>
      <vt:lpstr>Task Aware Feature Embeddings  [CVPR’19]</vt:lpstr>
      <vt:lpstr>HyperSched [SOCC’19]</vt:lpstr>
      <vt:lpstr>HyperSched [SOCC’19]</vt:lpstr>
      <vt:lpstr>HyperSched [SOCC’19]</vt:lpstr>
      <vt:lpstr>PowerPoint Presentation</vt:lpstr>
      <vt:lpstr>PowerPoint Presentation</vt:lpstr>
      <vt:lpstr>PowerPoint Presentation</vt:lpstr>
      <vt:lpstr>PowerPoint Presentation</vt:lpstr>
      <vt:lpstr>Training Pipelines Capture the  Code and Data Dependencies</vt:lpstr>
      <vt:lpstr>PowerPoint Presentation</vt:lpstr>
      <vt:lpstr>PowerPoint Presentation</vt:lpstr>
      <vt:lpstr>PowerPoint Presentation</vt:lpstr>
      <vt:lpstr>PowerPoint Presentation</vt:lpstr>
      <vt:lpstr>Model Training  Hardware</vt:lpstr>
      <vt:lpstr>Do Bigger Models Train Faster?</vt:lpstr>
      <vt:lpstr>Do Bigger Models Train Faster?</vt:lpstr>
      <vt:lpstr>Do Bigger Models Train Faster?</vt:lpstr>
      <vt:lpstr>  Scaling deep learning training beyond the  GPU memory wall.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Variance Reduction for Quantized Training</vt:lpstr>
      <vt:lpstr>Composition</vt:lpstr>
      <vt:lpstr>Composition</vt:lpstr>
      <vt:lpstr>Composition</vt:lpstr>
      <vt:lpstr>Composition</vt:lpstr>
      <vt:lpstr>Composition</vt:lpstr>
      <vt:lpstr>Composition</vt:lpstr>
      <vt:lpstr>PowerPoint Presentation</vt:lpstr>
      <vt:lpstr>PowerPoint Presentation</vt:lpstr>
      <vt:lpstr>PowerPoint Presentation</vt:lpstr>
      <vt:lpstr>PowerPoint Presentation</vt:lpstr>
      <vt:lpstr>PowerPoint Presentation</vt:lpstr>
      <vt:lpstr>Basic Linear Models (Often High Dimensional)</vt:lpstr>
      <vt:lpstr>Inference in  Deep Learning  Models</vt:lpstr>
      <vt:lpstr>Inference in  Deep Learning  Models</vt:lpstr>
      <vt:lpstr>Inference in  Deep Learning  Models</vt:lpstr>
      <vt:lpstr>BERT-Large on a V100 (~$10K)</vt:lpstr>
      <vt:lpstr>PowerPoint Presentation</vt:lpstr>
      <vt:lpstr>Other Challenges?</vt:lpstr>
      <vt:lpstr>PowerPoint Presentation</vt:lpstr>
      <vt:lpstr>Pre-materialized Predictions</vt:lpstr>
      <vt:lpstr>Pre-materialized Predictions</vt:lpstr>
      <vt:lpstr>Pre-materialized Predictions</vt:lpstr>
      <vt:lpstr>Pre-materialized Predictions</vt:lpstr>
      <vt:lpstr>Serving Pre-materialized Predictions</vt:lpstr>
      <vt:lpstr>Serving Pre-materialized Predictions</vt:lpstr>
      <vt:lpstr>Serving Pre-materialized Predictions</vt:lpstr>
      <vt:lpstr>PowerPoint Presentation</vt:lpstr>
      <vt:lpstr>PowerPoint Presentation</vt:lpstr>
      <vt:lpstr>PowerPoint Presentation</vt:lpstr>
      <vt:lpstr>Architecture of a Prediction Service</vt:lpstr>
      <vt:lpstr>Online: Compute Predictions at Query Time</vt:lpstr>
      <vt:lpstr>Active Area of Research in my Group</vt:lpstr>
      <vt:lpstr>Prediction Serving  Hardware</vt:lpstr>
      <vt:lpstr>PowerPoint Presentation</vt:lpstr>
      <vt:lpstr>PowerPoint Presentation</vt:lpstr>
      <vt:lpstr>PowerPoint Presentation</vt:lpstr>
      <vt:lpstr>Our recent work in secure ML</vt:lpstr>
      <vt:lpstr>Security and Hardware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Low-Latency Online Prediction Serving System</dc:title>
  <dc:creator>Joseph Gonzalez</dc:creator>
  <cp:lastModifiedBy>Joseph Gonzalez</cp:lastModifiedBy>
  <cp:revision>561</cp:revision>
  <cp:lastPrinted>2020-02-20T14:47:00Z</cp:lastPrinted>
  <dcterms:created xsi:type="dcterms:W3CDTF">2016-06-11T00:34:45Z</dcterms:created>
  <dcterms:modified xsi:type="dcterms:W3CDTF">2020-02-20T16:01:15Z</dcterms:modified>
</cp:coreProperties>
</file>